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</p:sldMasterIdLst>
  <p:notesMasterIdLst>
    <p:notesMasterId r:id="rId49"/>
  </p:notesMasterIdLst>
  <p:sldIdLst>
    <p:sldId id="397" r:id="rId2"/>
    <p:sldId id="339" r:id="rId3"/>
    <p:sldId id="387" r:id="rId4"/>
    <p:sldId id="388" r:id="rId5"/>
    <p:sldId id="384" r:id="rId6"/>
    <p:sldId id="385" r:id="rId7"/>
    <p:sldId id="386" r:id="rId8"/>
    <p:sldId id="345" r:id="rId9"/>
    <p:sldId id="346" r:id="rId10"/>
    <p:sldId id="347" r:id="rId11"/>
    <p:sldId id="348" r:id="rId12"/>
    <p:sldId id="389" r:id="rId13"/>
    <p:sldId id="350" r:id="rId14"/>
    <p:sldId id="351" r:id="rId15"/>
    <p:sldId id="352" r:id="rId16"/>
    <p:sldId id="398" r:id="rId17"/>
    <p:sldId id="354" r:id="rId18"/>
    <p:sldId id="355" r:id="rId19"/>
    <p:sldId id="356" r:id="rId20"/>
    <p:sldId id="357" r:id="rId21"/>
    <p:sldId id="358" r:id="rId22"/>
    <p:sldId id="359" r:id="rId23"/>
    <p:sldId id="360" r:id="rId24"/>
    <p:sldId id="400" r:id="rId25"/>
    <p:sldId id="362" r:id="rId26"/>
    <p:sldId id="391" r:id="rId27"/>
    <p:sldId id="399" r:id="rId28"/>
    <p:sldId id="365" r:id="rId29"/>
    <p:sldId id="366" r:id="rId30"/>
    <p:sldId id="367" r:id="rId31"/>
    <p:sldId id="368" r:id="rId32"/>
    <p:sldId id="369" r:id="rId33"/>
    <p:sldId id="370" r:id="rId34"/>
    <p:sldId id="371" r:id="rId35"/>
    <p:sldId id="372" r:id="rId36"/>
    <p:sldId id="373" r:id="rId37"/>
    <p:sldId id="374" r:id="rId38"/>
    <p:sldId id="375" r:id="rId39"/>
    <p:sldId id="376" r:id="rId40"/>
    <p:sldId id="396" r:id="rId41"/>
    <p:sldId id="378" r:id="rId42"/>
    <p:sldId id="395" r:id="rId43"/>
    <p:sldId id="392" r:id="rId44"/>
    <p:sldId id="393" r:id="rId45"/>
    <p:sldId id="382" r:id="rId46"/>
    <p:sldId id="394" r:id="rId47"/>
    <p:sldId id="315" r:id="rId4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sa Desrochers" initials="" lastIdx="18" clrIdx="0"/>
  <p:cmAuthor id="7" name="Joan M Davis" initials="JMD [2]" lastIdx="1" clrIdx="7"/>
  <p:cmAuthor id="1" name="NC PFCE" initials="" lastIdx="4" clrIdx="1"/>
  <p:cmAuthor id="2" name="" initials="" lastIdx="2" clrIdx="2"/>
  <p:cmAuthor id="3" name="John Hornstein" initials="" lastIdx="14" clrIdx="3"/>
  <p:cmAuthor id="4" name="Liz Wimmer" initials="LW" lastIdx="37" clrIdx="4"/>
  <p:cmAuthor id="5" name="Patron Internet" initials="PI" lastIdx="14" clrIdx="5"/>
  <p:cmAuthor id="6" name="Joan M Davis" initials="JMD" lastIdx="3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77DB"/>
    <a:srgbClr val="0B78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0" autoAdjust="0"/>
    <p:restoredTop sz="86410" autoAdjust="0"/>
  </p:normalViewPr>
  <p:slideViewPr>
    <p:cSldViewPr snapToGrid="0">
      <p:cViewPr varScale="1">
        <p:scale>
          <a:sx n="91" d="100"/>
          <a:sy n="91" d="100"/>
        </p:scale>
        <p:origin x="9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67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8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ard Lopez" userId="9e10a160-e2d2-45df-bba0-d1560b1cee54" providerId="ADAL" clId="{71F7784A-1656-4631-ACF4-DD9CB2B81F92}"/>
    <pc:docChg chg="modSld">
      <pc:chgData name="Bernard Lopez" userId="9e10a160-e2d2-45df-bba0-d1560b1cee54" providerId="ADAL" clId="{71F7784A-1656-4631-ACF4-DD9CB2B81F92}" dt="2020-07-02T18:47:48.484" v="193"/>
      <pc:docMkLst>
        <pc:docMk/>
      </pc:docMkLst>
      <pc:sldChg chg="modSp">
        <pc:chgData name="Bernard Lopez" userId="9e10a160-e2d2-45df-bba0-d1560b1cee54" providerId="ADAL" clId="{71F7784A-1656-4631-ACF4-DD9CB2B81F92}" dt="2020-07-02T18:14:50.515" v="171"/>
        <pc:sldMkLst>
          <pc:docMk/>
          <pc:sldMk cId="2590575800" sldId="345"/>
        </pc:sldMkLst>
        <pc:spChg chg="mod">
          <ac:chgData name="Bernard Lopez" userId="9e10a160-e2d2-45df-bba0-d1560b1cee54" providerId="ADAL" clId="{71F7784A-1656-4631-ACF4-DD9CB2B81F92}" dt="2020-07-02T18:14:50.515" v="171"/>
          <ac:spMkLst>
            <pc:docMk/>
            <pc:sldMk cId="2590575800" sldId="345"/>
            <ac:spMk id="3" creationId="{00000000-0000-0000-0000-000000000000}"/>
          </ac:spMkLst>
        </pc:spChg>
      </pc:sldChg>
      <pc:sldChg chg="modSp">
        <pc:chgData name="Bernard Lopez" userId="9e10a160-e2d2-45df-bba0-d1560b1cee54" providerId="ADAL" clId="{71F7784A-1656-4631-ACF4-DD9CB2B81F92}" dt="2020-07-02T18:47:27.216" v="190" actId="962"/>
        <pc:sldMkLst>
          <pc:docMk/>
          <pc:sldMk cId="2479357924" sldId="346"/>
        </pc:sldMkLst>
        <pc:grpChg chg="mod">
          <ac:chgData name="Bernard Lopez" userId="9e10a160-e2d2-45df-bba0-d1560b1cee54" providerId="ADAL" clId="{71F7784A-1656-4631-ACF4-DD9CB2B81F92}" dt="2020-07-02T18:47:27.216" v="190" actId="962"/>
          <ac:grpSpMkLst>
            <pc:docMk/>
            <pc:sldMk cId="2479357924" sldId="346"/>
            <ac:grpSpMk id="5" creationId="{00000000-0000-0000-0000-000000000000}"/>
          </ac:grpSpMkLst>
        </pc:grpChg>
      </pc:sldChg>
      <pc:sldChg chg="modSp">
        <pc:chgData name="Bernard Lopez" userId="9e10a160-e2d2-45df-bba0-d1560b1cee54" providerId="ADAL" clId="{71F7784A-1656-4631-ACF4-DD9CB2B81F92}" dt="2020-07-02T18:11:41.137" v="22" actId="962"/>
        <pc:sldMkLst>
          <pc:docMk/>
          <pc:sldMk cId="3806012636" sldId="347"/>
        </pc:sldMkLst>
        <pc:spChg chg="mod">
          <ac:chgData name="Bernard Lopez" userId="9e10a160-e2d2-45df-bba0-d1560b1cee54" providerId="ADAL" clId="{71F7784A-1656-4631-ACF4-DD9CB2B81F92}" dt="2020-07-02T18:10:17.523" v="7" actId="962"/>
          <ac:spMkLst>
            <pc:docMk/>
            <pc:sldMk cId="3806012636" sldId="347"/>
            <ac:spMk id="8" creationId="{00000000-0000-0000-0000-000000000000}"/>
          </ac:spMkLst>
        </pc:spChg>
        <pc:grpChg chg="mod">
          <ac:chgData name="Bernard Lopez" userId="9e10a160-e2d2-45df-bba0-d1560b1cee54" providerId="ADAL" clId="{71F7784A-1656-4631-ACF4-DD9CB2B81F92}" dt="2020-07-02T18:11:41.137" v="22" actId="962"/>
          <ac:grpSpMkLst>
            <pc:docMk/>
            <pc:sldMk cId="3806012636" sldId="347"/>
            <ac:grpSpMk id="9" creationId="{00000000-0000-0000-0000-000000000000}"/>
          </ac:grpSpMkLst>
        </pc:grpChg>
      </pc:sldChg>
      <pc:sldChg chg="modSp">
        <pc:chgData name="Bernard Lopez" userId="9e10a160-e2d2-45df-bba0-d1560b1cee54" providerId="ADAL" clId="{71F7784A-1656-4631-ACF4-DD9CB2B81F92}" dt="2020-07-02T18:11:49.756" v="23" actId="962"/>
        <pc:sldMkLst>
          <pc:docMk/>
          <pc:sldMk cId="1732229093" sldId="350"/>
        </pc:sldMkLst>
        <pc:spChg chg="mod">
          <ac:chgData name="Bernard Lopez" userId="9e10a160-e2d2-45df-bba0-d1560b1cee54" providerId="ADAL" clId="{71F7784A-1656-4631-ACF4-DD9CB2B81F92}" dt="2020-07-02T18:10:21.438" v="8" actId="962"/>
          <ac:spMkLst>
            <pc:docMk/>
            <pc:sldMk cId="1732229093" sldId="350"/>
            <ac:spMk id="8" creationId="{00000000-0000-0000-0000-000000000000}"/>
          </ac:spMkLst>
        </pc:spChg>
        <pc:grpChg chg="mod">
          <ac:chgData name="Bernard Lopez" userId="9e10a160-e2d2-45df-bba0-d1560b1cee54" providerId="ADAL" clId="{71F7784A-1656-4631-ACF4-DD9CB2B81F92}" dt="2020-07-02T18:11:49.756" v="23" actId="962"/>
          <ac:grpSpMkLst>
            <pc:docMk/>
            <pc:sldMk cId="1732229093" sldId="350"/>
            <ac:grpSpMk id="9" creationId="{00000000-0000-0000-0000-000000000000}"/>
          </ac:grpSpMkLst>
        </pc:grpChg>
      </pc:sldChg>
      <pc:sldChg chg="modSp">
        <pc:chgData name="Bernard Lopez" userId="9e10a160-e2d2-45df-bba0-d1560b1cee54" providerId="ADAL" clId="{71F7784A-1656-4631-ACF4-DD9CB2B81F92}" dt="2020-07-02T18:11:54.149" v="24" actId="962"/>
        <pc:sldMkLst>
          <pc:docMk/>
          <pc:sldMk cId="1894261825" sldId="351"/>
        </pc:sldMkLst>
        <pc:spChg chg="mod">
          <ac:chgData name="Bernard Lopez" userId="9e10a160-e2d2-45df-bba0-d1560b1cee54" providerId="ADAL" clId="{71F7784A-1656-4631-ACF4-DD9CB2B81F92}" dt="2020-07-02T18:10:24.639" v="9" actId="962"/>
          <ac:spMkLst>
            <pc:docMk/>
            <pc:sldMk cId="1894261825" sldId="351"/>
            <ac:spMk id="8" creationId="{00000000-0000-0000-0000-000000000000}"/>
          </ac:spMkLst>
        </pc:spChg>
        <pc:grpChg chg="mod">
          <ac:chgData name="Bernard Lopez" userId="9e10a160-e2d2-45df-bba0-d1560b1cee54" providerId="ADAL" clId="{71F7784A-1656-4631-ACF4-DD9CB2B81F92}" dt="2020-07-02T18:11:54.149" v="24" actId="962"/>
          <ac:grpSpMkLst>
            <pc:docMk/>
            <pc:sldMk cId="1894261825" sldId="351"/>
            <ac:grpSpMk id="9" creationId="{00000000-0000-0000-0000-000000000000}"/>
          </ac:grpSpMkLst>
        </pc:grpChg>
      </pc:sldChg>
      <pc:sldChg chg="modSp">
        <pc:chgData name="Bernard Lopez" userId="9e10a160-e2d2-45df-bba0-d1560b1cee54" providerId="ADAL" clId="{71F7784A-1656-4631-ACF4-DD9CB2B81F92}" dt="2020-07-02T18:15:02.930" v="173"/>
        <pc:sldMkLst>
          <pc:docMk/>
          <pc:sldMk cId="2554599597" sldId="352"/>
        </pc:sldMkLst>
        <pc:spChg chg="mod">
          <ac:chgData name="Bernard Lopez" userId="9e10a160-e2d2-45df-bba0-d1560b1cee54" providerId="ADAL" clId="{71F7784A-1656-4631-ACF4-DD9CB2B81F92}" dt="2020-07-02T18:15:02.930" v="173"/>
          <ac:spMkLst>
            <pc:docMk/>
            <pc:sldMk cId="2554599597" sldId="352"/>
            <ac:spMk id="2" creationId="{00000000-0000-0000-0000-000000000000}"/>
          </ac:spMkLst>
        </pc:spChg>
      </pc:sldChg>
      <pc:sldChg chg="modSp">
        <pc:chgData name="Bernard Lopez" userId="9e10a160-e2d2-45df-bba0-d1560b1cee54" providerId="ADAL" clId="{71F7784A-1656-4631-ACF4-DD9CB2B81F92}" dt="2020-07-02T18:11:36.493" v="21" actId="962"/>
        <pc:sldMkLst>
          <pc:docMk/>
          <pc:sldMk cId="3358792352" sldId="355"/>
        </pc:sldMkLst>
        <pc:spChg chg="mod">
          <ac:chgData name="Bernard Lopez" userId="9e10a160-e2d2-45df-bba0-d1560b1cee54" providerId="ADAL" clId="{71F7784A-1656-4631-ACF4-DD9CB2B81F92}" dt="2020-07-02T18:10:30.903" v="11" actId="962"/>
          <ac:spMkLst>
            <pc:docMk/>
            <pc:sldMk cId="3358792352" sldId="355"/>
            <ac:spMk id="8" creationId="{00000000-0000-0000-0000-000000000000}"/>
          </ac:spMkLst>
        </pc:spChg>
        <pc:grpChg chg="mod">
          <ac:chgData name="Bernard Lopez" userId="9e10a160-e2d2-45df-bba0-d1560b1cee54" providerId="ADAL" clId="{71F7784A-1656-4631-ACF4-DD9CB2B81F92}" dt="2020-07-02T18:11:36.493" v="21" actId="962"/>
          <ac:grpSpMkLst>
            <pc:docMk/>
            <pc:sldMk cId="3358792352" sldId="355"/>
            <ac:grpSpMk id="9" creationId="{00000000-0000-0000-0000-000000000000}"/>
          </ac:grpSpMkLst>
        </pc:grpChg>
      </pc:sldChg>
      <pc:sldChg chg="modSp">
        <pc:chgData name="Bernard Lopez" userId="9e10a160-e2d2-45df-bba0-d1560b1cee54" providerId="ADAL" clId="{71F7784A-1656-4631-ACF4-DD9CB2B81F92}" dt="2020-07-02T18:11:27.972" v="19" actId="962"/>
        <pc:sldMkLst>
          <pc:docMk/>
          <pc:sldMk cId="1696895910" sldId="360"/>
        </pc:sldMkLst>
        <pc:spChg chg="mod">
          <ac:chgData name="Bernard Lopez" userId="9e10a160-e2d2-45df-bba0-d1560b1cee54" providerId="ADAL" clId="{71F7784A-1656-4631-ACF4-DD9CB2B81F92}" dt="2020-07-02T18:10:33.854" v="12" actId="962"/>
          <ac:spMkLst>
            <pc:docMk/>
            <pc:sldMk cId="1696895910" sldId="360"/>
            <ac:spMk id="8" creationId="{00000000-0000-0000-0000-000000000000}"/>
          </ac:spMkLst>
        </pc:spChg>
        <pc:grpChg chg="mod">
          <ac:chgData name="Bernard Lopez" userId="9e10a160-e2d2-45df-bba0-d1560b1cee54" providerId="ADAL" clId="{71F7784A-1656-4631-ACF4-DD9CB2B81F92}" dt="2020-07-02T18:11:27.972" v="19" actId="962"/>
          <ac:grpSpMkLst>
            <pc:docMk/>
            <pc:sldMk cId="1696895910" sldId="360"/>
            <ac:grpSpMk id="9" creationId="{00000000-0000-0000-0000-000000000000}"/>
          </ac:grpSpMkLst>
        </pc:grpChg>
      </pc:sldChg>
      <pc:sldChg chg="modSp">
        <pc:chgData name="Bernard Lopez" userId="9e10a160-e2d2-45df-bba0-d1560b1cee54" providerId="ADAL" clId="{71F7784A-1656-4631-ACF4-DD9CB2B81F92}" dt="2020-07-02T18:15:15.092" v="175"/>
        <pc:sldMkLst>
          <pc:docMk/>
          <pc:sldMk cId="313237221" sldId="362"/>
        </pc:sldMkLst>
        <pc:spChg chg="mod">
          <ac:chgData name="Bernard Lopez" userId="9e10a160-e2d2-45df-bba0-d1560b1cee54" providerId="ADAL" clId="{71F7784A-1656-4631-ACF4-DD9CB2B81F92}" dt="2020-07-02T18:15:15.092" v="175"/>
          <ac:spMkLst>
            <pc:docMk/>
            <pc:sldMk cId="313237221" sldId="362"/>
            <ac:spMk id="410" creationId="{00000000-0000-0000-0000-000000000000}"/>
          </ac:spMkLst>
        </pc:spChg>
      </pc:sldChg>
      <pc:sldChg chg="modSp">
        <pc:chgData name="Bernard Lopez" userId="9e10a160-e2d2-45df-bba0-d1560b1cee54" providerId="ADAL" clId="{71F7784A-1656-4631-ACF4-DD9CB2B81F92}" dt="2020-07-02T18:11:11.197" v="16" actId="962"/>
        <pc:sldMkLst>
          <pc:docMk/>
          <pc:sldMk cId="1809090058" sldId="367"/>
        </pc:sldMkLst>
        <pc:spChg chg="mod">
          <ac:chgData name="Bernard Lopez" userId="9e10a160-e2d2-45df-bba0-d1560b1cee54" providerId="ADAL" clId="{71F7784A-1656-4631-ACF4-DD9CB2B81F92}" dt="2020-07-02T18:11:02.252" v="15" actId="962"/>
          <ac:spMkLst>
            <pc:docMk/>
            <pc:sldMk cId="1809090058" sldId="367"/>
            <ac:spMk id="8" creationId="{00000000-0000-0000-0000-000000000000}"/>
          </ac:spMkLst>
        </pc:spChg>
        <pc:grpChg chg="mod">
          <ac:chgData name="Bernard Lopez" userId="9e10a160-e2d2-45df-bba0-d1560b1cee54" providerId="ADAL" clId="{71F7784A-1656-4631-ACF4-DD9CB2B81F92}" dt="2020-07-02T18:11:11.197" v="16" actId="962"/>
          <ac:grpSpMkLst>
            <pc:docMk/>
            <pc:sldMk cId="1809090058" sldId="367"/>
            <ac:grpSpMk id="9" creationId="{00000000-0000-0000-0000-000000000000}"/>
          </ac:grpSpMkLst>
        </pc:grpChg>
      </pc:sldChg>
      <pc:sldChg chg="modSp">
        <pc:chgData name="Bernard Lopez" userId="9e10a160-e2d2-45df-bba0-d1560b1cee54" providerId="ADAL" clId="{71F7784A-1656-4631-ACF4-DD9CB2B81F92}" dt="2020-07-02T18:11:15.180" v="17" actId="962"/>
        <pc:sldMkLst>
          <pc:docMk/>
          <pc:sldMk cId="1175923924" sldId="368"/>
        </pc:sldMkLst>
        <pc:spChg chg="mod">
          <ac:chgData name="Bernard Lopez" userId="9e10a160-e2d2-45df-bba0-d1560b1cee54" providerId="ADAL" clId="{71F7784A-1656-4631-ACF4-DD9CB2B81F92}" dt="2020-07-02T18:10:59.319" v="14" actId="962"/>
          <ac:spMkLst>
            <pc:docMk/>
            <pc:sldMk cId="1175923924" sldId="368"/>
            <ac:spMk id="7" creationId="{00000000-0000-0000-0000-000000000000}"/>
          </ac:spMkLst>
        </pc:spChg>
        <pc:grpChg chg="mod">
          <ac:chgData name="Bernard Lopez" userId="9e10a160-e2d2-45df-bba0-d1560b1cee54" providerId="ADAL" clId="{71F7784A-1656-4631-ACF4-DD9CB2B81F92}" dt="2020-07-02T18:11:15.180" v="17" actId="962"/>
          <ac:grpSpMkLst>
            <pc:docMk/>
            <pc:sldMk cId="1175923924" sldId="368"/>
            <ac:grpSpMk id="8" creationId="{00000000-0000-0000-0000-000000000000}"/>
          </ac:grpSpMkLst>
        </pc:grpChg>
      </pc:sldChg>
      <pc:sldChg chg="modSp">
        <pc:chgData name="Bernard Lopez" userId="9e10a160-e2d2-45df-bba0-d1560b1cee54" providerId="ADAL" clId="{71F7784A-1656-4631-ACF4-DD9CB2B81F92}" dt="2020-07-02T18:15:59.724" v="185"/>
        <pc:sldMkLst>
          <pc:docMk/>
          <pc:sldMk cId="1873861" sldId="369"/>
        </pc:sldMkLst>
        <pc:spChg chg="mod">
          <ac:chgData name="Bernard Lopez" userId="9e10a160-e2d2-45df-bba0-d1560b1cee54" providerId="ADAL" clId="{71F7784A-1656-4631-ACF4-DD9CB2B81F92}" dt="2020-07-02T18:15:59.724" v="185"/>
          <ac:spMkLst>
            <pc:docMk/>
            <pc:sldMk cId="1873861" sldId="369"/>
            <ac:spMk id="473" creationId="{00000000-0000-0000-0000-000000000000}"/>
          </ac:spMkLst>
        </pc:spChg>
      </pc:sldChg>
      <pc:sldChg chg="modSp">
        <pc:chgData name="Bernard Lopez" userId="9e10a160-e2d2-45df-bba0-d1560b1cee54" providerId="ADAL" clId="{71F7784A-1656-4631-ACF4-DD9CB2B81F92}" dt="2020-07-02T18:11:19.657" v="18" actId="962"/>
        <pc:sldMkLst>
          <pc:docMk/>
          <pc:sldMk cId="3115464776" sldId="371"/>
        </pc:sldMkLst>
        <pc:spChg chg="mod">
          <ac:chgData name="Bernard Lopez" userId="9e10a160-e2d2-45df-bba0-d1560b1cee54" providerId="ADAL" clId="{71F7784A-1656-4631-ACF4-DD9CB2B81F92}" dt="2020-07-02T18:10:56.232" v="13" actId="962"/>
          <ac:spMkLst>
            <pc:docMk/>
            <pc:sldMk cId="3115464776" sldId="371"/>
            <ac:spMk id="9" creationId="{00000000-0000-0000-0000-000000000000}"/>
          </ac:spMkLst>
        </pc:spChg>
        <pc:grpChg chg="mod">
          <ac:chgData name="Bernard Lopez" userId="9e10a160-e2d2-45df-bba0-d1560b1cee54" providerId="ADAL" clId="{71F7784A-1656-4631-ACF4-DD9CB2B81F92}" dt="2020-07-02T18:11:19.657" v="18" actId="962"/>
          <ac:grpSpMkLst>
            <pc:docMk/>
            <pc:sldMk cId="3115464776" sldId="371"/>
            <ac:grpSpMk id="10" creationId="{00000000-0000-0000-0000-000000000000}"/>
          </ac:grpSpMkLst>
        </pc:grpChg>
      </pc:sldChg>
      <pc:sldChg chg="modSp">
        <pc:chgData name="Bernard Lopez" userId="9e10a160-e2d2-45df-bba0-d1560b1cee54" providerId="ADAL" clId="{71F7784A-1656-4631-ACF4-DD9CB2B81F92}" dt="2020-07-02T18:16:03.834" v="187"/>
        <pc:sldMkLst>
          <pc:docMk/>
          <pc:sldMk cId="1553953651" sldId="372"/>
        </pc:sldMkLst>
        <pc:spChg chg="mod">
          <ac:chgData name="Bernard Lopez" userId="9e10a160-e2d2-45df-bba0-d1560b1cee54" providerId="ADAL" clId="{71F7784A-1656-4631-ACF4-DD9CB2B81F92}" dt="2020-07-02T18:16:03.834" v="187"/>
          <ac:spMkLst>
            <pc:docMk/>
            <pc:sldMk cId="1553953651" sldId="372"/>
            <ac:spMk id="5" creationId="{00000000-0000-0000-0000-000000000000}"/>
          </ac:spMkLst>
        </pc:spChg>
      </pc:sldChg>
      <pc:sldChg chg="modSp">
        <pc:chgData name="Bernard Lopez" userId="9e10a160-e2d2-45df-bba0-d1560b1cee54" providerId="ADAL" clId="{71F7784A-1656-4631-ACF4-DD9CB2B81F92}" dt="2020-07-02T18:16:08.342" v="189"/>
        <pc:sldMkLst>
          <pc:docMk/>
          <pc:sldMk cId="3776341517" sldId="373"/>
        </pc:sldMkLst>
        <pc:spChg chg="mod">
          <ac:chgData name="Bernard Lopez" userId="9e10a160-e2d2-45df-bba0-d1560b1cee54" providerId="ADAL" clId="{71F7784A-1656-4631-ACF4-DD9CB2B81F92}" dt="2020-07-02T18:16:08.342" v="189"/>
          <ac:spMkLst>
            <pc:docMk/>
            <pc:sldMk cId="3776341517" sldId="373"/>
            <ac:spMk id="502" creationId="{00000000-0000-0000-0000-000000000000}"/>
          </ac:spMkLst>
        </pc:spChg>
      </pc:sldChg>
      <pc:sldChg chg="modSp">
        <pc:chgData name="Bernard Lopez" userId="9e10a160-e2d2-45df-bba0-d1560b1cee54" providerId="ADAL" clId="{71F7784A-1656-4631-ACF4-DD9CB2B81F92}" dt="2020-07-02T18:15:47.981" v="183"/>
        <pc:sldMkLst>
          <pc:docMk/>
          <pc:sldMk cId="2165352568" sldId="374"/>
        </pc:sldMkLst>
        <pc:spChg chg="mod">
          <ac:chgData name="Bernard Lopez" userId="9e10a160-e2d2-45df-bba0-d1560b1cee54" providerId="ADAL" clId="{71F7784A-1656-4631-ACF4-DD9CB2B81F92}" dt="2020-07-02T18:15:47.981" v="183"/>
          <ac:spMkLst>
            <pc:docMk/>
            <pc:sldMk cId="2165352568" sldId="374"/>
            <ac:spMk id="3" creationId="{00000000-0000-0000-0000-000000000000}"/>
          </ac:spMkLst>
        </pc:spChg>
      </pc:sldChg>
      <pc:sldChg chg="modSp">
        <pc:chgData name="Bernard Lopez" userId="9e10a160-e2d2-45df-bba0-d1560b1cee54" providerId="ADAL" clId="{71F7784A-1656-4631-ACF4-DD9CB2B81F92}" dt="2020-07-02T18:47:31.464" v="191" actId="962"/>
        <pc:sldMkLst>
          <pc:docMk/>
          <pc:sldMk cId="4210189121" sldId="376"/>
        </pc:sldMkLst>
        <pc:grpChg chg="mod">
          <ac:chgData name="Bernard Lopez" userId="9e10a160-e2d2-45df-bba0-d1560b1cee54" providerId="ADAL" clId="{71F7784A-1656-4631-ACF4-DD9CB2B81F92}" dt="2020-07-02T18:47:31.464" v="191" actId="962"/>
          <ac:grpSpMkLst>
            <pc:docMk/>
            <pc:sldMk cId="4210189121" sldId="376"/>
            <ac:grpSpMk id="3" creationId="{00000000-0000-0000-0000-000000000000}"/>
          </ac:grpSpMkLst>
        </pc:grpChg>
      </pc:sldChg>
      <pc:sldChg chg="modSp">
        <pc:chgData name="Bernard Lopez" userId="9e10a160-e2d2-45df-bba0-d1560b1cee54" providerId="ADAL" clId="{71F7784A-1656-4631-ACF4-DD9CB2B81F92}" dt="2020-07-02T18:15:36.285" v="179"/>
        <pc:sldMkLst>
          <pc:docMk/>
          <pc:sldMk cId="1379854638" sldId="378"/>
        </pc:sldMkLst>
        <pc:spChg chg="mod">
          <ac:chgData name="Bernard Lopez" userId="9e10a160-e2d2-45df-bba0-d1560b1cee54" providerId="ADAL" clId="{71F7784A-1656-4631-ACF4-DD9CB2B81F92}" dt="2020-07-02T18:15:36.285" v="179"/>
          <ac:spMkLst>
            <pc:docMk/>
            <pc:sldMk cId="1379854638" sldId="378"/>
            <ac:spMk id="538" creationId="{00000000-0000-0000-0000-000000000000}"/>
          </ac:spMkLst>
        </pc:spChg>
      </pc:sldChg>
      <pc:sldChg chg="modSp">
        <pc:chgData name="Bernard Lopez" userId="9e10a160-e2d2-45df-bba0-d1560b1cee54" providerId="ADAL" clId="{71F7784A-1656-4631-ACF4-DD9CB2B81F92}" dt="2020-07-02T18:15:30.489" v="177"/>
        <pc:sldMkLst>
          <pc:docMk/>
          <pc:sldMk cId="3565921535" sldId="382"/>
        </pc:sldMkLst>
        <pc:spChg chg="mod">
          <ac:chgData name="Bernard Lopez" userId="9e10a160-e2d2-45df-bba0-d1560b1cee54" providerId="ADAL" clId="{71F7784A-1656-4631-ACF4-DD9CB2B81F92}" dt="2020-07-02T18:15:30.489" v="177"/>
          <ac:spMkLst>
            <pc:docMk/>
            <pc:sldMk cId="3565921535" sldId="382"/>
            <ac:spMk id="564" creationId="{00000000-0000-0000-0000-000000000000}"/>
          </ac:spMkLst>
        </pc:spChg>
      </pc:sldChg>
      <pc:sldChg chg="modSp">
        <pc:chgData name="Bernard Lopez" userId="9e10a160-e2d2-45df-bba0-d1560b1cee54" providerId="ADAL" clId="{71F7784A-1656-4631-ACF4-DD9CB2B81F92}" dt="2020-07-02T18:09:43.833" v="2" actId="962"/>
        <pc:sldMkLst>
          <pc:docMk/>
          <pc:sldMk cId="3522991226" sldId="384"/>
        </pc:sldMkLst>
        <pc:spChg chg="mod">
          <ac:chgData name="Bernard Lopez" userId="9e10a160-e2d2-45df-bba0-d1560b1cee54" providerId="ADAL" clId="{71F7784A-1656-4631-ACF4-DD9CB2B81F92}" dt="2020-07-02T18:09:34.235" v="1" actId="962"/>
          <ac:spMkLst>
            <pc:docMk/>
            <pc:sldMk cId="3522991226" sldId="384"/>
            <ac:spMk id="6" creationId="{00000000-0000-0000-0000-000000000000}"/>
          </ac:spMkLst>
        </pc:spChg>
        <pc:grpChg chg="mod">
          <ac:chgData name="Bernard Lopez" userId="9e10a160-e2d2-45df-bba0-d1560b1cee54" providerId="ADAL" clId="{71F7784A-1656-4631-ACF4-DD9CB2B81F92}" dt="2020-07-02T18:09:43.833" v="2" actId="962"/>
          <ac:grpSpMkLst>
            <pc:docMk/>
            <pc:sldMk cId="3522991226" sldId="384"/>
            <ac:grpSpMk id="7" creationId="{00000000-0000-0000-0000-000000000000}"/>
          </ac:grpSpMkLst>
        </pc:grpChg>
      </pc:sldChg>
      <pc:sldChg chg="modSp">
        <pc:chgData name="Bernard Lopez" userId="9e10a160-e2d2-45df-bba0-d1560b1cee54" providerId="ADAL" clId="{71F7784A-1656-4631-ACF4-DD9CB2B81F92}" dt="2020-07-02T18:10:07.160" v="6" actId="962"/>
        <pc:sldMkLst>
          <pc:docMk/>
          <pc:sldMk cId="1190147814" sldId="385"/>
        </pc:sldMkLst>
        <pc:spChg chg="mod">
          <ac:chgData name="Bernard Lopez" userId="9e10a160-e2d2-45df-bba0-d1560b1cee54" providerId="ADAL" clId="{71F7784A-1656-4631-ACF4-DD9CB2B81F92}" dt="2020-07-02T18:09:50.664" v="3" actId="962"/>
          <ac:spMkLst>
            <pc:docMk/>
            <pc:sldMk cId="1190147814" sldId="385"/>
            <ac:spMk id="6" creationId="{00000000-0000-0000-0000-000000000000}"/>
          </ac:spMkLst>
        </pc:spChg>
        <pc:grpChg chg="mod">
          <ac:chgData name="Bernard Lopez" userId="9e10a160-e2d2-45df-bba0-d1560b1cee54" providerId="ADAL" clId="{71F7784A-1656-4631-ACF4-DD9CB2B81F92}" dt="2020-07-02T18:10:07.160" v="6" actId="962"/>
          <ac:grpSpMkLst>
            <pc:docMk/>
            <pc:sldMk cId="1190147814" sldId="385"/>
            <ac:grpSpMk id="7" creationId="{00000000-0000-0000-0000-000000000000}"/>
          </ac:grpSpMkLst>
        </pc:grpChg>
      </pc:sldChg>
      <pc:sldChg chg="modSp">
        <pc:chgData name="Bernard Lopez" userId="9e10a160-e2d2-45df-bba0-d1560b1cee54" providerId="ADAL" clId="{71F7784A-1656-4631-ACF4-DD9CB2B81F92}" dt="2020-07-02T18:10:02.677" v="5" actId="962"/>
        <pc:sldMkLst>
          <pc:docMk/>
          <pc:sldMk cId="1495286932" sldId="386"/>
        </pc:sldMkLst>
        <pc:spChg chg="mod">
          <ac:chgData name="Bernard Lopez" userId="9e10a160-e2d2-45df-bba0-d1560b1cee54" providerId="ADAL" clId="{71F7784A-1656-4631-ACF4-DD9CB2B81F92}" dt="2020-07-02T18:09:57.062" v="4" actId="962"/>
          <ac:spMkLst>
            <pc:docMk/>
            <pc:sldMk cId="1495286932" sldId="386"/>
            <ac:spMk id="6" creationId="{00000000-0000-0000-0000-000000000000}"/>
          </ac:spMkLst>
        </pc:spChg>
        <pc:grpChg chg="mod">
          <ac:chgData name="Bernard Lopez" userId="9e10a160-e2d2-45df-bba0-d1560b1cee54" providerId="ADAL" clId="{71F7784A-1656-4631-ACF4-DD9CB2B81F92}" dt="2020-07-02T18:10:02.677" v="5" actId="962"/>
          <ac:grpSpMkLst>
            <pc:docMk/>
            <pc:sldMk cId="1495286932" sldId="386"/>
            <ac:grpSpMk id="7" creationId="{00000000-0000-0000-0000-000000000000}"/>
          </ac:grpSpMkLst>
        </pc:grpChg>
      </pc:sldChg>
      <pc:sldChg chg="modSp">
        <pc:chgData name="Bernard Lopez" userId="9e10a160-e2d2-45df-bba0-d1560b1cee54" providerId="ADAL" clId="{71F7784A-1656-4631-ACF4-DD9CB2B81F92}" dt="2020-07-02T18:14:46.340" v="169"/>
        <pc:sldMkLst>
          <pc:docMk/>
          <pc:sldMk cId="2401791297" sldId="387"/>
        </pc:sldMkLst>
        <pc:spChg chg="mod">
          <ac:chgData name="Bernard Lopez" userId="9e10a160-e2d2-45df-bba0-d1560b1cee54" providerId="ADAL" clId="{71F7784A-1656-4631-ACF4-DD9CB2B81F92}" dt="2020-07-02T18:14:46.340" v="169"/>
          <ac:spMkLst>
            <pc:docMk/>
            <pc:sldMk cId="2401791297" sldId="387"/>
            <ac:spMk id="3" creationId="{00000000-0000-0000-0000-000000000000}"/>
          </ac:spMkLst>
        </pc:spChg>
      </pc:sldChg>
      <pc:sldChg chg="modSp">
        <pc:chgData name="Bernard Lopez" userId="9e10a160-e2d2-45df-bba0-d1560b1cee54" providerId="ADAL" clId="{71F7784A-1656-4631-ACF4-DD9CB2B81F92}" dt="2020-07-02T18:14:21.832" v="165" actId="962"/>
        <pc:sldMkLst>
          <pc:docMk/>
          <pc:sldMk cId="2413658943" sldId="393"/>
        </pc:sldMkLst>
        <pc:picChg chg="mod">
          <ac:chgData name="Bernard Lopez" userId="9e10a160-e2d2-45df-bba0-d1560b1cee54" providerId="ADAL" clId="{71F7784A-1656-4631-ACF4-DD9CB2B81F92}" dt="2020-07-02T18:14:21.832" v="165" actId="962"/>
          <ac:picMkLst>
            <pc:docMk/>
            <pc:sldMk cId="2413658943" sldId="393"/>
            <ac:picMk id="9" creationId="{54DB91DB-6C85-AD4E-986E-D46FDB0B3BAB}"/>
          </ac:picMkLst>
        </pc:picChg>
      </pc:sldChg>
      <pc:sldChg chg="modSp">
        <pc:chgData name="Bernard Lopez" userId="9e10a160-e2d2-45df-bba0-d1560b1cee54" providerId="ADAL" clId="{71F7784A-1656-4631-ACF4-DD9CB2B81F92}" dt="2020-07-02T18:47:48.484" v="193"/>
        <pc:sldMkLst>
          <pc:docMk/>
          <pc:sldMk cId="984377761" sldId="395"/>
        </pc:sldMkLst>
        <pc:spChg chg="mod">
          <ac:chgData name="Bernard Lopez" userId="9e10a160-e2d2-45df-bba0-d1560b1cee54" providerId="ADAL" clId="{71F7784A-1656-4631-ACF4-DD9CB2B81F92}" dt="2020-07-02T18:47:48.484" v="193"/>
          <ac:spMkLst>
            <pc:docMk/>
            <pc:sldMk cId="984377761" sldId="395"/>
            <ac:spMk id="3" creationId="{00000000-0000-0000-0000-000000000000}"/>
          </ac:spMkLst>
        </pc:spChg>
      </pc:sldChg>
      <pc:sldChg chg="modSp">
        <pc:chgData name="Bernard Lopez" userId="9e10a160-e2d2-45df-bba0-d1560b1cee54" providerId="ADAL" clId="{71F7784A-1656-4631-ACF4-DD9CB2B81F92}" dt="2020-07-02T18:15:41.352" v="181"/>
        <pc:sldMkLst>
          <pc:docMk/>
          <pc:sldMk cId="639835390" sldId="396"/>
        </pc:sldMkLst>
        <pc:spChg chg="mod">
          <ac:chgData name="Bernard Lopez" userId="9e10a160-e2d2-45df-bba0-d1560b1cee54" providerId="ADAL" clId="{71F7784A-1656-4631-ACF4-DD9CB2B81F92}" dt="2020-07-02T18:15:41.352" v="181"/>
          <ac:spMkLst>
            <pc:docMk/>
            <pc:sldMk cId="639835390" sldId="396"/>
            <ac:spMk id="2" creationId="{00000000-0000-0000-0000-000000000000}"/>
          </ac:spMkLst>
        </pc:spChg>
      </pc:sldChg>
      <pc:sldChg chg="modSp">
        <pc:chgData name="Bernard Lopez" userId="9e10a160-e2d2-45df-bba0-d1560b1cee54" providerId="ADAL" clId="{71F7784A-1656-4631-ACF4-DD9CB2B81F92}" dt="2020-07-02T18:14:39.322" v="167"/>
        <pc:sldMkLst>
          <pc:docMk/>
          <pc:sldMk cId="223550238" sldId="397"/>
        </pc:sldMkLst>
        <pc:spChg chg="mod">
          <ac:chgData name="Bernard Lopez" userId="9e10a160-e2d2-45df-bba0-d1560b1cee54" providerId="ADAL" clId="{71F7784A-1656-4631-ACF4-DD9CB2B81F92}" dt="2020-07-02T18:14:39.322" v="167"/>
          <ac:spMkLst>
            <pc:docMk/>
            <pc:sldMk cId="223550238" sldId="397"/>
            <ac:spMk id="8" creationId="{00000000-0000-0000-0000-000000000000}"/>
          </ac:spMkLst>
        </pc:spChg>
        <pc:spChg chg="mod">
          <ac:chgData name="Bernard Lopez" userId="9e10a160-e2d2-45df-bba0-d1560b1cee54" providerId="ADAL" clId="{71F7784A-1656-4631-ACF4-DD9CB2B81F92}" dt="2020-07-02T18:09:01.055" v="0" actId="962"/>
          <ac:spMkLst>
            <pc:docMk/>
            <pc:sldMk cId="223550238" sldId="397"/>
            <ac:spMk id="10" creationId="{00000000-0000-0000-0000-000000000000}"/>
          </ac:spMkLst>
        </pc:spChg>
      </pc:sldChg>
      <pc:sldChg chg="modSp">
        <pc:chgData name="Bernard Lopez" userId="9e10a160-e2d2-45df-bba0-d1560b1cee54" providerId="ADAL" clId="{71F7784A-1656-4631-ACF4-DD9CB2B81F92}" dt="2020-07-02T18:11:32.212" v="20" actId="962"/>
        <pc:sldMkLst>
          <pc:docMk/>
          <pc:sldMk cId="1234520415" sldId="398"/>
        </pc:sldMkLst>
        <pc:spChg chg="mod">
          <ac:chgData name="Bernard Lopez" userId="9e10a160-e2d2-45df-bba0-d1560b1cee54" providerId="ADAL" clId="{71F7784A-1656-4631-ACF4-DD9CB2B81F92}" dt="2020-07-02T18:10:27.858" v="10" actId="962"/>
          <ac:spMkLst>
            <pc:docMk/>
            <pc:sldMk cId="1234520415" sldId="398"/>
            <ac:spMk id="7" creationId="{00000000-0000-0000-0000-000000000000}"/>
          </ac:spMkLst>
        </pc:spChg>
        <pc:grpChg chg="mod">
          <ac:chgData name="Bernard Lopez" userId="9e10a160-e2d2-45df-bba0-d1560b1cee54" providerId="ADAL" clId="{71F7784A-1656-4631-ACF4-DD9CB2B81F92}" dt="2020-07-02T18:11:32.212" v="20" actId="962"/>
          <ac:grpSpMkLst>
            <pc:docMk/>
            <pc:sldMk cId="1234520415" sldId="398"/>
            <ac:grpSpMk id="8" creationId="{00000000-0000-0000-0000-000000000000}"/>
          </ac:grpSpMkLst>
        </pc:grpChg>
      </pc:sldChg>
      <pc:sldChg chg="modSp">
        <pc:chgData name="Bernard Lopez" userId="9e10a160-e2d2-45df-bba0-d1560b1cee54" providerId="ADAL" clId="{71F7784A-1656-4631-ACF4-DD9CB2B81F92}" dt="2020-07-02T18:13:10.639" v="163" actId="962"/>
        <pc:sldMkLst>
          <pc:docMk/>
          <pc:sldMk cId="3822482107" sldId="399"/>
        </pc:sldMkLst>
        <pc:spChg chg="mod">
          <ac:chgData name="Bernard Lopez" userId="9e10a160-e2d2-45df-bba0-d1560b1cee54" providerId="ADAL" clId="{71F7784A-1656-4631-ACF4-DD9CB2B81F92}" dt="2020-07-02T18:13:10.639" v="163" actId="962"/>
          <ac:spMkLst>
            <pc:docMk/>
            <pc:sldMk cId="3822482107" sldId="399"/>
            <ac:spMk id="422" creationId="{00000000-0000-0000-0000-000000000000}"/>
          </ac:spMkLst>
        </pc:spChg>
        <pc:spChg chg="mod">
          <ac:chgData name="Bernard Lopez" userId="9e10a160-e2d2-45df-bba0-d1560b1cee54" providerId="ADAL" clId="{71F7784A-1656-4631-ACF4-DD9CB2B81F92}" dt="2020-07-02T18:12:53.536" v="123" actId="962"/>
          <ac:spMkLst>
            <pc:docMk/>
            <pc:sldMk cId="3822482107" sldId="399"/>
            <ac:spMk id="423" creationId="{00000000-0000-0000-0000-000000000000}"/>
          </ac:spMkLst>
        </pc:spChg>
        <pc:spChg chg="mod">
          <ac:chgData name="Bernard Lopez" userId="9e10a160-e2d2-45df-bba0-d1560b1cee54" providerId="ADAL" clId="{71F7784A-1656-4631-ACF4-DD9CB2B81F92}" dt="2020-07-02T18:12:32.611" v="67" actId="962"/>
          <ac:spMkLst>
            <pc:docMk/>
            <pc:sldMk cId="3822482107" sldId="399"/>
            <ac:spMk id="42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6889953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t" anchorCtr="0">
            <a:noAutofit/>
          </a:bodyPr>
          <a:lstStyle/>
          <a:p>
            <a:pPr>
              <a:buSzPct val="25000"/>
            </a:pPr>
            <a:endParaRPr dirty="0"/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9951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93300" rIns="93300" bIns="933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2507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93300" rIns="93300" bIns="933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Shape 333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6380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lang="en-US"/>
          </a:p>
        </p:txBody>
      </p: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94142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93300" rIns="93300" bIns="933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Shape 309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1856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Shape 300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7750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93300" rIns="93300" bIns="933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Shape 340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4360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US" dirty="0"/>
          </a:p>
        </p:txBody>
      </p:sp>
      <p:sp>
        <p:nvSpPr>
          <p:cNvPr id="189" name="Shape 18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45101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93300" rIns="93300" bIns="933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Shape 354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7217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93300" rIns="93300" bIns="933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Shape 361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9483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t" anchorCtr="0">
            <a:noAutofit/>
          </a:bodyPr>
          <a:lstStyle/>
          <a:p>
            <a:pPr defTabSz="465887">
              <a:defRPr/>
            </a:pPr>
            <a:endParaRPr lang="en-US" dirty="0"/>
          </a:p>
        </p:txBody>
      </p:sp>
      <p:sp>
        <p:nvSpPr>
          <p:cNvPr id="342" name="Shape 342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19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9318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Shape 242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99497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93300" rIns="93300" bIns="933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Shape 370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51623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93300" rIns="93300" bIns="933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Shape 378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02308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93300" rIns="93300" bIns="933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Shape 385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9560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93300" rIns="93300" bIns="933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Shape 392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65116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0" name="Shape 400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93300" rIns="93300" bIns="933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Shape 401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06213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7" name="Shape 407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93300" rIns="93300" bIns="933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Shape 408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54090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lang="en-US"/>
          </a:p>
        </p:txBody>
      </p: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26</a:t>
            </a:fld>
            <a:endParaRPr lang="en-US"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298765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93300" rIns="93300" bIns="933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Shape 419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42045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4" name="Shape 434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93300" rIns="93300" bIns="933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Shape 435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57440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3" name="Shape 443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93300" rIns="93300" bIns="933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Shape 444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1286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US">
              <a:sym typeface="Arial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074396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2" name="Shape 452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Shape 453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4126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1" name="Shape 461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93300" rIns="93300" bIns="933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Shape 462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6819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0" name="Shape 470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93300" rIns="93300" bIns="933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Shape 471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20027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6" name="Shape 476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Shape 477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76090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3" name="Shape 483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93300" rIns="93300" bIns="933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Shape 484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24335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2" name="Shape 492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93300" rIns="93300" bIns="933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50368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9" name="Shape 499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Shape 500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1782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93300" rIns="93300" bIns="933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Shape 506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89552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2" name="Shape 512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93300" rIns="93300" bIns="933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Shape 513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92264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9" name="Shape 519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93300" rIns="93300" bIns="933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Shape 520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2095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lang="en-US"/>
          </a:p>
        </p:txBody>
      </p: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59635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2" name="Shape 492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93300" rIns="93300" bIns="933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27792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5" name="Shape 535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93300" rIns="93300" bIns="933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Shape 536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9150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93300" rIns="93300" bIns="933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Shape 506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0126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lang="en-US"/>
          </a:p>
        </p:txBody>
      </p: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43</a:t>
            </a:fld>
            <a:endParaRPr lang="en-US"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264547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US" dirty="0"/>
          </a:p>
        </p:txBody>
      </p: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44</a:t>
            </a:fld>
            <a:endParaRPr lang="en-US"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827339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222375" y="709613"/>
            <a:ext cx="4733925" cy="3549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1" name="Shape 561"/>
          <p:cNvSpPr txBox="1">
            <a:spLocks noGrp="1"/>
          </p:cNvSpPr>
          <p:nvPr>
            <p:ph type="body" idx="1"/>
          </p:nvPr>
        </p:nvSpPr>
        <p:spPr>
          <a:xfrm>
            <a:off x="717918" y="4495519"/>
            <a:ext cx="5743334" cy="4258912"/>
          </a:xfrm>
          <a:prstGeom prst="rect">
            <a:avLst/>
          </a:prstGeom>
          <a:noFill/>
          <a:ln>
            <a:noFill/>
          </a:ln>
        </p:spPr>
        <p:txBody>
          <a:bodyPr wrap="square" lIns="95050" tIns="95050" rIns="95050" bIns="95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Shape 562"/>
          <p:cNvSpPr txBox="1">
            <a:spLocks noGrp="1"/>
          </p:cNvSpPr>
          <p:nvPr>
            <p:ph type="sldNum" idx="12"/>
          </p:nvPr>
        </p:nvSpPr>
        <p:spPr>
          <a:xfrm>
            <a:off x="4066534" y="8989397"/>
            <a:ext cx="3110972" cy="473212"/>
          </a:xfrm>
          <a:prstGeom prst="rect">
            <a:avLst/>
          </a:prstGeom>
          <a:noFill/>
          <a:ln>
            <a:noFill/>
          </a:ln>
        </p:spPr>
        <p:txBody>
          <a:bodyPr wrap="square" lIns="95050" tIns="47500" rIns="95050" bIns="475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45</a:t>
            </a:fld>
            <a:endParaRPr lang="en-US"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027317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5" name="Shape 5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/>
          </a:p>
        </p:txBody>
      </p:sp>
      <p:sp>
        <p:nvSpPr>
          <p:cNvPr id="556" name="Shape 55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46</a:t>
            </a:fld>
            <a:endParaRPr lang="en-US"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029769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/>
          </a:p>
        </p:txBody>
      </p:sp>
      <p:sp>
        <p:nvSpPr>
          <p:cNvPr id="567" name="Shape 5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00794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/>
          </a:p>
        </p:txBody>
      </p:sp>
      <p:sp>
        <p:nvSpPr>
          <p:cNvPr id="299" name="Shape 29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6324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/>
          </a:p>
        </p:txBody>
      </p:sp>
      <p:sp>
        <p:nvSpPr>
          <p:cNvPr id="299" name="Shape 29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00408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/>
          </a:p>
        </p:txBody>
      </p:sp>
      <p:sp>
        <p:nvSpPr>
          <p:cNvPr id="299" name="Shape 29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31146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93300" rIns="93300" bIns="933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Shape 286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5558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702311" y="4421823"/>
            <a:ext cx="5618479" cy="4189095"/>
          </a:xfrm>
          <a:prstGeom prst="rect">
            <a:avLst/>
          </a:prstGeom>
          <a:noFill/>
          <a:ln>
            <a:noFill/>
          </a:ln>
        </p:spPr>
        <p:txBody>
          <a:bodyPr wrap="square" lIns="93300" tIns="93300" rIns="93300" bIns="933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Shape 292"/>
          <p:cNvSpPr txBox="1">
            <a:spLocks noGrp="1"/>
          </p:cNvSpPr>
          <p:nvPr>
            <p:ph type="sldNum" idx="12"/>
          </p:nvPr>
        </p:nvSpPr>
        <p:spPr>
          <a:xfrm>
            <a:off x="3978131" y="8842029"/>
            <a:ext cx="3043342" cy="46545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25" rIns="93300" bIns="466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2381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Tit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56343" y="-399937"/>
            <a:ext cx="7431313" cy="743131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632294"/>
            <a:ext cx="9144000" cy="225706"/>
          </a:xfrm>
          <a:prstGeom prst="rect">
            <a:avLst/>
          </a:prstGeom>
          <a:solidFill>
            <a:srgbClr val="0E46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62225" y="-427"/>
            <a:ext cx="4781774" cy="66322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83340" y="2744221"/>
            <a:ext cx="7960659" cy="1143000"/>
          </a:xfrm>
        </p:spPr>
        <p:txBody>
          <a:bodyPr>
            <a:noAutofit/>
          </a:bodyPr>
          <a:lstStyle>
            <a:lvl1pPr algn="l">
              <a:defRPr sz="4000" b="1" baseline="0">
                <a:solidFill>
                  <a:srgbClr val="1077DB"/>
                </a:solidFill>
              </a:defRPr>
            </a:lvl1pPr>
          </a:lstStyle>
          <a:p>
            <a:r>
              <a:rPr lang="en-US" dirty="0"/>
              <a:t>Section Title May Run</a:t>
            </a:r>
            <a:br>
              <a:rPr lang="en-US" dirty="0"/>
            </a:br>
            <a:r>
              <a:rPr lang="en-US" dirty="0"/>
              <a:t>Two Lines in Title Case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eview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7351" y="697673"/>
            <a:ext cx="6310583" cy="577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7" name="Picture 6" title="Review Activit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203" y="707668"/>
            <a:ext cx="1295400" cy="192405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ideo Assig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7351" y="697673"/>
            <a:ext cx="6310583" cy="577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/>
          <p:cNvSpPr txBox="1">
            <a:spLocks/>
          </p:cNvSpPr>
          <p:nvPr/>
        </p:nvSpPr>
        <p:spPr>
          <a:xfrm>
            <a:off x="5298728" y="6356350"/>
            <a:ext cx="374159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en-US" sz="1200" kern="120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sz="900" dirty="0">
                <a:solidFill>
                  <a:srgbClr val="FFFFFF">
                    <a:lumMod val="65000"/>
                  </a:srgbClr>
                </a:solidFill>
              </a:rPr>
              <a:t>© 2017 University of Washington. All rights reserved.</a:t>
            </a:r>
          </a:p>
        </p:txBody>
      </p:sp>
      <p:pic>
        <p:nvPicPr>
          <p:cNvPr id="6" name="Picture 5" title="Video Assignmen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03" y="707912"/>
            <a:ext cx="1549400" cy="192405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077D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350027"/>
            <a:ext cx="9144000" cy="1143000"/>
          </a:xfrm>
        </p:spPr>
        <p:txBody>
          <a:bodyPr>
            <a:noAutofit/>
          </a:bodyPr>
          <a:lstStyle>
            <a:lvl1pPr>
              <a:defRPr>
                <a:solidFill>
                  <a:srgbClr val="1077D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077D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Video L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2697351" y="1758496"/>
            <a:ext cx="6310583" cy="464379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6" name="Picture 5" title="Video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740" y="2072598"/>
            <a:ext cx="1295400" cy="165523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350027"/>
            <a:ext cx="9144000" cy="1143000"/>
          </a:xfrm>
        </p:spPr>
        <p:txBody>
          <a:bodyPr>
            <a:noAutofit/>
          </a:bodyPr>
          <a:lstStyle>
            <a:lvl1pPr>
              <a:defRPr>
                <a:solidFill>
                  <a:srgbClr val="1077D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bedde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697351" y="697673"/>
            <a:ext cx="6310583" cy="577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8" name="Picture 7" title="Video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25" y="728248"/>
            <a:ext cx="1295400" cy="16552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697351" y="697673"/>
            <a:ext cx="6310583" cy="577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0" name="Content Placeholder 3" title="Reflectio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299" y="744201"/>
            <a:ext cx="1454150" cy="1608191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title="U.S. Department of Health and Human Service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4302" y="2578588"/>
            <a:ext cx="1146544" cy="1146544"/>
          </a:xfrm>
          <a:prstGeom prst="rect">
            <a:avLst/>
          </a:prstGeom>
        </p:spPr>
      </p:pic>
      <p:pic>
        <p:nvPicPr>
          <p:cNvPr id="10" name="Picture 9" title="Administration for Children and Families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392" y="3016756"/>
            <a:ext cx="1758096" cy="270206"/>
          </a:xfrm>
          <a:prstGeom prst="rect">
            <a:avLst/>
          </a:prstGeom>
        </p:spPr>
      </p:pic>
      <p:pic>
        <p:nvPicPr>
          <p:cNvPr id="11" name="Picture 10" title="National Center on Parent, Family, and Community Engagement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642" y="2700413"/>
            <a:ext cx="3477175" cy="902893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741501" y="5968103"/>
            <a:ext cx="54689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00" baseline="0" dirty="0"/>
          </a:p>
          <a:p>
            <a:pPr algn="ctr"/>
            <a:r>
              <a:rPr lang="en-US" sz="900" dirty="0"/>
              <a:t>Developed in collaboration with </a:t>
            </a:r>
            <a:r>
              <a:rPr lang="en-US" sz="900" dirty="0" err="1"/>
              <a:t>EarlyEdU</a:t>
            </a:r>
            <a:r>
              <a:rPr lang="en-US" sz="900" dirty="0"/>
              <a:t> Alliance: A Higher Education Collaborative for Head </a:t>
            </a:r>
            <a:br>
              <a:rPr lang="en-US" sz="900" dirty="0"/>
            </a:br>
            <a:r>
              <a:rPr lang="en-US" sz="900" dirty="0"/>
              <a:t>Start</a:t>
            </a:r>
            <a:r>
              <a:rPr lang="en-US" sz="900" baseline="0" dirty="0"/>
              <a:t> </a:t>
            </a:r>
            <a:r>
              <a:rPr lang="en-US" sz="900" dirty="0"/>
              <a:t>and Early Childhood Teaching.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879883" y="4542615"/>
            <a:ext cx="519216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0" dirty="0"/>
              <a:t>For more information about this resource, please contact us: </a:t>
            </a:r>
          </a:p>
          <a:p>
            <a:pPr algn="ctr"/>
            <a:r>
              <a:rPr lang="en-US" sz="1100" b="1" dirty="0" err="1">
                <a:solidFill>
                  <a:schemeClr val="tx1"/>
                </a:solidFill>
              </a:rPr>
              <a:t>PFCE@ecetta.info</a:t>
            </a:r>
            <a:r>
              <a:rPr lang="en-US" sz="1100" b="1" dirty="0">
                <a:solidFill>
                  <a:schemeClr val="tx1"/>
                </a:solidFill>
              </a:rPr>
              <a:t> | 1-866-763-6481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741500" y="5175990"/>
            <a:ext cx="5468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This document was developed with funds from Grant #90HC0014 for the U.S. Department of Health and Human Services, Administration for Children and Families, Office of Head Start,</a:t>
            </a:r>
            <a:r>
              <a:rPr lang="en-US" sz="900" baseline="0" dirty="0"/>
              <a:t> and</a:t>
            </a:r>
            <a:r>
              <a:rPr lang="en-US" sz="900" dirty="0"/>
              <a:t> Office of Child Care, by the National Center on Parent, Family, and Community Engagement. This resource may be duplicated for noncommercial uses without permission.</a:t>
            </a:r>
            <a:r>
              <a:rPr lang="en-US" sz="900" baseline="0" dirty="0"/>
              <a:t> </a:t>
            </a:r>
          </a:p>
          <a:p>
            <a:pPr algn="ctr"/>
            <a:endParaRPr lang="en-US" sz="400" baseline="0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Custom Layou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 descr="Discussion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7854" y="846623"/>
            <a:ext cx="1557292" cy="1858278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16666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16666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2697350" y="697672"/>
            <a:ext cx="6310583" cy="57708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064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23900" marR="0" lvl="1" indent="101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2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25600" marR="0" lvl="3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82800" marR="0" lvl="4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40000" marR="0" lvl="5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97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3353134" y="-694267"/>
            <a:ext cx="4876800" cy="487680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52675" y="80962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en-US" sz="3600" b="0" dirty="0"/>
          </a:p>
        </p:txBody>
      </p:sp>
      <p:sp>
        <p:nvSpPr>
          <p:cNvPr id="8" name="Rectangle 7"/>
          <p:cNvSpPr/>
          <p:nvPr/>
        </p:nvSpPr>
        <p:spPr>
          <a:xfrm>
            <a:off x="0" y="2833815"/>
            <a:ext cx="9144000" cy="38305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077DB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5122" y="4317540"/>
            <a:ext cx="7659111" cy="1143000"/>
          </a:xfrm>
          <a:ln w="12700" cmpd="sng">
            <a:solidFill>
              <a:schemeClr val="bg1"/>
            </a:solidFill>
          </a:ln>
        </p:spPr>
        <p:txBody>
          <a:bodyPr/>
          <a:lstStyle>
            <a:lvl1pPr>
              <a:defRPr sz="3600">
                <a:solidFill>
                  <a:srgbClr val="1077D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5122" y="5463184"/>
            <a:ext cx="7651222" cy="639762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0">
                <a:solidFill>
                  <a:srgbClr val="1077D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3657600" y="-44026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en-US" sz="3600" b="0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title="Resourc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004" y="753312"/>
            <a:ext cx="1435100" cy="165735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97351" y="550441"/>
            <a:ext cx="6310583" cy="577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697206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Shape 37" descr="Learning-Activity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9906" y="859825"/>
            <a:ext cx="1543959" cy="214543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2697350" y="697672"/>
            <a:ext cx="6310583" cy="57708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74320" marR="0" lvl="0" indent="13208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49224" marR="0" lvl="1" indent="74676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03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Ending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Shape 47" descr="Vide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8243" y="1903725"/>
            <a:ext cx="1540876" cy="1866091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2697350" y="1758496"/>
            <a:ext cx="6310583" cy="464379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74320" marR="0" lvl="0" indent="13208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49224" marR="0" lvl="1" indent="74676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0" y="350027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9339"/>
              </a:buClr>
              <a:buSzPct val="35000"/>
              <a:buFont typeface="Arial"/>
              <a:buNone/>
              <a:defRPr sz="4000" b="1" i="0" u="none" strike="noStrike" cap="none">
                <a:solidFill>
                  <a:srgbClr val="17933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SzPct val="77777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SzPct val="77777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SzPct val="77777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SzPct val="77777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SzPct val="77777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SzPct val="77777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SzPct val="77777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SzPct val="77777"/>
              <a:buFont typeface="Arial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3427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Custom Layout">
    <p:bg>
      <p:bgPr>
        <a:solidFill>
          <a:schemeClr val="dk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883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BC453A-6B12-3E4E-8E5B-4BFBFD851DC7}" type="datetimeFigureOut">
              <a:rPr lang="en-US" smtClean="0"/>
              <a:pPr/>
              <a:t>7/2/2020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697351" y="697673"/>
            <a:ext cx="6310583" cy="577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0" name="Picture 9" title="Objective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25" y="702848"/>
            <a:ext cx="1490069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543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ssion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7351" y="697673"/>
            <a:ext cx="6310583" cy="577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 title="Session Summar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59" y="707912"/>
            <a:ext cx="144145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44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out Subtit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3234185" y="-1460522"/>
            <a:ext cx="5098387" cy="5098387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2675" y="80962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2440592"/>
            <a:ext cx="9144000" cy="4132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178D9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5358" y="2835825"/>
            <a:ext cx="9144000" cy="3591691"/>
          </a:xfrm>
        </p:spPr>
        <p:txBody>
          <a:bodyPr>
            <a:noAutofit/>
          </a:bodyPr>
          <a:lstStyle>
            <a:lvl1pPr marL="0" indent="0" algn="l">
              <a:buNone/>
              <a:defRPr sz="4000" b="1">
                <a:solidFill>
                  <a:srgbClr val="1077DB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Session Title Can Run Up </a:t>
            </a:r>
            <a:br>
              <a:rPr lang="en-US" dirty="0"/>
            </a:br>
            <a:r>
              <a:rPr lang="en-US" dirty="0"/>
              <a:t>to Two Lines Maximum</a:t>
            </a: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Title with Solid Backgroun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3234185" y="-1460522"/>
            <a:ext cx="5098387" cy="5098387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2675" y="80962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0" y="311727"/>
            <a:ext cx="9144000" cy="6151418"/>
          </a:xfrm>
          <a:prstGeom prst="rect">
            <a:avLst/>
          </a:prstGeom>
          <a:solidFill>
            <a:srgbClr val="1077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2565320"/>
            <a:ext cx="9144000" cy="3142209"/>
          </a:xfrm>
        </p:spPr>
        <p:txBody>
          <a:bodyPr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2868928" y="1417528"/>
            <a:ext cx="3356533" cy="943513"/>
          </a:xfrm>
          <a:ln w="28575" cmpd="sng"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Click to edit Master title style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164" y="350027"/>
            <a:ext cx="8229601" cy="1143000"/>
          </a:xfrm>
        </p:spPr>
        <p:txBody>
          <a:bodyPr>
            <a:noAutofit/>
          </a:bodyPr>
          <a:lstStyle>
            <a:lvl1pPr>
              <a:defRPr>
                <a:solidFill>
                  <a:srgbClr val="1077D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165" y="1683359"/>
            <a:ext cx="8229600" cy="452596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697351" y="697673"/>
            <a:ext cx="6310583" cy="577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1" name="Picture 10" title="Learning Activity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25" y="715548"/>
            <a:ext cx="1295400" cy="19177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697351" y="697673"/>
            <a:ext cx="6310583" cy="577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0" name="Content Placeholder 3" title="Discussio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299" y="722797"/>
            <a:ext cx="1454150" cy="1651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nowledge Ch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697351" y="697673"/>
            <a:ext cx="6310583" cy="577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8" name="Content Placeholder 5" title="Knowledge Chec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1" y="713440"/>
            <a:ext cx="1555750" cy="19240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7351" y="697673"/>
            <a:ext cx="6310583" cy="577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6" name="Picture 5" title="Review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614" y="707500"/>
            <a:ext cx="1301750" cy="16573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9271" y="350027"/>
            <a:ext cx="82744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1782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72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708" r:id="rId2"/>
    <p:sldLayoutId id="2147483679" r:id="rId3"/>
    <p:sldLayoutId id="2147483681" r:id="rId4"/>
    <p:sldLayoutId id="2147483682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91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7" r:id="rId24"/>
    <p:sldLayoutId id="2147483718" r:id="rId25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rgbClr val="1077DB"/>
          </a:solidFill>
          <a:latin typeface="Arial"/>
          <a:ea typeface="+mj-ea"/>
          <a:cs typeface="Arial"/>
        </a:defRPr>
      </a:lvl1pPr>
    </p:titleStyle>
    <p:bodyStyle>
      <a:lvl1pPr marL="347663" indent="-339725" algn="l" defTabSz="457200" rtl="0" eaLnBrk="1" latinLnBrk="0" hangingPunct="1">
        <a:spcBef>
          <a:spcPct val="20000"/>
        </a:spcBef>
        <a:buClr>
          <a:schemeClr val="tx1"/>
        </a:buClr>
        <a:buFont typeface="Arial"/>
        <a:buChar char="•"/>
        <a:tabLst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649224" indent="-274320" algn="l" defTabSz="457200" rtl="0" eaLnBrk="1" latinLnBrk="0" hangingPunct="1">
        <a:spcBef>
          <a:spcPct val="20000"/>
        </a:spcBef>
        <a:buClr>
          <a:schemeClr val="tx1"/>
        </a:buClr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eclkc.ohs.acf.hhs.gov/video/responding-families-developmental-concerns-parents-sharing-about-special-services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1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eclkc.ohs.acf.hhs.gov/video/strengthening-partnerships-support-babies-special-needs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National Center on Parent, Family, and Community Engagement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9982" y="6056351"/>
            <a:ext cx="3279749" cy="478843"/>
          </a:xfrm>
          <a:prstGeom prst="rect">
            <a:avLst/>
          </a:prstGeom>
        </p:spPr>
      </p:pic>
      <p:sp>
        <p:nvSpPr>
          <p:cNvPr id="8" name="Title 2"/>
          <p:cNvSpPr txBox="1">
            <a:spLocks noGrp="1"/>
          </p:cNvSpPr>
          <p:nvPr>
            <p:ph type="title" idx="4294967295"/>
          </p:nvPr>
        </p:nvSpPr>
        <p:spPr>
          <a:xfrm>
            <a:off x="278349" y="3472749"/>
            <a:ext cx="8325870" cy="1143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1077DB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077DB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Family Engagement in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077DB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077DB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Early Care and Education</a:t>
            </a:r>
          </a:p>
        </p:txBody>
      </p:sp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1831" y="4816281"/>
            <a:ext cx="6296065" cy="48760"/>
          </a:xfrm>
          <a:prstGeom prst="rect">
            <a:avLst/>
          </a:prstGeom>
          <a:solidFill>
            <a:srgbClr val="0A6F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16"/>
          <p:cNvSpPr txBox="1">
            <a:spLocks/>
          </p:cNvSpPr>
          <p:nvPr/>
        </p:nvSpPr>
        <p:spPr>
          <a:xfrm>
            <a:off x="278349" y="4876228"/>
            <a:ext cx="8846906" cy="9308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None/>
              <a:tabLst/>
              <a:defRPr sz="4000" b="1" kern="1200">
                <a:solidFill>
                  <a:srgbClr val="1077DB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/>
              <a:t>Responding With Families</a:t>
            </a:r>
            <a:br>
              <a:rPr lang="en-US" sz="2800" b="0" dirty="0"/>
            </a:br>
            <a:r>
              <a:rPr lang="en-US" sz="2800" b="0" dirty="0"/>
              <a:t>to Developmental Concerns</a:t>
            </a:r>
          </a:p>
        </p:txBody>
      </p:sp>
      <p:pic>
        <p:nvPicPr>
          <p:cNvPr id="11" name="Picture 10" title="Parent and specialist smile at toddler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9214" y="-5365"/>
            <a:ext cx="3192929" cy="31929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3550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30144" y="1327363"/>
            <a:ext cx="6610350" cy="6610350"/>
          </a:xfrm>
          <a:prstGeom prst="ellipse">
            <a:avLst/>
          </a:prstGeom>
          <a:solidFill>
            <a:srgbClr val="2C8EE2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077DB"/>
              </a:solidFill>
            </a:endParaRPr>
          </a:p>
        </p:txBody>
      </p:sp>
      <p:grpSp>
        <p:nvGrpSpPr>
          <p:cNvPr id="9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75576" y="1557005"/>
            <a:ext cx="4678659" cy="4678659"/>
            <a:chOff x="-677688" y="522933"/>
            <a:chExt cx="4678659" cy="4678659"/>
          </a:xfrm>
        </p:grpSpPr>
        <p:sp>
          <p:nvSpPr>
            <p:cNvPr id="10" name="Oval 9"/>
            <p:cNvSpPr/>
            <p:nvPr/>
          </p:nvSpPr>
          <p:spPr>
            <a:xfrm>
              <a:off x="-677688" y="522933"/>
              <a:ext cx="4678659" cy="4678659"/>
            </a:xfrm>
            <a:prstGeom prst="ellipse">
              <a:avLst/>
            </a:prstGeom>
            <a:solidFill>
              <a:srgbClr val="5BBE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-644791" y="522933"/>
              <a:ext cx="4553892" cy="4553892"/>
            </a:xfrm>
            <a:prstGeom prst="ellipse">
              <a:avLst/>
            </a:prstGeom>
            <a:solidFill>
              <a:srgbClr val="0C78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26" name="Shape 32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800" dirty="0">
                <a:sym typeface="Arial"/>
              </a:rPr>
              <a:t>Talk Regularly About Development</a:t>
            </a:r>
          </a:p>
        </p:txBody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4528826" y="2148289"/>
            <a:ext cx="3866028" cy="4061033"/>
          </a:xfrm>
        </p:spPr>
        <p:txBody>
          <a:bodyPr/>
          <a:lstStyle/>
          <a:p>
            <a:pPr marL="7938" lvl="0" indent="0">
              <a:buNone/>
            </a:pPr>
            <a:r>
              <a:rPr lang="en-US" sz="2400" dirty="0">
                <a:sym typeface="Arial"/>
              </a:rPr>
              <a:t>Sharing excitement with families when children’s skills emerge can lay a foundation for more challenging conversations if a skill is not developing as expected.</a:t>
            </a:r>
          </a:p>
        </p:txBody>
      </p:sp>
      <p:sp>
        <p:nvSpPr>
          <p:cNvPr id="329" name="Shape 329"/>
          <p:cNvSpPr txBox="1"/>
          <p:nvPr/>
        </p:nvSpPr>
        <p:spPr>
          <a:xfrm>
            <a:off x="423546" y="6467855"/>
            <a:ext cx="2088985" cy="236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 credit: EarlyEdU</a:t>
            </a:r>
          </a:p>
        </p:txBody>
      </p:sp>
      <p:pic>
        <p:nvPicPr>
          <p:cNvPr id="12" name="Shape 328" title="Boy playing with blocks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9508" y="1666947"/>
            <a:ext cx="4388950" cy="438895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6012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title"/>
          </p:nvPr>
        </p:nvSpPr>
        <p:spPr>
          <a:xfrm>
            <a:off x="466164" y="480659"/>
            <a:ext cx="8229601" cy="1143000"/>
          </a:xfrm>
        </p:spPr>
        <p:txBody>
          <a:bodyPr/>
          <a:lstStyle/>
          <a:p>
            <a:pPr lvl="0"/>
            <a:r>
              <a:rPr lang="en-US" sz="2800" dirty="0">
                <a:sym typeface="Arial"/>
              </a:rPr>
              <a:t>Relationship-Based Practices</a:t>
            </a:r>
          </a:p>
        </p:txBody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977805" y="1966399"/>
            <a:ext cx="7240913" cy="4525963"/>
          </a:xfrm>
        </p:spPr>
        <p:txBody>
          <a:bodyPr/>
          <a:lstStyle/>
          <a:p>
            <a:pPr marL="7938" lvl="0" indent="0">
              <a:buNone/>
            </a:pPr>
            <a:r>
              <a:rPr lang="en-US" sz="2600" dirty="0">
                <a:sym typeface="Arial"/>
              </a:rPr>
              <a:t>You can use these six practices to build trusting relationships with parents:</a:t>
            </a:r>
          </a:p>
          <a:p>
            <a:pPr lvl="0"/>
            <a:r>
              <a:rPr lang="en-US" sz="2600" dirty="0">
                <a:sym typeface="Arial"/>
              </a:rPr>
              <a:t>Observe and describe children’s behavior</a:t>
            </a:r>
          </a:p>
          <a:p>
            <a:pPr lvl="0"/>
            <a:r>
              <a:rPr lang="en-US" sz="2600" dirty="0">
                <a:sym typeface="Arial"/>
              </a:rPr>
              <a:t>Reflect on the family’s perspective</a:t>
            </a:r>
          </a:p>
          <a:p>
            <a:pPr lvl="0"/>
            <a:r>
              <a:rPr lang="en-US" sz="2600" dirty="0">
                <a:sym typeface="Arial"/>
              </a:rPr>
              <a:t>Support competence</a:t>
            </a:r>
          </a:p>
          <a:p>
            <a:pPr lvl="0"/>
            <a:r>
              <a:rPr lang="en-US" sz="2600" dirty="0">
                <a:sym typeface="Arial"/>
              </a:rPr>
              <a:t>Focus on the family-child relationship</a:t>
            </a:r>
          </a:p>
          <a:p>
            <a:pPr lvl="0"/>
            <a:r>
              <a:rPr lang="en-US" sz="2600" dirty="0">
                <a:sym typeface="Arial"/>
              </a:rPr>
              <a:t>Value a family’s passion</a:t>
            </a:r>
          </a:p>
          <a:p>
            <a:pPr lvl="0"/>
            <a:r>
              <a:rPr lang="en-US" sz="2600" dirty="0">
                <a:sym typeface="Arial"/>
              </a:rPr>
              <a:t>Reflect on your own perspective</a:t>
            </a:r>
          </a:p>
        </p:txBody>
      </p:sp>
    </p:spTree>
    <p:extLst>
      <p:ext uri="{BB962C8B-B14F-4D97-AF65-F5344CB8AC3E}">
        <p14:creationId xmlns:p14="http://schemas.microsoft.com/office/powerpoint/2010/main" val="974652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911196" y="2857500"/>
            <a:ext cx="7960659" cy="1143000"/>
          </a:xfrm>
        </p:spPr>
        <p:txBody>
          <a:bodyPr/>
          <a:lstStyle/>
          <a:p>
            <a:pPr lvl="0"/>
            <a:r>
              <a:rPr lang="en-US" sz="2500" dirty="0">
                <a:sym typeface="Arial"/>
              </a:rPr>
              <a:t>Conversations With Families When Concerns Arise</a:t>
            </a:r>
          </a:p>
        </p:txBody>
      </p:sp>
    </p:spTree>
    <p:extLst>
      <p:ext uri="{BB962C8B-B14F-4D97-AF65-F5344CB8AC3E}">
        <p14:creationId xmlns:p14="http://schemas.microsoft.com/office/powerpoint/2010/main" val="59071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30144" y="1327363"/>
            <a:ext cx="6610350" cy="6610350"/>
          </a:xfrm>
          <a:prstGeom prst="ellipse">
            <a:avLst/>
          </a:prstGeom>
          <a:solidFill>
            <a:srgbClr val="2C8EE2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077DB"/>
              </a:solidFill>
            </a:endParaRPr>
          </a:p>
        </p:txBody>
      </p:sp>
      <p:grpSp>
        <p:nvGrpSpPr>
          <p:cNvPr id="9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75576" y="1557005"/>
            <a:ext cx="4678659" cy="4678659"/>
            <a:chOff x="-677688" y="522933"/>
            <a:chExt cx="4678659" cy="4678659"/>
          </a:xfrm>
        </p:grpSpPr>
        <p:sp>
          <p:nvSpPr>
            <p:cNvPr id="10" name="Oval 9"/>
            <p:cNvSpPr/>
            <p:nvPr/>
          </p:nvSpPr>
          <p:spPr>
            <a:xfrm>
              <a:off x="-677688" y="522933"/>
              <a:ext cx="4678659" cy="4678659"/>
            </a:xfrm>
            <a:prstGeom prst="ellipse">
              <a:avLst/>
            </a:prstGeom>
            <a:solidFill>
              <a:srgbClr val="5BBE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-644791" y="522933"/>
              <a:ext cx="4553892" cy="4553892"/>
            </a:xfrm>
            <a:prstGeom prst="ellipse">
              <a:avLst/>
            </a:prstGeom>
            <a:solidFill>
              <a:srgbClr val="0C78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11" name="Shape 31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800" dirty="0">
                <a:sym typeface="Arial"/>
              </a:rPr>
              <a:t>When Concerns Arise</a:t>
            </a:r>
          </a:p>
        </p:txBody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4378033" y="2345938"/>
            <a:ext cx="4110898" cy="3917814"/>
          </a:xfrm>
        </p:spPr>
        <p:txBody>
          <a:bodyPr/>
          <a:lstStyle/>
          <a:p>
            <a:pPr lvl="0"/>
            <a:r>
              <a:rPr lang="en-US" sz="2600" dirty="0">
                <a:sym typeface="Arial"/>
              </a:rPr>
              <a:t>Families </a:t>
            </a:r>
            <a:r>
              <a:rPr lang="en-US" sz="2600" dirty="0"/>
              <a:t>and</a:t>
            </a:r>
            <a:r>
              <a:rPr lang="en-US" sz="2600" dirty="0">
                <a:sym typeface="Arial"/>
              </a:rPr>
              <a:t> educators may have concerns or questions about children’s development</a:t>
            </a:r>
          </a:p>
          <a:p>
            <a:pPr lvl="0"/>
            <a:r>
              <a:rPr lang="en-US" sz="2600" dirty="0">
                <a:sym typeface="Arial"/>
              </a:rPr>
              <a:t>Communicating about these should be part of your ongoing relationship</a:t>
            </a:r>
          </a:p>
        </p:txBody>
      </p:sp>
      <p:sp>
        <p:nvSpPr>
          <p:cNvPr id="314" name="Shape 314"/>
          <p:cNvSpPr txBox="1"/>
          <p:nvPr/>
        </p:nvSpPr>
        <p:spPr>
          <a:xfrm>
            <a:off x="325734" y="6462195"/>
            <a:ext cx="2088985" cy="236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 credit: EarlyEdU</a:t>
            </a:r>
          </a:p>
        </p:txBody>
      </p:sp>
      <p:pic>
        <p:nvPicPr>
          <p:cNvPr id="13" name="Shape 313" title="Carpet squares with letters arranged on floor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9508" y="1666947"/>
            <a:ext cx="4385987" cy="4385987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2229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30144" y="1240275"/>
            <a:ext cx="6610350" cy="6610350"/>
          </a:xfrm>
          <a:prstGeom prst="ellipse">
            <a:avLst/>
          </a:prstGeom>
          <a:solidFill>
            <a:srgbClr val="2C8EE2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077DB"/>
              </a:solidFill>
            </a:endParaRPr>
          </a:p>
        </p:txBody>
      </p:sp>
      <p:grpSp>
        <p:nvGrpSpPr>
          <p:cNvPr id="9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75576" y="1557005"/>
            <a:ext cx="4678659" cy="4678659"/>
            <a:chOff x="-677688" y="522933"/>
            <a:chExt cx="4678659" cy="4678659"/>
          </a:xfrm>
        </p:grpSpPr>
        <p:sp>
          <p:nvSpPr>
            <p:cNvPr id="10" name="Oval 9"/>
            <p:cNvSpPr/>
            <p:nvPr/>
          </p:nvSpPr>
          <p:spPr>
            <a:xfrm>
              <a:off x="-677688" y="522933"/>
              <a:ext cx="4678659" cy="4678659"/>
            </a:xfrm>
            <a:prstGeom prst="ellipse">
              <a:avLst/>
            </a:prstGeom>
            <a:solidFill>
              <a:srgbClr val="5BBE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-644791" y="522933"/>
              <a:ext cx="4553892" cy="4553892"/>
            </a:xfrm>
            <a:prstGeom prst="ellipse">
              <a:avLst/>
            </a:prstGeom>
            <a:solidFill>
              <a:srgbClr val="0C78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02" name="Shape 30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800" dirty="0">
                <a:sym typeface="Arial"/>
              </a:rPr>
              <a:t>Developmental Screening</a:t>
            </a:r>
          </a:p>
        </p:txBody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4463403" y="2353136"/>
            <a:ext cx="4101730" cy="3311886"/>
          </a:xfrm>
        </p:spPr>
        <p:txBody>
          <a:bodyPr/>
          <a:lstStyle/>
          <a:p>
            <a:pPr marL="7938" lvl="0" indent="0">
              <a:buNone/>
            </a:pPr>
            <a:r>
              <a:rPr lang="en-US" sz="2600" dirty="0">
                <a:sym typeface="Arial"/>
              </a:rPr>
              <a:t>In some programs, such as Head Start and Early Head Start, educators and other staff do regular developmental screenings with children.</a:t>
            </a:r>
          </a:p>
          <a:p>
            <a:pPr lvl="0"/>
            <a:endParaRPr lang="en-US" sz="2800" dirty="0">
              <a:sym typeface="Arial"/>
            </a:endParaRPr>
          </a:p>
        </p:txBody>
      </p:sp>
      <p:sp>
        <p:nvSpPr>
          <p:cNvPr id="305" name="Shape 305"/>
          <p:cNvSpPr txBox="1"/>
          <p:nvPr/>
        </p:nvSpPr>
        <p:spPr>
          <a:xfrm>
            <a:off x="240666" y="6437863"/>
            <a:ext cx="2088985" cy="236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 credit: EarlyEdU</a:t>
            </a:r>
          </a:p>
        </p:txBody>
      </p:sp>
      <p:pic>
        <p:nvPicPr>
          <p:cNvPr id="13" name="Shape 304" title="Woman and girl smile at each other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9508" y="1666946"/>
            <a:ext cx="4385987" cy="4385987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4261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idx="1"/>
          </p:nvPr>
        </p:nvSpPr>
        <p:spPr>
          <a:xfrm>
            <a:off x="258950" y="2907482"/>
            <a:ext cx="8645563" cy="577083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122238" marR="0" lvl="0" indent="-793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Think about conversations you may have had with families about developmental concerns. </a:t>
            </a:r>
          </a:p>
          <a:p>
            <a:pPr marL="122238" marR="0" lvl="0" indent="-793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3088" lvl="1" indent="-3556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was successful?</a:t>
            </a:r>
          </a:p>
          <a:p>
            <a:pPr marL="573088" lvl="1" indent="-35560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did you find challenging?</a:t>
            </a:r>
          </a:p>
          <a:p>
            <a:pPr marL="2032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032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94115" y="1088218"/>
            <a:ext cx="7141028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22238" marR="0" lvl="0" indent="-793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Talking With Families About Concerns</a:t>
            </a:r>
          </a:p>
        </p:txBody>
      </p:sp>
    </p:spTree>
    <p:extLst>
      <p:ext uri="{BB962C8B-B14F-4D97-AF65-F5344CB8AC3E}">
        <p14:creationId xmlns:p14="http://schemas.microsoft.com/office/powerpoint/2010/main" val="2554599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30144" y="711137"/>
            <a:ext cx="6610350" cy="6610350"/>
          </a:xfrm>
          <a:prstGeom prst="ellipse">
            <a:avLst/>
          </a:prstGeom>
          <a:solidFill>
            <a:srgbClr val="2C8EE2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077DB"/>
              </a:solidFill>
            </a:endParaRPr>
          </a:p>
        </p:txBody>
      </p:sp>
      <p:grpSp>
        <p:nvGrpSpPr>
          <p:cNvPr id="8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75576" y="940779"/>
            <a:ext cx="4678659" cy="4678659"/>
            <a:chOff x="-677688" y="522933"/>
            <a:chExt cx="4678659" cy="4678659"/>
          </a:xfrm>
        </p:grpSpPr>
        <p:sp>
          <p:nvSpPr>
            <p:cNvPr id="9" name="Oval 8"/>
            <p:cNvSpPr/>
            <p:nvPr/>
          </p:nvSpPr>
          <p:spPr>
            <a:xfrm>
              <a:off x="-677688" y="522933"/>
              <a:ext cx="4678659" cy="4678659"/>
            </a:xfrm>
            <a:prstGeom prst="ellipse">
              <a:avLst/>
            </a:prstGeom>
            <a:solidFill>
              <a:srgbClr val="5BBE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-644791" y="522933"/>
              <a:ext cx="4553892" cy="4553892"/>
            </a:xfrm>
            <a:prstGeom prst="ellipse">
              <a:avLst/>
            </a:prstGeom>
            <a:solidFill>
              <a:srgbClr val="0C78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92" name="Shape 192"/>
          <p:cNvSpPr txBox="1">
            <a:spLocks noGrp="1"/>
          </p:cNvSpPr>
          <p:nvPr>
            <p:ph idx="1"/>
          </p:nvPr>
        </p:nvSpPr>
        <p:spPr>
          <a:xfrm>
            <a:off x="4735290" y="2473396"/>
            <a:ext cx="3881393" cy="4050016"/>
          </a:xfrm>
        </p:spPr>
        <p:txBody>
          <a:bodyPr/>
          <a:lstStyle/>
          <a:p>
            <a:pPr marL="7938" lvl="0" indent="0">
              <a:buNone/>
            </a:pPr>
            <a:r>
              <a:rPr lang="en-US" sz="2600" dirty="0">
                <a:sym typeface="Arial"/>
              </a:rPr>
              <a:t>It is important to bring up any concerns that you have about children’s development.</a:t>
            </a:r>
          </a:p>
          <a:p>
            <a:pPr marL="7938" lvl="0" indent="0">
              <a:buNone/>
            </a:pPr>
            <a:endParaRPr lang="en-US" dirty="0">
              <a:sym typeface="Arial"/>
            </a:endParaRPr>
          </a:p>
        </p:txBody>
      </p:sp>
      <p:sp>
        <p:nvSpPr>
          <p:cNvPr id="5" name="Shape 220"/>
          <p:cNvSpPr txBox="1"/>
          <p:nvPr/>
        </p:nvSpPr>
        <p:spPr>
          <a:xfrm>
            <a:off x="399921" y="6405175"/>
            <a:ext cx="2088985" cy="236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Image credit: EarlyEdU</a:t>
            </a:r>
          </a:p>
        </p:txBody>
      </p:sp>
      <p:pic>
        <p:nvPicPr>
          <p:cNvPr id="6" name="Picture 5" title="Two women talk to each other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9347" y="1017484"/>
            <a:ext cx="4480560" cy="448312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34520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title"/>
          </p:nvPr>
        </p:nvSpPr>
        <p:spPr>
          <a:xfrm>
            <a:off x="466164" y="545975"/>
            <a:ext cx="8229601" cy="1143000"/>
          </a:xfrm>
        </p:spPr>
        <p:txBody>
          <a:bodyPr/>
          <a:lstStyle/>
          <a:p>
            <a:pPr lvl="0"/>
            <a:r>
              <a:rPr lang="en-US" sz="2800" dirty="0">
                <a:sym typeface="Arial"/>
              </a:rPr>
              <a:t>Planning to Talk With Families</a:t>
            </a:r>
          </a:p>
        </p:txBody>
      </p:sp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988693" y="1933737"/>
            <a:ext cx="8229600" cy="4525963"/>
          </a:xfrm>
        </p:spPr>
        <p:txBody>
          <a:bodyPr/>
          <a:lstStyle/>
          <a:p>
            <a:pPr lvl="0"/>
            <a:r>
              <a:rPr lang="en-US" sz="2600" dirty="0">
                <a:sym typeface="Arial"/>
              </a:rPr>
              <a:t>Ask parents about a time that works well</a:t>
            </a:r>
          </a:p>
          <a:p>
            <a:pPr lvl="0"/>
            <a:r>
              <a:rPr lang="en-US" sz="2600" dirty="0">
                <a:sym typeface="Arial"/>
              </a:rPr>
              <a:t>Choose a private, comfortable location</a:t>
            </a:r>
          </a:p>
          <a:p>
            <a:pPr lvl="0"/>
            <a:r>
              <a:rPr lang="en-US" sz="2600" dirty="0">
                <a:sym typeface="Arial"/>
              </a:rPr>
              <a:t>Have developmental information available</a:t>
            </a:r>
          </a:p>
          <a:p>
            <a:pPr lvl="0"/>
            <a:r>
              <a:rPr lang="en-US" sz="2600" dirty="0">
                <a:sym typeface="Arial"/>
              </a:rPr>
              <a:t>Bring copies of information about the child and possible resources for evaluation</a:t>
            </a:r>
          </a:p>
          <a:p>
            <a:pPr lvl="0"/>
            <a:r>
              <a:rPr lang="en-US" sz="2600" dirty="0">
                <a:sym typeface="Arial"/>
              </a:rPr>
              <a:t>Include someone who speaks the parents’ home language, if needed</a:t>
            </a:r>
          </a:p>
        </p:txBody>
      </p:sp>
    </p:spTree>
    <p:extLst>
      <p:ext uri="{BB962C8B-B14F-4D97-AF65-F5344CB8AC3E}">
        <p14:creationId xmlns:p14="http://schemas.microsoft.com/office/powerpoint/2010/main" val="3383499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43355" y="1316346"/>
            <a:ext cx="6610350" cy="6610350"/>
          </a:xfrm>
          <a:prstGeom prst="ellipse">
            <a:avLst/>
          </a:prstGeom>
          <a:solidFill>
            <a:srgbClr val="2C8EE2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077DB"/>
              </a:solidFill>
            </a:endParaRPr>
          </a:p>
        </p:txBody>
      </p:sp>
      <p:grpSp>
        <p:nvGrpSpPr>
          <p:cNvPr id="9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75576" y="1557005"/>
            <a:ext cx="4678659" cy="4678659"/>
            <a:chOff x="-677688" y="522933"/>
            <a:chExt cx="4678659" cy="4678659"/>
          </a:xfrm>
        </p:grpSpPr>
        <p:sp>
          <p:nvSpPr>
            <p:cNvPr id="10" name="Oval 9"/>
            <p:cNvSpPr/>
            <p:nvPr/>
          </p:nvSpPr>
          <p:spPr>
            <a:xfrm>
              <a:off x="-677688" y="522933"/>
              <a:ext cx="4678659" cy="4678659"/>
            </a:xfrm>
            <a:prstGeom prst="ellipse">
              <a:avLst/>
            </a:prstGeom>
            <a:solidFill>
              <a:srgbClr val="5BBE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-644791" y="522933"/>
              <a:ext cx="4553892" cy="4553892"/>
            </a:xfrm>
            <a:prstGeom prst="ellipse">
              <a:avLst/>
            </a:prstGeom>
            <a:solidFill>
              <a:srgbClr val="0C78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63" name="Shape 36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800" dirty="0">
                <a:sym typeface="Arial"/>
              </a:rPr>
              <a:t>Cultural Perspectives</a:t>
            </a:r>
          </a:p>
        </p:txBody>
      </p:sp>
      <p:sp>
        <p:nvSpPr>
          <p:cNvPr id="364" name="Shape 364"/>
          <p:cNvSpPr txBox="1">
            <a:spLocks noGrp="1"/>
          </p:cNvSpPr>
          <p:nvPr>
            <p:ph type="body" idx="1"/>
          </p:nvPr>
        </p:nvSpPr>
        <p:spPr>
          <a:xfrm>
            <a:off x="4330306" y="2383144"/>
            <a:ext cx="3857582" cy="3749976"/>
          </a:xfrm>
        </p:spPr>
        <p:txBody>
          <a:bodyPr/>
          <a:lstStyle/>
          <a:p>
            <a:pPr lvl="0"/>
            <a:r>
              <a:rPr lang="en-US" sz="2600" dirty="0">
                <a:sym typeface="Arial"/>
              </a:rPr>
              <a:t>Remember that not all cultures view development the same way </a:t>
            </a:r>
          </a:p>
          <a:p>
            <a:pPr lvl="0"/>
            <a:r>
              <a:rPr lang="en-US" sz="2600" dirty="0">
                <a:sym typeface="Arial"/>
              </a:rPr>
              <a:t>Reflect on your own cultural biases</a:t>
            </a:r>
          </a:p>
        </p:txBody>
      </p:sp>
      <p:sp>
        <p:nvSpPr>
          <p:cNvPr id="366" name="Shape 366"/>
          <p:cNvSpPr txBox="1"/>
          <p:nvPr/>
        </p:nvSpPr>
        <p:spPr>
          <a:xfrm>
            <a:off x="221711" y="6467424"/>
            <a:ext cx="2088985" cy="236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 credit: EarlyEdU</a:t>
            </a:r>
          </a:p>
        </p:txBody>
      </p:sp>
      <p:pic>
        <p:nvPicPr>
          <p:cNvPr id="13" name="Shape 365" title="Adult and three children at outside water tabl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8057" y="1666946"/>
            <a:ext cx="4385987" cy="4385987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8792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86053" y="6256757"/>
            <a:ext cx="203768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kern="1200" dirty="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Image credit: Office of Head Start</a:t>
            </a:r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Shape 344" descr="Cover page of &quot;Revisiting and Updating the Multicultural Principles for Head Start Programs Serving Children Ages Birth to Five&quot;, from the Office of Head Start" title="Cover page from resource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721401" y="617303"/>
            <a:ext cx="3914662" cy="5596743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799130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200" dirty="0">
                <a:sym typeface="Arial"/>
              </a:rPr>
              <a:t>Overview</a:t>
            </a:r>
          </a:p>
        </p:txBody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466165" y="2082207"/>
            <a:ext cx="8229600" cy="4893904"/>
          </a:xfrm>
        </p:spPr>
        <p:txBody>
          <a:bodyPr/>
          <a:lstStyle/>
          <a:p>
            <a:pPr marL="7938" lvl="0" indent="0">
              <a:buNone/>
            </a:pPr>
            <a:r>
              <a:rPr lang="en-US" sz="2600" dirty="0">
                <a:sym typeface="Arial"/>
              </a:rPr>
              <a:t>This module will focus on:</a:t>
            </a:r>
          </a:p>
          <a:p>
            <a:pPr lvl="0"/>
            <a:r>
              <a:rPr lang="en-US" sz="2600" dirty="0">
                <a:sym typeface="Arial"/>
              </a:rPr>
              <a:t>Observing children’s development together and understanding the </a:t>
            </a:r>
            <a:r>
              <a:rPr lang="en-US" sz="2600" dirty="0"/>
              <a:t>benefits of</a:t>
            </a:r>
            <a:r>
              <a:rPr lang="en-US" sz="2600" dirty="0">
                <a:sym typeface="Arial"/>
              </a:rPr>
              <a:t> screening</a:t>
            </a:r>
          </a:p>
          <a:p>
            <a:pPr lvl="0"/>
            <a:r>
              <a:rPr lang="en-US" sz="2600" dirty="0">
                <a:sym typeface="Arial"/>
              </a:rPr>
              <a:t>Approaches to conversations with families when developmental concerns arise</a:t>
            </a:r>
          </a:p>
          <a:p>
            <a:pPr lvl="0"/>
            <a:r>
              <a:rPr lang="en-US" sz="2600" dirty="0">
                <a:sym typeface="Arial"/>
              </a:rPr>
              <a:t>Partnering with families through the process of evaluation for possible services</a:t>
            </a:r>
          </a:p>
        </p:txBody>
      </p:sp>
    </p:spTree>
    <p:extLst>
      <p:ext uri="{BB962C8B-B14F-4D97-AF65-F5344CB8AC3E}">
        <p14:creationId xmlns:p14="http://schemas.microsoft.com/office/powerpoint/2010/main" val="4277983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800" dirty="0">
                <a:sym typeface="Arial"/>
              </a:rPr>
              <a:t>Invite Families to Share</a:t>
            </a:r>
          </a:p>
        </p:txBody>
      </p:sp>
      <p:sp>
        <p:nvSpPr>
          <p:cNvPr id="373" name="Shape 373"/>
          <p:cNvSpPr/>
          <p:nvPr/>
        </p:nvSpPr>
        <p:spPr>
          <a:xfrm>
            <a:off x="3777462" y="1522377"/>
            <a:ext cx="4507221" cy="4285076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accent5">
              <a:lumMod val="60000"/>
              <a:lumOff val="40000"/>
            </a:schemeClr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1270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What do you see when Jeremiah plays with other children? </a:t>
            </a:r>
          </a:p>
        </p:txBody>
      </p:sp>
      <p:sp>
        <p:nvSpPr>
          <p:cNvPr id="374" name="Shape 374"/>
          <p:cNvSpPr/>
          <p:nvPr/>
        </p:nvSpPr>
        <p:spPr>
          <a:xfrm>
            <a:off x="730569" y="1992374"/>
            <a:ext cx="3520620" cy="3345083"/>
          </a:xfrm>
          <a:prstGeom prst="wedgeEllipseCallout">
            <a:avLst>
              <a:gd name="adj1" fmla="val 19536"/>
              <a:gd name="adj2" fmla="val 74396"/>
            </a:avLst>
          </a:prstGeom>
          <a:solidFill>
            <a:schemeClr val="accent1">
              <a:lumMod val="60000"/>
              <a:lumOff val="40000"/>
            </a:schemeClr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Is Lily trying to hold up her head at home? </a:t>
            </a:r>
          </a:p>
        </p:txBody>
      </p:sp>
    </p:spTree>
    <p:extLst>
      <p:ext uri="{BB962C8B-B14F-4D97-AF65-F5344CB8AC3E}">
        <p14:creationId xmlns:p14="http://schemas.microsoft.com/office/powerpoint/2010/main" val="1657738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411734" y="861669"/>
            <a:ext cx="8229601" cy="1143000"/>
          </a:xfrm>
        </p:spPr>
        <p:txBody>
          <a:bodyPr/>
          <a:lstStyle/>
          <a:p>
            <a:pPr lvl="0"/>
            <a:r>
              <a:rPr lang="en-US" sz="2800" dirty="0">
                <a:sym typeface="Arial"/>
              </a:rPr>
              <a:t>Sharing Information</a:t>
            </a:r>
          </a:p>
        </p:txBody>
      </p:sp>
      <p:sp>
        <p:nvSpPr>
          <p:cNvPr id="381" name="Shape 381"/>
          <p:cNvSpPr txBox="1">
            <a:spLocks noGrp="1"/>
          </p:cNvSpPr>
          <p:nvPr>
            <p:ph type="body" idx="1"/>
          </p:nvPr>
        </p:nvSpPr>
        <p:spPr>
          <a:xfrm>
            <a:off x="466165" y="2467151"/>
            <a:ext cx="8229600" cy="4525963"/>
          </a:xfrm>
        </p:spPr>
        <p:txBody>
          <a:bodyPr/>
          <a:lstStyle/>
          <a:p>
            <a:pPr lvl="0"/>
            <a:r>
              <a:rPr lang="en-US" sz="2600" dirty="0">
                <a:sym typeface="Arial"/>
              </a:rPr>
              <a:t>Provide details of your observations, using objective descriptions</a:t>
            </a:r>
          </a:p>
          <a:p>
            <a:pPr lvl="0"/>
            <a:r>
              <a:rPr lang="en-US" sz="2600" dirty="0">
                <a:sym typeface="Arial"/>
              </a:rPr>
              <a:t>Show families concrete information, such as pictures and photos</a:t>
            </a:r>
            <a:r>
              <a:rPr lang="en-US" sz="2600" dirty="0"/>
              <a:t> </a:t>
            </a:r>
          </a:p>
          <a:p>
            <a:pPr lvl="0"/>
            <a:r>
              <a:rPr lang="en-US" sz="2600" dirty="0">
                <a:sym typeface="Arial"/>
              </a:rPr>
              <a:t>Do not diagnose or suggest a possible diagnosis for children</a:t>
            </a:r>
          </a:p>
        </p:txBody>
      </p:sp>
    </p:spTree>
    <p:extLst>
      <p:ext uri="{BB962C8B-B14F-4D97-AF65-F5344CB8AC3E}">
        <p14:creationId xmlns:p14="http://schemas.microsoft.com/office/powerpoint/2010/main" val="2882438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 txBox="1">
            <a:spLocks noGrp="1"/>
          </p:cNvSpPr>
          <p:nvPr>
            <p:ph type="title"/>
          </p:nvPr>
        </p:nvSpPr>
        <p:spPr>
          <a:xfrm>
            <a:off x="466164" y="807239"/>
            <a:ext cx="8229601" cy="1143000"/>
          </a:xfrm>
        </p:spPr>
        <p:txBody>
          <a:bodyPr/>
          <a:lstStyle/>
          <a:p>
            <a:pPr lvl="0"/>
            <a:r>
              <a:rPr lang="en-US" sz="2800" dirty="0">
                <a:sym typeface="Arial"/>
              </a:rPr>
              <a:t>Shifting Perspectives</a:t>
            </a:r>
          </a:p>
        </p:txBody>
      </p:sp>
      <p:sp>
        <p:nvSpPr>
          <p:cNvPr id="388" name="Shape 388"/>
          <p:cNvSpPr txBox="1">
            <a:spLocks noGrp="1"/>
          </p:cNvSpPr>
          <p:nvPr>
            <p:ph type="body" idx="1"/>
          </p:nvPr>
        </p:nvSpPr>
        <p:spPr>
          <a:xfrm>
            <a:off x="466165" y="2118799"/>
            <a:ext cx="8229600" cy="4525963"/>
          </a:xfrm>
        </p:spPr>
        <p:txBody>
          <a:bodyPr/>
          <a:lstStyle/>
          <a:p>
            <a:pPr lvl="0"/>
            <a:r>
              <a:rPr lang="en-US" sz="2600" dirty="0">
                <a:sym typeface="Arial"/>
              </a:rPr>
              <a:t>Sometimes you and parents may see the same concerns and agree on next steps</a:t>
            </a:r>
          </a:p>
          <a:p>
            <a:pPr lvl="0"/>
            <a:r>
              <a:rPr lang="en-US" sz="2600" dirty="0">
                <a:sym typeface="Arial"/>
              </a:rPr>
              <a:t>Other times, you may need to work hard to see parents’ perspectives and value what they are passionate about</a:t>
            </a:r>
          </a:p>
          <a:p>
            <a:pPr lvl="0"/>
            <a:r>
              <a:rPr lang="en-US" sz="2600" dirty="0">
                <a:sym typeface="Arial"/>
              </a:rPr>
              <a:t>If parents see the concerns differently, highlight common ground to build on</a:t>
            </a:r>
          </a:p>
        </p:txBody>
      </p:sp>
    </p:spTree>
    <p:extLst>
      <p:ext uri="{BB962C8B-B14F-4D97-AF65-F5344CB8AC3E}">
        <p14:creationId xmlns:p14="http://schemas.microsoft.com/office/powerpoint/2010/main" val="1718791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43355" y="1316346"/>
            <a:ext cx="6610350" cy="6610350"/>
          </a:xfrm>
          <a:prstGeom prst="ellipse">
            <a:avLst/>
          </a:prstGeom>
          <a:solidFill>
            <a:srgbClr val="2C8EE2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077DB"/>
              </a:solidFill>
            </a:endParaRPr>
          </a:p>
        </p:txBody>
      </p:sp>
      <p:sp>
        <p:nvSpPr>
          <p:cNvPr id="394" name="Shape 39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800" dirty="0">
                <a:sym typeface="Arial"/>
              </a:rPr>
              <a:t>Observing the Child Together</a:t>
            </a:r>
          </a:p>
        </p:txBody>
      </p:sp>
      <p:sp>
        <p:nvSpPr>
          <p:cNvPr id="395" name="Shape 395"/>
          <p:cNvSpPr txBox="1">
            <a:spLocks noGrp="1"/>
          </p:cNvSpPr>
          <p:nvPr>
            <p:ph type="body" idx="1"/>
          </p:nvPr>
        </p:nvSpPr>
        <p:spPr>
          <a:xfrm>
            <a:off x="4452647" y="2208968"/>
            <a:ext cx="3778785" cy="3749976"/>
          </a:xfrm>
        </p:spPr>
        <p:txBody>
          <a:bodyPr/>
          <a:lstStyle/>
          <a:p>
            <a:pPr marL="7938" lvl="0" indent="0">
              <a:buNone/>
            </a:pPr>
            <a:r>
              <a:rPr lang="en-US" sz="2600" dirty="0">
                <a:sym typeface="Arial"/>
              </a:rPr>
              <a:t>After you or a parent has shared a potential developmental concern, you may want to engage in a process of observing the child together.</a:t>
            </a:r>
          </a:p>
        </p:txBody>
      </p:sp>
      <p:sp>
        <p:nvSpPr>
          <p:cNvPr id="397" name="Shape 397"/>
          <p:cNvSpPr txBox="1"/>
          <p:nvPr/>
        </p:nvSpPr>
        <p:spPr>
          <a:xfrm>
            <a:off x="204090" y="6435231"/>
            <a:ext cx="2088985" cy="236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 credit: EarlyEdU</a:t>
            </a:r>
          </a:p>
        </p:txBody>
      </p:sp>
      <p:grpSp>
        <p:nvGrpSpPr>
          <p:cNvPr id="9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75576" y="1557005"/>
            <a:ext cx="4678659" cy="4678659"/>
            <a:chOff x="-677688" y="522933"/>
            <a:chExt cx="4678659" cy="4678659"/>
          </a:xfrm>
        </p:grpSpPr>
        <p:sp>
          <p:nvSpPr>
            <p:cNvPr id="10" name="Oval 9"/>
            <p:cNvSpPr/>
            <p:nvPr/>
          </p:nvSpPr>
          <p:spPr>
            <a:xfrm>
              <a:off x="-677688" y="522933"/>
              <a:ext cx="4678659" cy="4678659"/>
            </a:xfrm>
            <a:prstGeom prst="ellipse">
              <a:avLst/>
            </a:prstGeom>
            <a:solidFill>
              <a:srgbClr val="5BBE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-644791" y="522933"/>
              <a:ext cx="4553892" cy="4553892"/>
            </a:xfrm>
            <a:prstGeom prst="ellipse">
              <a:avLst/>
            </a:prstGeom>
            <a:solidFill>
              <a:srgbClr val="0C78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4" name="Shape 396" title="Two adults and toddler look at book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0242" y="1642578"/>
            <a:ext cx="4410355" cy="4410355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6895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800" dirty="0">
                <a:sym typeface="Arial"/>
              </a:rPr>
              <a:t>Empathizing With Parents and Families</a:t>
            </a:r>
          </a:p>
        </p:txBody>
      </p:sp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>
            <a:off x="226607" y="2553058"/>
            <a:ext cx="8704034" cy="3648052"/>
          </a:xfrm>
        </p:spPr>
        <p:txBody>
          <a:bodyPr/>
          <a:lstStyle/>
          <a:p>
            <a:pPr lvl="0"/>
            <a:endParaRPr lang="en-US" sz="1100" dirty="0">
              <a:sym typeface="Arial"/>
            </a:endParaRPr>
          </a:p>
          <a:p>
            <a:pPr lvl="0"/>
            <a:endParaRPr lang="en-US" sz="600" dirty="0">
              <a:sym typeface="Arial"/>
            </a:endParaRPr>
          </a:p>
          <a:p>
            <a:pPr lvl="0"/>
            <a:r>
              <a:rPr lang="en-US" sz="2400" dirty="0">
                <a:sym typeface="Arial"/>
              </a:rPr>
              <a:t>Express and demonstrate an ability to share an understanding of the feelings and concerns of parents and families </a:t>
            </a:r>
          </a:p>
          <a:p>
            <a:pPr lvl="0"/>
            <a:r>
              <a:rPr lang="en-US" sz="2400" dirty="0">
                <a:sym typeface="Arial"/>
              </a:rPr>
              <a:t>Communicate your confidence in the family’s ability to make the best choices for their child</a:t>
            </a:r>
          </a:p>
          <a:p>
            <a:pPr lvl="0"/>
            <a:r>
              <a:rPr lang="en-US" sz="2400" dirty="0">
                <a:sym typeface="Arial"/>
              </a:rPr>
              <a:t>Maintain a non-judgmental, non-defensive approach</a:t>
            </a:r>
          </a:p>
          <a:p>
            <a:pPr lvl="0"/>
            <a:r>
              <a:rPr lang="en-US" sz="2400" dirty="0">
                <a:sym typeface="Arial"/>
              </a:rPr>
              <a:t>Be available to the family, allowing them to take the lead in decision-making</a:t>
            </a:r>
          </a:p>
          <a:p>
            <a:pPr lvl="0"/>
            <a:endParaRPr lang="en-US" sz="2400" dirty="0">
              <a:sym typeface="Arial"/>
            </a:endParaRPr>
          </a:p>
          <a:p>
            <a:pPr lvl="0"/>
            <a:endParaRPr lang="en-US" sz="2400" dirty="0"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7840" y="1127760"/>
            <a:ext cx="7955280" cy="2133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endParaRPr lang="es-ES" sz="3600" b="0" dirty="0"/>
          </a:p>
        </p:txBody>
      </p:sp>
      <p:sp>
        <p:nvSpPr>
          <p:cNvPr id="3" name="Rectangle 2"/>
          <p:cNvSpPr/>
          <p:nvPr/>
        </p:nvSpPr>
        <p:spPr>
          <a:xfrm>
            <a:off x="365760" y="1249680"/>
            <a:ext cx="838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 lvl="0" defTabSz="457200">
              <a:spcBef>
                <a:spcPct val="20000"/>
              </a:spcBef>
              <a:buClr>
                <a:srgbClr val="000000"/>
              </a:buClr>
            </a:pPr>
            <a:r>
              <a:rPr lang="en-US" sz="2400" kern="1200" dirty="0">
                <a:ea typeface="+mn-ea"/>
              </a:rPr>
              <a:t>Parents and families may feel concerned or frustrated after conversations about their child’s progress or development. Educators can partner with families to move through this challenging time. </a:t>
            </a:r>
          </a:p>
        </p:txBody>
      </p:sp>
    </p:spTree>
    <p:extLst>
      <p:ext uri="{BB962C8B-B14F-4D97-AF65-F5344CB8AC3E}">
        <p14:creationId xmlns:p14="http://schemas.microsoft.com/office/powerpoint/2010/main" val="2546050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 txBox="1">
            <a:spLocks noGrp="1"/>
          </p:cNvSpPr>
          <p:nvPr>
            <p:ph type="title" idx="4294967295"/>
          </p:nvPr>
        </p:nvSpPr>
        <p:spPr>
          <a:xfrm>
            <a:off x="2708275" y="1035050"/>
            <a:ext cx="4933950" cy="9128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7938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Thinking About Approaches</a:t>
            </a:r>
          </a:p>
          <a:p>
            <a:pPr marL="347663" marR="0" lvl="0" indent="-3397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9739" y="3124301"/>
            <a:ext cx="8980714" cy="225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3" lvl="0" indent="-339725" defTabSz="457200">
              <a:spcBef>
                <a:spcPct val="200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600" kern="1200" dirty="0">
                <a:ea typeface="+mn-ea"/>
              </a:rPr>
              <a:t>Find a partner and read the scenarios on the handout</a:t>
            </a:r>
          </a:p>
          <a:p>
            <a:pPr marL="347663" lvl="0" indent="-339725" defTabSz="457200">
              <a:spcBef>
                <a:spcPct val="200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600" kern="1200" dirty="0">
                <a:ea typeface="+mn-ea"/>
              </a:rPr>
              <a:t>Think about the questions and make a plan together to talk with the child’s parents</a:t>
            </a:r>
          </a:p>
          <a:p>
            <a:pPr marL="347663" lvl="0" indent="-339725" defTabSz="457200">
              <a:spcBef>
                <a:spcPct val="200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600" kern="1200" dirty="0">
                <a:ea typeface="+mn-ea"/>
              </a:rPr>
              <a:t>Be ready to act out your conversation with the whole group</a:t>
            </a:r>
          </a:p>
        </p:txBody>
      </p:sp>
    </p:spTree>
    <p:extLst>
      <p:ext uri="{BB962C8B-B14F-4D97-AF65-F5344CB8AC3E}">
        <p14:creationId xmlns:p14="http://schemas.microsoft.com/office/powerpoint/2010/main" val="313237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1009164" y="2744221"/>
            <a:ext cx="7960659" cy="1143000"/>
          </a:xfrm>
        </p:spPr>
        <p:txBody>
          <a:bodyPr/>
          <a:lstStyle/>
          <a:p>
            <a:pPr lvl="0"/>
            <a:r>
              <a:rPr lang="en-US" sz="2600" dirty="0">
                <a:sym typeface="Arial"/>
              </a:rPr>
              <a:t>Partnering When Children May Need More Help</a:t>
            </a:r>
          </a:p>
        </p:txBody>
      </p:sp>
    </p:spTree>
    <p:extLst>
      <p:ext uri="{BB962C8B-B14F-4D97-AF65-F5344CB8AC3E}">
        <p14:creationId xmlns:p14="http://schemas.microsoft.com/office/powerpoint/2010/main" val="1331128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>
            <a:spLocks noGrp="1"/>
          </p:cNvSpPr>
          <p:nvPr>
            <p:ph type="title"/>
          </p:nvPr>
        </p:nvSpPr>
        <p:spPr>
          <a:xfrm>
            <a:off x="161864" y="238267"/>
            <a:ext cx="8687996" cy="1143000"/>
          </a:xfrm>
        </p:spPr>
        <p:txBody>
          <a:bodyPr/>
          <a:lstStyle/>
          <a:p>
            <a:pPr lvl="0"/>
            <a:r>
              <a:rPr lang="en-US" sz="3200" dirty="0">
                <a:sym typeface="Arial"/>
              </a:rPr>
              <a:t>Partner with Families to Explore Resources</a:t>
            </a:r>
          </a:p>
        </p:txBody>
      </p:sp>
      <p:sp>
        <p:nvSpPr>
          <p:cNvPr id="422" name="Shape 422" descr="Icon of stethoscope."/>
          <p:cNvSpPr/>
          <p:nvPr/>
        </p:nvSpPr>
        <p:spPr>
          <a:xfrm>
            <a:off x="913785" y="4615811"/>
            <a:ext cx="1768456" cy="1730269"/>
          </a:xfrm>
          <a:prstGeom prst="ellipse">
            <a:avLst/>
          </a:prstGeom>
          <a:solidFill>
            <a:srgbClr val="0B78E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 descr="Icon of government building."/>
          <p:cNvSpPr/>
          <p:nvPr/>
        </p:nvSpPr>
        <p:spPr>
          <a:xfrm>
            <a:off x="6448813" y="4555312"/>
            <a:ext cx="1750308" cy="1790309"/>
          </a:xfrm>
          <a:prstGeom prst="ellipse">
            <a:avLst/>
          </a:prstGeom>
          <a:solidFill>
            <a:srgbClr val="0B78E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4" name="Shape 424" title="Stethoscop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7093" y="4956665"/>
            <a:ext cx="998748" cy="1007005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Shape 425" descr="Icon of school house."/>
          <p:cNvSpPr/>
          <p:nvPr/>
        </p:nvSpPr>
        <p:spPr>
          <a:xfrm>
            <a:off x="3655661" y="4585792"/>
            <a:ext cx="1830739" cy="1790309"/>
          </a:xfrm>
          <a:prstGeom prst="ellipse">
            <a:avLst/>
          </a:prstGeom>
          <a:solidFill>
            <a:srgbClr val="0B78E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6" name="Shape 426" title="Schoolhouse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1747" y="4883455"/>
            <a:ext cx="1189693" cy="1171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Shape 427" title="Building with flag on roof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7875" y="4812083"/>
            <a:ext cx="945166" cy="9280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23026" y="1321809"/>
            <a:ext cx="883176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Families may want to seek evaluations or find out more about developmental concerns. Stay informed about the resources in your community.</a:t>
            </a:r>
          </a:p>
          <a:p>
            <a:endParaRPr lang="en-US" sz="300" dirty="0"/>
          </a:p>
          <a:p>
            <a:r>
              <a:rPr lang="en-US" sz="2400" dirty="0"/>
              <a:t>Sources of information that parents and families can begin to explore include</a:t>
            </a:r>
          </a:p>
          <a:p>
            <a:endParaRPr lang="en-US" sz="200" dirty="0"/>
          </a:p>
          <a:p>
            <a:endParaRPr lang="en-US" sz="500" dirty="0"/>
          </a:p>
          <a:p>
            <a:pPr marL="855663" lvl="3" indent="-398463">
              <a:buFont typeface="Arial" panose="020B0604020202020204" pitchFamily="34" charset="0"/>
              <a:buChar char="•"/>
            </a:pPr>
            <a:r>
              <a:rPr lang="en-US" sz="2400" dirty="0"/>
              <a:t>Pediatrician or health care provider</a:t>
            </a:r>
          </a:p>
          <a:p>
            <a:pPr marL="855663" lvl="1" indent="-398463">
              <a:buFont typeface="Arial" panose="020B0604020202020204" pitchFamily="34" charset="0"/>
              <a:buChar char="•"/>
            </a:pPr>
            <a:r>
              <a:rPr lang="en-US" sz="2400" dirty="0"/>
              <a:t>Local school districts</a:t>
            </a:r>
          </a:p>
          <a:p>
            <a:pPr marL="855663" lvl="1" indent="-398463">
              <a:buFont typeface="Arial" panose="020B0604020202020204" pitchFamily="34" charset="0"/>
              <a:buChar char="•"/>
            </a:pPr>
            <a:r>
              <a:rPr lang="en-US" sz="2400" dirty="0"/>
              <a:t>Part C Lead Agencies in your state/jurisdiction</a:t>
            </a:r>
          </a:p>
          <a:p>
            <a:endParaRPr lang="en-US" sz="2400" dirty="0"/>
          </a:p>
          <a:p>
            <a:pPr algn="ctr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482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sym typeface="Arial"/>
              </a:rPr>
              <a:t>IDEA: One System, Two Parts</a:t>
            </a:r>
          </a:p>
        </p:txBody>
      </p:sp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938" lvl="0" indent="0">
              <a:buNone/>
            </a:pPr>
            <a:r>
              <a:rPr lang="en-US" dirty="0">
                <a:sym typeface="Arial"/>
              </a:rPr>
              <a:t>The Individuals With Disabilities Act (IDEA) requires that all eligible children receive services.</a:t>
            </a:r>
          </a:p>
        </p:txBody>
      </p:sp>
      <p:sp>
        <p:nvSpPr>
          <p:cNvPr id="439" name="Shape 439"/>
          <p:cNvSpPr txBox="1"/>
          <p:nvPr/>
        </p:nvSpPr>
        <p:spPr>
          <a:xfrm>
            <a:off x="741870" y="3830128"/>
            <a:ext cx="3609817" cy="2246769"/>
          </a:xfrm>
          <a:prstGeom prst="rect">
            <a:avLst/>
          </a:prstGeom>
          <a:solidFill>
            <a:srgbClr val="0B78E3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Part C </a:t>
            </a:r>
            <a:r>
              <a:rPr lang="en-US" sz="28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provides early intervention services for children birth to age 3 with special needs. </a:t>
            </a:r>
          </a:p>
        </p:txBody>
      </p:sp>
      <p:sp>
        <p:nvSpPr>
          <p:cNvPr id="440" name="Shape 440"/>
          <p:cNvSpPr txBox="1"/>
          <p:nvPr/>
        </p:nvSpPr>
        <p:spPr>
          <a:xfrm>
            <a:off x="4714335" y="3830127"/>
            <a:ext cx="3618782" cy="2246769"/>
          </a:xfrm>
          <a:prstGeom prst="rect">
            <a:avLst/>
          </a:prstGeom>
          <a:solidFill>
            <a:srgbClr val="0B78E3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8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Part B </a:t>
            </a:r>
            <a:r>
              <a:rPr lang="en-US" sz="2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provides special education services to preschool children with special needs.</a:t>
            </a:r>
          </a:p>
        </p:txBody>
      </p:sp>
    </p:spTree>
    <p:extLst>
      <p:ext uri="{BB962C8B-B14F-4D97-AF65-F5344CB8AC3E}">
        <p14:creationId xmlns:p14="http://schemas.microsoft.com/office/powerpoint/2010/main" val="25614276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 txBox="1">
            <a:spLocks noGrp="1"/>
          </p:cNvSpPr>
          <p:nvPr>
            <p:ph type="title"/>
          </p:nvPr>
        </p:nvSpPr>
        <p:spPr>
          <a:xfrm>
            <a:off x="8721" y="267161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9339"/>
              </a:buClr>
              <a:buSzPct val="25000"/>
              <a:buFont typeface="Arial"/>
              <a:buNone/>
            </a:pPr>
            <a:r>
              <a:rPr lang="en-US" dirty="0">
                <a:sym typeface="Arial"/>
              </a:rPr>
              <a:t>Who Is Eligible?</a:t>
            </a:r>
          </a:p>
        </p:txBody>
      </p:sp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4786829" y="1798504"/>
            <a:ext cx="4038599" cy="3892611"/>
          </a:xfrm>
          <a:prstGeom prst="rect">
            <a:avLst/>
          </a:prstGeom>
          <a:noFill/>
          <a:ln w="158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 B (3 to 5)</a:t>
            </a:r>
          </a:p>
          <a:p>
            <a:pPr marL="177800" marR="0" lvl="1" indent="0" algn="l" rtl="0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Preschoolers with:</a:t>
            </a:r>
          </a:p>
          <a:p>
            <a:pPr marL="415925" marR="0" lvl="1" indent="-288925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Disabilities in certain categories</a:t>
            </a:r>
          </a:p>
          <a:p>
            <a:pPr marL="415925" marR="0" lvl="1" indent="-288925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Developmental delays</a:t>
            </a:r>
          </a:p>
          <a:p>
            <a:pPr marL="274320" marR="0" lvl="0" indent="-9652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Shape 448"/>
          <p:cNvSpPr txBox="1">
            <a:spLocks noGrp="1"/>
          </p:cNvSpPr>
          <p:nvPr>
            <p:ph type="body" idx="2"/>
          </p:nvPr>
        </p:nvSpPr>
        <p:spPr>
          <a:xfrm>
            <a:off x="417723" y="1798504"/>
            <a:ext cx="4038599" cy="3865071"/>
          </a:xfrm>
          <a:prstGeom prst="rect">
            <a:avLst/>
          </a:prstGeom>
          <a:noFill/>
          <a:ln w="19050" cap="flat" cmpd="sng">
            <a:solidFill>
              <a:srgbClr val="1077D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 C (Birth to 3)</a:t>
            </a:r>
          </a:p>
          <a:p>
            <a:pPr marL="177800" marR="0" lvl="0" indent="0" algn="l" rtl="0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Infants and toddlers with:</a:t>
            </a:r>
          </a:p>
          <a:p>
            <a:pPr marL="471488" marR="0" lvl="0" indent="-280988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Established conditions</a:t>
            </a:r>
          </a:p>
          <a:p>
            <a:pPr marL="471488" marR="0" lvl="0" indent="-280988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Developmental delays</a:t>
            </a:r>
          </a:p>
          <a:p>
            <a:pPr marL="17780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Shape 449"/>
          <p:cNvSpPr txBox="1"/>
          <p:nvPr/>
        </p:nvSpPr>
        <p:spPr>
          <a:xfrm>
            <a:off x="417723" y="5787070"/>
            <a:ext cx="7171981" cy="5847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Eligibility rules vary by state.</a:t>
            </a:r>
          </a:p>
        </p:txBody>
      </p:sp>
    </p:spTree>
    <p:extLst>
      <p:ext uri="{BB962C8B-B14F-4D97-AF65-F5344CB8AC3E}">
        <p14:creationId xmlns:p14="http://schemas.microsoft.com/office/powerpoint/2010/main" val="2707639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idx="1"/>
          </p:nvPr>
        </p:nvSpPr>
        <p:spPr>
          <a:xfrm>
            <a:off x="520337" y="2603177"/>
            <a:ext cx="8133806" cy="5769864"/>
          </a:xfrm>
          <a:prstGeom prst="rect">
            <a:avLst/>
          </a:prstGeom>
          <a:noFill/>
          <a:ln>
            <a:noFill/>
          </a:ln>
        </p:spPr>
        <p:txBody>
          <a:bodyPr lIns="91440" tIns="45700" rIns="91425" bIns="45700" anchor="t" anchorCtr="0">
            <a:noAutofit/>
          </a:bodyPr>
          <a:lstStyle/>
          <a:p>
            <a:pPr marL="320040" lvl="0" indent="-320040">
              <a:spcBef>
                <a:spcPts val="600"/>
              </a:spcBef>
              <a:buClr>
                <a:schemeClr val="dk1"/>
              </a:buClr>
              <a:buSzPct val="100000"/>
            </a:pPr>
            <a:r>
              <a:rPr lang="en-US" sz="2600" dirty="0"/>
              <a:t>Describe ways to communicate with families about children’s development and the benefits of screening</a:t>
            </a:r>
          </a:p>
          <a:p>
            <a:pPr marL="320040" lvl="0" indent="-320040">
              <a:spcBef>
                <a:spcPts val="600"/>
              </a:spcBef>
              <a:buClr>
                <a:schemeClr val="dk1"/>
              </a:buClr>
              <a:buSzPct val="100000"/>
            </a:pPr>
            <a:r>
              <a:rPr lang="en-US" sz="2600" dirty="0"/>
              <a:t>Identify effective practices for talking with families about developmental concerns</a:t>
            </a:r>
          </a:p>
          <a:p>
            <a:pPr marL="320040" lvl="0" indent="-320040">
              <a:spcBef>
                <a:spcPts val="600"/>
              </a:spcBef>
              <a:buClr>
                <a:schemeClr val="dk1"/>
              </a:buClr>
              <a:buSzPct val="100000"/>
            </a:pPr>
            <a:r>
              <a:rPr lang="en-US" sz="2600" dirty="0"/>
              <a:t>Provide support and ideas about resources for families whose children may need further evaluation and special services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64229" y="685800"/>
            <a:ext cx="6389914" cy="133894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endParaRPr lang="es-ES" sz="3600" b="0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710559" y="834673"/>
            <a:ext cx="6770914" cy="10310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25000"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By the end of this module,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25000"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you should be able to:</a:t>
            </a:r>
          </a:p>
        </p:txBody>
      </p:sp>
    </p:spTree>
    <p:extLst>
      <p:ext uri="{BB962C8B-B14F-4D97-AF65-F5344CB8AC3E}">
        <p14:creationId xmlns:p14="http://schemas.microsoft.com/office/powerpoint/2010/main" val="24017912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29793" y="1228211"/>
            <a:ext cx="6610350" cy="6610350"/>
          </a:xfrm>
          <a:prstGeom prst="ellipse">
            <a:avLst/>
          </a:prstGeom>
          <a:solidFill>
            <a:srgbClr val="2C8EE2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077DB"/>
              </a:solidFill>
            </a:endParaRPr>
          </a:p>
        </p:txBody>
      </p:sp>
      <p:grpSp>
        <p:nvGrpSpPr>
          <p:cNvPr id="9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75576" y="1557005"/>
            <a:ext cx="4678659" cy="4678659"/>
            <a:chOff x="-677688" y="522933"/>
            <a:chExt cx="4678659" cy="4678659"/>
          </a:xfrm>
        </p:grpSpPr>
        <p:sp>
          <p:nvSpPr>
            <p:cNvPr id="10" name="Oval 9"/>
            <p:cNvSpPr/>
            <p:nvPr/>
          </p:nvSpPr>
          <p:spPr>
            <a:xfrm>
              <a:off x="-677688" y="522933"/>
              <a:ext cx="4678659" cy="4678659"/>
            </a:xfrm>
            <a:prstGeom prst="ellipse">
              <a:avLst/>
            </a:prstGeom>
            <a:solidFill>
              <a:srgbClr val="5BBE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-644791" y="522933"/>
              <a:ext cx="4553892" cy="4553892"/>
            </a:xfrm>
            <a:prstGeom prst="ellipse">
              <a:avLst/>
            </a:prstGeom>
            <a:solidFill>
              <a:srgbClr val="0C78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55" name="Shape 455"/>
          <p:cNvSpPr txBox="1">
            <a:spLocks noGrp="1"/>
          </p:cNvSpPr>
          <p:nvPr>
            <p:ph type="title"/>
          </p:nvPr>
        </p:nvSpPr>
        <p:spPr>
          <a:xfrm>
            <a:off x="41610" y="241167"/>
            <a:ext cx="8229601" cy="1143000"/>
          </a:xfrm>
        </p:spPr>
        <p:txBody>
          <a:bodyPr/>
          <a:lstStyle/>
          <a:p>
            <a:pPr lvl="0"/>
            <a:r>
              <a:rPr lang="en-US" sz="2800" dirty="0">
                <a:sym typeface="Arial"/>
              </a:rPr>
              <a:t>Developmental Delays</a:t>
            </a:r>
          </a:p>
        </p:txBody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4432061" y="1906958"/>
            <a:ext cx="3896552" cy="4525963"/>
          </a:xfrm>
        </p:spPr>
        <p:txBody>
          <a:bodyPr/>
          <a:lstStyle/>
          <a:p>
            <a:pPr marL="7938" lvl="0" indent="0">
              <a:buNone/>
            </a:pPr>
            <a:r>
              <a:rPr lang="en-US" sz="2600" dirty="0">
                <a:sym typeface="Arial"/>
              </a:rPr>
              <a:t>A child may experience a developmental delay, as defined by each state, in one or more of these areas:</a:t>
            </a:r>
          </a:p>
          <a:p>
            <a:pPr lvl="0"/>
            <a:r>
              <a:rPr lang="en-US" sz="2600" dirty="0">
                <a:sym typeface="Arial"/>
              </a:rPr>
              <a:t>Cognitive</a:t>
            </a:r>
          </a:p>
          <a:p>
            <a:pPr lvl="0"/>
            <a:r>
              <a:rPr lang="en-US" sz="2600" dirty="0">
                <a:sym typeface="Arial"/>
              </a:rPr>
              <a:t>Physical </a:t>
            </a:r>
          </a:p>
          <a:p>
            <a:pPr lvl="0"/>
            <a:r>
              <a:rPr lang="en-US" sz="2600" dirty="0">
                <a:sym typeface="Arial"/>
              </a:rPr>
              <a:t>Communication</a:t>
            </a:r>
          </a:p>
          <a:p>
            <a:pPr lvl="0"/>
            <a:r>
              <a:rPr lang="en-US" sz="2600" dirty="0">
                <a:sym typeface="Arial"/>
              </a:rPr>
              <a:t>Social or emotional</a:t>
            </a:r>
          </a:p>
          <a:p>
            <a:pPr lvl="0"/>
            <a:r>
              <a:rPr lang="en-US" sz="2600" dirty="0">
                <a:sym typeface="Arial"/>
              </a:rPr>
              <a:t>Adaptive</a:t>
            </a:r>
          </a:p>
        </p:txBody>
      </p:sp>
      <p:sp>
        <p:nvSpPr>
          <p:cNvPr id="458" name="Shape 458"/>
          <p:cNvSpPr txBox="1"/>
          <p:nvPr/>
        </p:nvSpPr>
        <p:spPr>
          <a:xfrm>
            <a:off x="390164" y="6450782"/>
            <a:ext cx="2088985" cy="236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 credit: EarlyEdU</a:t>
            </a:r>
          </a:p>
        </p:txBody>
      </p:sp>
      <p:pic>
        <p:nvPicPr>
          <p:cNvPr id="13" name="Shape 457" title="Child's hand on another child's back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5606" y="1642578"/>
            <a:ext cx="4410355" cy="4410355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90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43355" y="1316346"/>
            <a:ext cx="6610350" cy="6610350"/>
          </a:xfrm>
          <a:prstGeom prst="ellipse">
            <a:avLst/>
          </a:prstGeom>
          <a:solidFill>
            <a:srgbClr val="2C8EE2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077DB"/>
              </a:solidFill>
            </a:endParaRPr>
          </a:p>
        </p:txBody>
      </p:sp>
      <p:grpSp>
        <p:nvGrpSpPr>
          <p:cNvPr id="8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75576" y="1557005"/>
            <a:ext cx="4678659" cy="4678659"/>
            <a:chOff x="-677688" y="522933"/>
            <a:chExt cx="4678659" cy="4678659"/>
          </a:xfrm>
        </p:grpSpPr>
        <p:sp>
          <p:nvSpPr>
            <p:cNvPr id="9" name="Oval 8"/>
            <p:cNvSpPr/>
            <p:nvPr/>
          </p:nvSpPr>
          <p:spPr>
            <a:xfrm>
              <a:off x="-677688" y="522933"/>
              <a:ext cx="4678659" cy="4678659"/>
            </a:xfrm>
            <a:prstGeom prst="ellipse">
              <a:avLst/>
            </a:prstGeom>
            <a:solidFill>
              <a:srgbClr val="5BBE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-644791" y="522933"/>
              <a:ext cx="4553892" cy="4553892"/>
            </a:xfrm>
            <a:prstGeom prst="ellipse">
              <a:avLst/>
            </a:prstGeom>
            <a:solidFill>
              <a:srgbClr val="0C78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64" name="Shape 46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800" dirty="0">
                <a:sym typeface="Arial"/>
              </a:rPr>
              <a:t>Meet Families Where They Are</a:t>
            </a:r>
          </a:p>
        </p:txBody>
      </p:sp>
      <p:sp>
        <p:nvSpPr>
          <p:cNvPr id="465" name="Shape 465"/>
          <p:cNvSpPr txBox="1">
            <a:spLocks noGrp="1"/>
          </p:cNvSpPr>
          <p:nvPr>
            <p:ph type="body" idx="1"/>
          </p:nvPr>
        </p:nvSpPr>
        <p:spPr>
          <a:xfrm>
            <a:off x="4650819" y="2796812"/>
            <a:ext cx="3903428" cy="3749976"/>
          </a:xfrm>
        </p:spPr>
        <p:txBody>
          <a:bodyPr/>
          <a:lstStyle/>
          <a:p>
            <a:pPr marL="7938" lvl="0" indent="0">
              <a:buNone/>
            </a:pPr>
            <a:r>
              <a:rPr lang="en-US" sz="2600" dirty="0">
                <a:sym typeface="Arial"/>
              </a:rPr>
              <a:t>Parents decide whether to seek out or use early intervention or special education services. </a:t>
            </a:r>
          </a:p>
        </p:txBody>
      </p:sp>
      <p:sp>
        <p:nvSpPr>
          <p:cNvPr id="467" name="Shape 467"/>
          <p:cNvSpPr txBox="1"/>
          <p:nvPr/>
        </p:nvSpPr>
        <p:spPr>
          <a:xfrm>
            <a:off x="533274" y="6453928"/>
            <a:ext cx="2088985" cy="236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 credit: EarlyEdU</a:t>
            </a:r>
          </a:p>
        </p:txBody>
      </p:sp>
      <p:pic>
        <p:nvPicPr>
          <p:cNvPr id="12" name="Shape 466" title="Dad and toddler play with cardboard house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6800" y="1642577"/>
            <a:ext cx="4483470" cy="4410355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9239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 txBox="1">
            <a:spLocks noGrp="1"/>
          </p:cNvSpPr>
          <p:nvPr>
            <p:ph type="title" idx="4294967295"/>
          </p:nvPr>
        </p:nvSpPr>
        <p:spPr>
          <a:xfrm>
            <a:off x="2349500" y="1001713"/>
            <a:ext cx="6310313" cy="10445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74320" marR="0" lvl="0" indent="-76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Reflecting on Responses</a:t>
            </a:r>
          </a:p>
          <a:p>
            <a:pPr marL="274320" marR="0" lvl="0" indent="-7620" algn="l" defTabSz="4572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74320" marR="0" lvl="0" indent="-7620" algn="l" defTabSz="457200" rtl="0" eaLnBrk="1" fontAlgn="auto" latinLnBrk="0" hangingPunct="1">
              <a:lnSpc>
                <a:spcPct val="100000"/>
              </a:lnSpc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0371" y="2605981"/>
            <a:ext cx="825137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lvl="0" indent="-292100" defTabSz="457200">
              <a:spcBef>
                <a:spcPts val="64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600" kern="1200" dirty="0"/>
              <a:t>Have you had experiences where parents chose not to seek an evaluation or use special services for which their child was eligible?</a:t>
            </a:r>
          </a:p>
          <a:p>
            <a:pPr marL="469900" lvl="0" indent="-292100" defTabSz="457200">
              <a:spcBef>
                <a:spcPts val="124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600" kern="1200" dirty="0"/>
              <a:t>What was your response?</a:t>
            </a:r>
          </a:p>
          <a:p>
            <a:pPr marL="469900" lvl="0" indent="-292100" defTabSz="457200">
              <a:spcBef>
                <a:spcPts val="124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600" kern="1200" dirty="0"/>
              <a:t>What would you do differently, if anything, in the future?</a:t>
            </a:r>
          </a:p>
        </p:txBody>
      </p:sp>
    </p:spTree>
    <p:extLst>
      <p:ext uri="{BB962C8B-B14F-4D97-AF65-F5344CB8AC3E}">
        <p14:creationId xmlns:p14="http://schemas.microsoft.com/office/powerpoint/2010/main" val="1873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 txBox="1">
            <a:spLocks noGrp="1"/>
          </p:cNvSpPr>
          <p:nvPr>
            <p:ph type="title"/>
          </p:nvPr>
        </p:nvSpPr>
        <p:spPr>
          <a:xfrm>
            <a:off x="335532" y="567747"/>
            <a:ext cx="8229601" cy="1143000"/>
          </a:xfrm>
        </p:spPr>
        <p:txBody>
          <a:bodyPr/>
          <a:lstStyle/>
          <a:p>
            <a:pPr lvl="0"/>
            <a:r>
              <a:rPr lang="en-US" sz="2800" dirty="0">
                <a:sym typeface="Arial"/>
              </a:rPr>
              <a:t>Services: The Basics</a:t>
            </a:r>
          </a:p>
        </p:txBody>
      </p:sp>
      <p:sp>
        <p:nvSpPr>
          <p:cNvPr id="480" name="Shape 480"/>
          <p:cNvSpPr txBox="1">
            <a:spLocks noGrp="1"/>
          </p:cNvSpPr>
          <p:nvPr>
            <p:ph type="body" idx="1"/>
          </p:nvPr>
        </p:nvSpPr>
        <p:spPr>
          <a:xfrm>
            <a:off x="466165" y="1901079"/>
            <a:ext cx="8229600" cy="4525963"/>
          </a:xfrm>
        </p:spPr>
        <p:txBody>
          <a:bodyPr/>
          <a:lstStyle/>
          <a:p>
            <a:pPr marL="7938" lvl="0" indent="0">
              <a:buNone/>
            </a:pPr>
            <a:r>
              <a:rPr lang="en-US" sz="2600" dirty="0">
                <a:sym typeface="Arial"/>
              </a:rPr>
              <a:t>Each child receiving services must have a written plan developed by a team that includes the family:</a:t>
            </a:r>
          </a:p>
          <a:p>
            <a:pPr marL="7938" lvl="0" indent="0">
              <a:buNone/>
            </a:pPr>
            <a:endParaRPr lang="en-US" sz="2600" dirty="0">
              <a:sym typeface="Arial"/>
            </a:endParaRPr>
          </a:p>
          <a:p>
            <a:pPr lvl="0"/>
            <a:r>
              <a:rPr lang="en-US" sz="2600" dirty="0">
                <a:sym typeface="Arial"/>
              </a:rPr>
              <a:t>Infants and toddlers and their families have an Individual Family Service Plan (IFSP)</a:t>
            </a:r>
          </a:p>
          <a:p>
            <a:pPr lvl="0"/>
            <a:r>
              <a:rPr lang="en-US" sz="2600" dirty="0">
                <a:sym typeface="Arial"/>
              </a:rPr>
              <a:t>Preschool children have an Individualized Education Program (IEP)</a:t>
            </a:r>
          </a:p>
        </p:txBody>
      </p:sp>
    </p:spTree>
    <p:extLst>
      <p:ext uri="{BB962C8B-B14F-4D97-AF65-F5344CB8AC3E}">
        <p14:creationId xmlns:p14="http://schemas.microsoft.com/office/powerpoint/2010/main" val="17564117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43355" y="1316346"/>
            <a:ext cx="6610350" cy="6610350"/>
          </a:xfrm>
          <a:prstGeom prst="ellipse">
            <a:avLst/>
          </a:prstGeom>
          <a:solidFill>
            <a:srgbClr val="2C8EE2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077DB"/>
              </a:solidFill>
            </a:endParaRPr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75576" y="1557005"/>
            <a:ext cx="4678659" cy="4678659"/>
            <a:chOff x="-677688" y="522933"/>
            <a:chExt cx="4678659" cy="4678659"/>
          </a:xfrm>
        </p:grpSpPr>
        <p:sp>
          <p:nvSpPr>
            <p:cNvPr id="11" name="Oval 10"/>
            <p:cNvSpPr/>
            <p:nvPr/>
          </p:nvSpPr>
          <p:spPr>
            <a:xfrm>
              <a:off x="-677688" y="522933"/>
              <a:ext cx="4678659" cy="4678659"/>
            </a:xfrm>
            <a:prstGeom prst="ellipse">
              <a:avLst/>
            </a:prstGeom>
            <a:solidFill>
              <a:srgbClr val="5BBE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-644791" y="522933"/>
              <a:ext cx="4553892" cy="4553892"/>
            </a:xfrm>
            <a:prstGeom prst="ellipse">
              <a:avLst/>
            </a:prstGeom>
            <a:solidFill>
              <a:srgbClr val="0C78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86" name="Shape 48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800" dirty="0">
                <a:sym typeface="Arial"/>
              </a:rPr>
              <a:t>Why Services Are Important</a:t>
            </a:r>
          </a:p>
        </p:txBody>
      </p:sp>
      <p:sp>
        <p:nvSpPr>
          <p:cNvPr id="487" name="Shape 487"/>
          <p:cNvSpPr txBox="1">
            <a:spLocks noGrp="1"/>
          </p:cNvSpPr>
          <p:nvPr>
            <p:ph type="body" idx="1"/>
          </p:nvPr>
        </p:nvSpPr>
        <p:spPr>
          <a:xfrm>
            <a:off x="4505461" y="2341558"/>
            <a:ext cx="4190304" cy="4127134"/>
          </a:xfrm>
        </p:spPr>
        <p:txBody>
          <a:bodyPr/>
          <a:lstStyle/>
          <a:p>
            <a:pPr marL="7938" lvl="0" indent="0">
              <a:buNone/>
            </a:pPr>
            <a:r>
              <a:rPr lang="en-US" sz="2600" dirty="0">
                <a:sym typeface="Arial"/>
              </a:rPr>
              <a:t>Special services can:</a:t>
            </a:r>
          </a:p>
          <a:p>
            <a:pPr lvl="0"/>
            <a:r>
              <a:rPr lang="en-US" sz="2600" dirty="0">
                <a:sym typeface="Arial"/>
              </a:rPr>
              <a:t>Strengthen brain and physical development</a:t>
            </a:r>
          </a:p>
          <a:p>
            <a:pPr lvl="0"/>
            <a:r>
              <a:rPr lang="en-US" sz="2600" dirty="0">
                <a:sym typeface="Arial"/>
              </a:rPr>
              <a:t>Reduce the amount of ongoing and future challenges for these children</a:t>
            </a:r>
          </a:p>
        </p:txBody>
      </p:sp>
      <p:sp>
        <p:nvSpPr>
          <p:cNvPr id="489" name="Shape 489"/>
          <p:cNvSpPr txBox="1"/>
          <p:nvPr/>
        </p:nvSpPr>
        <p:spPr>
          <a:xfrm>
            <a:off x="460122" y="6468692"/>
            <a:ext cx="2088985" cy="236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 credit: EarlyEdU</a:t>
            </a:r>
          </a:p>
        </p:txBody>
      </p:sp>
      <p:pic>
        <p:nvPicPr>
          <p:cNvPr id="14" name="Shape 488" title="Adult guides child using walker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7"/>
          <a:stretch/>
        </p:blipFill>
        <p:spPr>
          <a:xfrm>
            <a:off x="-210907" y="1642577"/>
            <a:ext cx="4431683" cy="4431683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54647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type="title" idx="4294967295"/>
          </p:nvPr>
        </p:nvSpPr>
        <p:spPr>
          <a:xfrm>
            <a:off x="2000250" y="1100138"/>
            <a:ext cx="7045325" cy="146843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dk1"/>
              </a:buClr>
              <a:buSzPct val="25000"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Parents Sharing About Special Services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0484" y="2695656"/>
            <a:ext cx="8251373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 lvl="0" defTabSz="457200">
              <a:spcBef>
                <a:spcPct val="20000"/>
              </a:spcBef>
              <a:spcAft>
                <a:spcPts val="1000"/>
              </a:spcAft>
              <a:buClr>
                <a:srgbClr val="000000"/>
              </a:buClr>
            </a:pPr>
            <a:r>
              <a:rPr lang="en-US" sz="2600" kern="1200" dirty="0">
                <a:ea typeface="+mn-ea"/>
              </a:rPr>
              <a:t>While you watch the next video, think about:</a:t>
            </a:r>
          </a:p>
          <a:p>
            <a:pPr marL="7938" lvl="0" defTabSz="457200">
              <a:spcBef>
                <a:spcPct val="20000"/>
              </a:spcBef>
              <a:buClr>
                <a:srgbClr val="000000"/>
              </a:buClr>
            </a:pPr>
            <a:r>
              <a:rPr lang="en-US" sz="2600" kern="1200" dirty="0">
                <a:ea typeface="+mn-ea"/>
              </a:rPr>
              <a:t>What did families value and find most useful in the services and help they received?</a:t>
            </a:r>
          </a:p>
        </p:txBody>
      </p:sp>
    </p:spTree>
    <p:extLst>
      <p:ext uri="{BB962C8B-B14F-4D97-AF65-F5344CB8AC3E}">
        <p14:creationId xmlns:p14="http://schemas.microsoft.com/office/powerpoint/2010/main" val="15539536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 txBox="1">
            <a:spLocks noGrp="1"/>
          </p:cNvSpPr>
          <p:nvPr>
            <p:ph type="title" idx="4294967295"/>
          </p:nvPr>
        </p:nvSpPr>
        <p:spPr>
          <a:xfrm>
            <a:off x="745066" y="4061012"/>
            <a:ext cx="7620001" cy="122816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VIDEO: Parents Sharing </a:t>
            </a:r>
            <a:b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About Special Services</a:t>
            </a:r>
          </a:p>
        </p:txBody>
      </p:sp>
      <p:pic>
        <p:nvPicPr>
          <p:cNvPr id="503" name="Shape 503" descr="Click the icon to go to the &quot;Parents Sharing About Special Services&quot; video web page." title="Video camera icon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00916" y="1949439"/>
            <a:ext cx="2902725" cy="1737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63415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3284538" y="1077913"/>
            <a:ext cx="6311900" cy="9255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dk1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Video Debrief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399" y="2787270"/>
            <a:ext cx="8338457" cy="225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 lvl="0" defTabSz="457200">
              <a:spcBef>
                <a:spcPct val="20000"/>
              </a:spcBef>
              <a:buClr>
                <a:srgbClr val="000000"/>
              </a:buClr>
            </a:pPr>
            <a:r>
              <a:rPr lang="en-US" sz="2600" kern="1200" dirty="0">
                <a:ea typeface="+mn-ea"/>
              </a:rPr>
              <a:t>Parents described:</a:t>
            </a:r>
          </a:p>
          <a:p>
            <a:pPr marL="347663" lvl="0" indent="-339725" defTabSz="457200">
              <a:spcBef>
                <a:spcPct val="200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600" kern="1200">
                <a:ea typeface="+mn-ea"/>
              </a:rPr>
              <a:t>Staff who </a:t>
            </a:r>
            <a:r>
              <a:rPr lang="en-US" sz="2600" kern="1200" dirty="0">
                <a:ea typeface="+mn-ea"/>
              </a:rPr>
              <a:t>welcomed them, were interested in their children, and supported their progress</a:t>
            </a:r>
          </a:p>
          <a:p>
            <a:pPr marL="347663" lvl="0" indent="-339725" defTabSz="457200">
              <a:spcBef>
                <a:spcPct val="200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600" kern="1200" dirty="0">
                <a:ea typeface="+mn-ea"/>
              </a:rPr>
              <a:t>New skills their children developed that improved their lives</a:t>
            </a:r>
          </a:p>
        </p:txBody>
      </p:sp>
    </p:spTree>
    <p:extLst>
      <p:ext uri="{BB962C8B-B14F-4D97-AF65-F5344CB8AC3E}">
        <p14:creationId xmlns:p14="http://schemas.microsoft.com/office/powerpoint/2010/main" val="21653525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 txBox="1">
            <a:spLocks noGrp="1"/>
          </p:cNvSpPr>
          <p:nvPr>
            <p:ph type="title"/>
          </p:nvPr>
        </p:nvSpPr>
        <p:spPr>
          <a:xfrm>
            <a:off x="313760" y="763695"/>
            <a:ext cx="8229601" cy="1143000"/>
          </a:xfrm>
        </p:spPr>
        <p:txBody>
          <a:bodyPr/>
          <a:lstStyle/>
          <a:p>
            <a:pPr lvl="0"/>
            <a:r>
              <a:rPr lang="en-US" sz="2800" dirty="0">
                <a:sym typeface="Arial"/>
              </a:rPr>
              <a:t>Listening to Families</a:t>
            </a:r>
          </a:p>
        </p:txBody>
      </p:sp>
      <p:sp>
        <p:nvSpPr>
          <p:cNvPr id="516" name="Shape 516"/>
          <p:cNvSpPr txBox="1">
            <a:spLocks noGrp="1"/>
          </p:cNvSpPr>
          <p:nvPr>
            <p:ph type="body" idx="1"/>
          </p:nvPr>
        </p:nvSpPr>
        <p:spPr>
          <a:xfrm>
            <a:off x="542367" y="2347405"/>
            <a:ext cx="8229600" cy="4525963"/>
          </a:xfrm>
        </p:spPr>
        <p:txBody>
          <a:bodyPr/>
          <a:lstStyle/>
          <a:p>
            <a:pPr marL="7938" lvl="0" indent="0">
              <a:buNone/>
            </a:pPr>
            <a:r>
              <a:rPr lang="en-US" sz="2600" dirty="0">
                <a:sym typeface="Arial"/>
              </a:rPr>
              <a:t>When parents learn that their child has a disability or developmental delay, they often experience a range of emotions, such as shock, anger, and grief. </a:t>
            </a:r>
          </a:p>
          <a:p>
            <a:pPr marL="7938" lvl="0" indent="0">
              <a:buNone/>
            </a:pPr>
            <a:endParaRPr lang="en-US" sz="2600" dirty="0">
              <a:sym typeface="Arial"/>
            </a:endParaRPr>
          </a:p>
          <a:p>
            <a:pPr marL="7938" lvl="0" indent="0">
              <a:buNone/>
            </a:pPr>
            <a:r>
              <a:rPr lang="en-US" sz="2600" dirty="0">
                <a:sym typeface="Arial"/>
              </a:rPr>
              <a:t>This can be a grief experience for the family, similar to that of someone learning about the death of a loved one.</a:t>
            </a:r>
          </a:p>
        </p:txBody>
      </p:sp>
    </p:spTree>
    <p:extLst>
      <p:ext uri="{BB962C8B-B14F-4D97-AF65-F5344CB8AC3E}">
        <p14:creationId xmlns:p14="http://schemas.microsoft.com/office/powerpoint/2010/main" val="6610867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 txBox="1">
            <a:spLocks noGrp="1"/>
          </p:cNvSpPr>
          <p:nvPr>
            <p:ph type="body" idx="1"/>
          </p:nvPr>
        </p:nvSpPr>
        <p:spPr>
          <a:xfrm>
            <a:off x="457200" y="655984"/>
            <a:ext cx="8229600" cy="568780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274320" marR="0" lvl="0" indent="-7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3" name="Shape 523" title="Heart-shaped paper puzzl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6" b="-241"/>
          <a:stretch/>
        </p:blipFill>
        <p:spPr>
          <a:xfrm>
            <a:off x="-44068" y="0"/>
            <a:ext cx="9221118" cy="6874525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Shape 525"/>
          <p:cNvSpPr txBox="1"/>
          <p:nvPr/>
        </p:nvSpPr>
        <p:spPr>
          <a:xfrm>
            <a:off x="130938" y="6473863"/>
            <a:ext cx="2088985" cy="236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 credit: EarlyEdU</a:t>
            </a:r>
          </a:p>
        </p:txBody>
      </p:sp>
      <p:grpSp>
        <p:nvGrpSpPr>
          <p:cNvPr id="3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574041" y="3520055"/>
            <a:ext cx="3180758" cy="3180758"/>
            <a:chOff x="5574041" y="3529580"/>
            <a:chExt cx="3180758" cy="3180758"/>
          </a:xfrm>
        </p:grpSpPr>
        <p:sp>
          <p:nvSpPr>
            <p:cNvPr id="6" name="Oval 5"/>
            <p:cNvSpPr/>
            <p:nvPr/>
          </p:nvSpPr>
          <p:spPr>
            <a:xfrm>
              <a:off x="5574041" y="3529580"/>
              <a:ext cx="3180758" cy="3180758"/>
            </a:xfrm>
            <a:prstGeom prst="ellipse">
              <a:avLst/>
            </a:prstGeom>
            <a:solidFill>
              <a:schemeClr val="bg1">
                <a:alpha val="92000"/>
              </a:schemeClr>
            </a:solidFill>
            <a:ln w="571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728665" y="4427462"/>
              <a:ext cx="28715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chemeClr val="lt1"/>
                </a:buClr>
                <a:buSzPct val="25000"/>
              </a:pPr>
              <a:r>
                <a:rPr lang="en-US" sz="2800" b="1" dirty="0">
                  <a:solidFill>
                    <a:srgbClr val="C00000"/>
                  </a:solidFill>
                </a:rPr>
                <a:t>Parents may need time to adjust.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0189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976506" y="2744221"/>
            <a:ext cx="7960659" cy="1143000"/>
          </a:xfrm>
        </p:spPr>
        <p:txBody>
          <a:bodyPr/>
          <a:lstStyle/>
          <a:p>
            <a:pPr lvl="0"/>
            <a:r>
              <a:rPr lang="en-US" sz="3600" dirty="0">
                <a:sym typeface="Arial"/>
              </a:rPr>
              <a:t>Observing Children’s Development</a:t>
            </a:r>
          </a:p>
        </p:txBody>
      </p:sp>
    </p:spTree>
    <p:extLst>
      <p:ext uri="{BB962C8B-B14F-4D97-AF65-F5344CB8AC3E}">
        <p14:creationId xmlns:p14="http://schemas.microsoft.com/office/powerpoint/2010/main" val="23377638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title" idx="4294967295"/>
          </p:nvPr>
        </p:nvSpPr>
        <p:spPr>
          <a:xfrm>
            <a:off x="2598738" y="1089025"/>
            <a:ext cx="6311900" cy="75088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dk1"/>
              </a:buClr>
              <a:buSzPct val="25000"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Strengthening Partnerships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3084110"/>
            <a:ext cx="781594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lvl="0" defTabSz="457200">
              <a:spcBef>
                <a:spcPct val="20000"/>
              </a:spcBef>
              <a:buClr>
                <a:srgbClr val="000000"/>
              </a:buClr>
            </a:pPr>
            <a:r>
              <a:rPr lang="en-US" sz="2600" kern="1200" dirty="0">
                <a:ea typeface="+mn-ea"/>
              </a:rPr>
              <a:t>When you watch the next video, listen for any new ideas about partnering with families as they adjust to the idea that their child has a disability or developmental delay.</a:t>
            </a:r>
          </a:p>
        </p:txBody>
      </p:sp>
    </p:spTree>
    <p:extLst>
      <p:ext uri="{BB962C8B-B14F-4D97-AF65-F5344CB8AC3E}">
        <p14:creationId xmlns:p14="http://schemas.microsoft.com/office/powerpoint/2010/main" val="6398353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 txBox="1">
            <a:spLocks noGrp="1"/>
          </p:cNvSpPr>
          <p:nvPr>
            <p:ph type="title" idx="4294967295"/>
          </p:nvPr>
        </p:nvSpPr>
        <p:spPr>
          <a:xfrm>
            <a:off x="745066" y="4061012"/>
            <a:ext cx="7620001" cy="122816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VIDEO: Strengthening Partnerships to Support Babies With Special Needs</a:t>
            </a:r>
          </a:p>
        </p:txBody>
      </p:sp>
      <p:pic>
        <p:nvPicPr>
          <p:cNvPr id="539" name="Shape 539" descr="Click the icon to go to the &quot;Strengthening Partnerships to Support Babies With Special Needs&quot; video web page." title="Video camera icon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00916" y="1949439"/>
            <a:ext cx="2902725" cy="1737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98546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3459163" y="947738"/>
            <a:ext cx="2854325" cy="7715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dk1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Video Debrief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614" y="2800511"/>
            <a:ext cx="871539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buClr>
                <a:srgbClr val="000000"/>
              </a:buClr>
              <a:buSzPct val="25000"/>
            </a:pPr>
            <a:r>
              <a:rPr lang="en-US" sz="2600" b="1" kern="1200" dirty="0"/>
              <a:t>New concepts are:</a:t>
            </a:r>
          </a:p>
          <a:p>
            <a:pPr lvl="0" defTabSz="457200">
              <a:buClr>
                <a:srgbClr val="000000"/>
              </a:buClr>
              <a:buSzPct val="25000"/>
            </a:pPr>
            <a:endParaRPr lang="en-US" sz="800" kern="1200" dirty="0"/>
          </a:p>
          <a:p>
            <a:pPr marL="344488" lvl="0" indent="-331788" defTabSz="457200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600" kern="1200" dirty="0"/>
              <a:t>Diagnoses and progress may be slow in coming for children and families</a:t>
            </a:r>
          </a:p>
          <a:p>
            <a:pPr marL="344488" lvl="0" indent="-331788" defTabSz="457200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600" kern="1200" dirty="0"/>
              <a:t>Parents need to consider the needs of the whole family, while you may be focusing on the child</a:t>
            </a:r>
          </a:p>
          <a:p>
            <a:pPr marL="344488" lvl="0" indent="-331788" defTabSz="457200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600" kern="1200" dirty="0"/>
              <a:t>You can support families in advocating for their children</a:t>
            </a:r>
          </a:p>
        </p:txBody>
      </p:sp>
    </p:spTree>
    <p:extLst>
      <p:ext uri="{BB962C8B-B14F-4D97-AF65-F5344CB8AC3E}">
        <p14:creationId xmlns:p14="http://schemas.microsoft.com/office/powerpoint/2010/main" val="9843777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1043858" y="2837209"/>
            <a:ext cx="7960659" cy="1143000"/>
          </a:xfrm>
        </p:spPr>
        <p:txBody>
          <a:bodyPr/>
          <a:lstStyle/>
          <a:p>
            <a:pPr lvl="0"/>
            <a:r>
              <a:rPr lang="en-US" sz="2600" dirty="0">
                <a:sym typeface="Arial"/>
              </a:rPr>
              <a:t>Bringing It All Together</a:t>
            </a:r>
          </a:p>
        </p:txBody>
      </p:sp>
    </p:spTree>
    <p:extLst>
      <p:ext uri="{BB962C8B-B14F-4D97-AF65-F5344CB8AC3E}">
        <p14:creationId xmlns:p14="http://schemas.microsoft.com/office/powerpoint/2010/main" val="40190148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0" y="347472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9339"/>
              </a:buClr>
              <a:buSzPct val="25000"/>
              <a:buFont typeface="Arial"/>
              <a:buNone/>
            </a:pPr>
            <a:r>
              <a:rPr lang="en-US" sz="3200" b="1" i="0" u="none" strike="noStrike" cap="none" dirty="0">
                <a:latin typeface="Arial"/>
                <a:ea typeface="Arial"/>
                <a:cs typeface="Arial"/>
                <a:sym typeface="Arial"/>
              </a:rPr>
              <a:t>The Head Start Parent, Family, and </a:t>
            </a:r>
            <a:br>
              <a:rPr lang="en-US" sz="3200" b="1" i="0" u="none" strike="noStrike" cap="none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3200" b="1" i="0" u="none" strike="noStrike" cap="none" dirty="0">
                <a:latin typeface="Arial"/>
                <a:ea typeface="Arial"/>
                <a:cs typeface="Arial"/>
                <a:sym typeface="Arial"/>
              </a:rPr>
              <a:t>Community Engagement Framework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226512" y="6370318"/>
            <a:ext cx="2981909" cy="20694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 credit: </a:t>
            </a:r>
            <a:r>
              <a:rPr lang="en-US" sz="900" dirty="0"/>
              <a:t>Office of Head Start</a:t>
            </a:r>
            <a:endParaRPr lang="en-US" sz="9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Content Placeholder 4" descr="Framework of Positive and Goal-Oriented Relationships shows Equity, Inclusiveness, Cultural and Linguistic Responsiveness.&#10;The data is present in a tabular form with the headers: Program foundations, Program Impact Areas, Family Outcomes, Child Outcomes.">
            <a:extLst>
              <a:ext uri="{FF2B5EF4-FFF2-40B4-BE49-F238E27FC236}">
                <a16:creationId xmlns:a16="http://schemas.microsoft.com/office/drawing/2014/main" id="{54DB91DB-6C85-AD4E-986E-D46FDB0B3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946" y="1279669"/>
            <a:ext cx="5908108" cy="5251652"/>
          </a:xfrm>
        </p:spPr>
      </p:pic>
    </p:spTree>
    <p:extLst>
      <p:ext uri="{BB962C8B-B14F-4D97-AF65-F5344CB8AC3E}">
        <p14:creationId xmlns:p14="http://schemas.microsoft.com/office/powerpoint/2010/main" val="24136589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 txBox="1">
            <a:spLocks noGrp="1"/>
          </p:cNvSpPr>
          <p:nvPr>
            <p:ph type="title" idx="4294967295"/>
          </p:nvPr>
        </p:nvSpPr>
        <p:spPr>
          <a:xfrm>
            <a:off x="2916238" y="1111250"/>
            <a:ext cx="3975100" cy="8048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7938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Where Does It Fit?</a:t>
            </a:r>
          </a:p>
          <a:p>
            <a:pPr marL="7938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3912" y="2796598"/>
            <a:ext cx="8850088" cy="203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 lvl="0" defTabSz="457200">
              <a:spcBef>
                <a:spcPct val="20000"/>
              </a:spcBef>
              <a:buClr>
                <a:srgbClr val="000000"/>
              </a:buClr>
            </a:pPr>
            <a:r>
              <a:rPr lang="en-US" sz="2600" kern="1200" dirty="0">
                <a:ea typeface="+mn-ea"/>
              </a:rPr>
              <a:t>Which part of the Parent, Family, and Community Engagement Framework does this topic relate to? </a:t>
            </a:r>
          </a:p>
          <a:p>
            <a:pPr marL="7938" lvl="0" defTabSz="457200">
              <a:spcBef>
                <a:spcPct val="20000"/>
              </a:spcBef>
              <a:buClr>
                <a:srgbClr val="000000"/>
              </a:buClr>
            </a:pPr>
            <a:endParaRPr lang="en-US" sz="1000" kern="1200" dirty="0">
              <a:ea typeface="+mn-ea"/>
            </a:endParaRPr>
          </a:p>
          <a:p>
            <a:pPr marL="347663" lvl="0" indent="-339725" defTabSz="457200">
              <a:spcBef>
                <a:spcPct val="200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600" kern="1200" dirty="0">
                <a:ea typeface="+mn-ea"/>
              </a:rPr>
              <a:t>Form a small group and share ideas</a:t>
            </a:r>
          </a:p>
          <a:p>
            <a:pPr marL="347663" lvl="0" indent="-339725" defTabSz="457200">
              <a:spcBef>
                <a:spcPct val="200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600" kern="1200" dirty="0">
                <a:ea typeface="+mn-ea"/>
              </a:rPr>
              <a:t>Be ready to share your thoughts with the whole group</a:t>
            </a:r>
          </a:p>
        </p:txBody>
      </p:sp>
    </p:spTree>
    <p:extLst>
      <p:ext uri="{BB962C8B-B14F-4D97-AF65-F5344CB8AC3E}">
        <p14:creationId xmlns:p14="http://schemas.microsoft.com/office/powerpoint/2010/main" val="35659215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 txBox="1">
            <a:spLocks noGrp="1"/>
          </p:cNvSpPr>
          <p:nvPr>
            <p:ph idx="1"/>
          </p:nvPr>
        </p:nvSpPr>
        <p:spPr>
          <a:xfrm>
            <a:off x="455022" y="2628509"/>
            <a:ext cx="8242663" cy="57708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20040" indent="-32004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sz="2600" dirty="0"/>
              <a:t>Exchanging observations helps you to reach a shared understanding of children’s development with parents and family</a:t>
            </a:r>
          </a:p>
          <a:p>
            <a:pPr marL="320040" indent="-32004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sz="2600" dirty="0"/>
              <a:t>Adopting relationship-based practices can help to guide potentially challenging conversations about developmental concerns</a:t>
            </a:r>
          </a:p>
          <a:p>
            <a:pPr marL="320040" indent="-32004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sz="2600" dirty="0"/>
              <a:t>Listening, and helping families to find specialized services, can positively impact children’s outcomes</a:t>
            </a:r>
          </a:p>
        </p:txBody>
      </p:sp>
    </p:spTree>
    <p:extLst>
      <p:ext uri="{BB962C8B-B14F-4D97-AF65-F5344CB8AC3E}">
        <p14:creationId xmlns:p14="http://schemas.microsoft.com/office/powerpoint/2010/main" val="15870795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30144" y="1327363"/>
            <a:ext cx="6610350" cy="6610350"/>
          </a:xfrm>
          <a:prstGeom prst="ellipse">
            <a:avLst/>
          </a:prstGeom>
          <a:solidFill>
            <a:srgbClr val="2C8EE2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077DB"/>
              </a:solidFill>
            </a:endParaRPr>
          </a:p>
        </p:txBody>
      </p:sp>
      <p:grpSp>
        <p:nvGrpSpPr>
          <p:cNvPr id="7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75576" y="1557005"/>
            <a:ext cx="4678659" cy="4678659"/>
            <a:chOff x="-677688" y="522933"/>
            <a:chExt cx="4678659" cy="4678659"/>
          </a:xfrm>
        </p:grpSpPr>
        <p:sp>
          <p:nvSpPr>
            <p:cNvPr id="8" name="Oval 7"/>
            <p:cNvSpPr/>
            <p:nvPr/>
          </p:nvSpPr>
          <p:spPr>
            <a:xfrm>
              <a:off x="-677688" y="522933"/>
              <a:ext cx="4678659" cy="4678659"/>
            </a:xfrm>
            <a:prstGeom prst="ellipse">
              <a:avLst/>
            </a:prstGeom>
            <a:solidFill>
              <a:srgbClr val="5BBE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-644791" y="522933"/>
              <a:ext cx="4553892" cy="4553892"/>
            </a:xfrm>
            <a:prstGeom prst="ellipse">
              <a:avLst/>
            </a:prstGeom>
            <a:solidFill>
              <a:srgbClr val="0C78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01" name="Shape 30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800" dirty="0">
                <a:sym typeface="Arial"/>
              </a:rPr>
              <a:t>Observing Children</a:t>
            </a:r>
          </a:p>
        </p:txBody>
      </p:sp>
      <p:sp>
        <p:nvSpPr>
          <p:cNvPr id="302" name="Shape 302"/>
          <p:cNvSpPr txBox="1">
            <a:spLocks noGrp="1"/>
          </p:cNvSpPr>
          <p:nvPr>
            <p:ph idx="1"/>
          </p:nvPr>
        </p:nvSpPr>
        <p:spPr>
          <a:xfrm>
            <a:off x="4547867" y="2492299"/>
            <a:ext cx="4039037" cy="3510189"/>
          </a:xfrm>
        </p:spPr>
        <p:txBody>
          <a:bodyPr/>
          <a:lstStyle/>
          <a:p>
            <a:pPr marL="7938" lvl="0" indent="0">
              <a:buNone/>
            </a:pPr>
            <a:r>
              <a:rPr lang="en-US" sz="2600" dirty="0">
                <a:sym typeface="Arial"/>
              </a:rPr>
              <a:t>There are many reasons to observe children, including the joy of watching them grow and learn.</a:t>
            </a:r>
          </a:p>
        </p:txBody>
      </p:sp>
      <p:sp>
        <p:nvSpPr>
          <p:cNvPr id="303" name="Shape 303"/>
          <p:cNvSpPr txBox="1"/>
          <p:nvPr/>
        </p:nvSpPr>
        <p:spPr>
          <a:xfrm>
            <a:off x="387514" y="6409584"/>
            <a:ext cx="2088985" cy="236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 credit: </a:t>
            </a:r>
            <a:r>
              <a:rPr lang="en-US" sz="9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EarlyEdU</a:t>
            </a:r>
            <a:endParaRPr lang="en-US" sz="9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Shape 265" title="Infant plays with hoop on floor"/>
          <p:cNvPicPr preferRelativeResize="0">
            <a:picLocks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655" y="1636009"/>
            <a:ext cx="4474887" cy="4474887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2991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30144" y="1327363"/>
            <a:ext cx="6610350" cy="6610350"/>
          </a:xfrm>
          <a:prstGeom prst="ellipse">
            <a:avLst/>
          </a:prstGeom>
          <a:solidFill>
            <a:srgbClr val="2C8EE2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077DB"/>
              </a:solidFill>
            </a:endParaRPr>
          </a:p>
        </p:txBody>
      </p:sp>
      <p:grpSp>
        <p:nvGrpSpPr>
          <p:cNvPr id="7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75576" y="1557005"/>
            <a:ext cx="4678659" cy="4678659"/>
            <a:chOff x="-677688" y="522933"/>
            <a:chExt cx="4678659" cy="4678659"/>
          </a:xfrm>
        </p:grpSpPr>
        <p:sp>
          <p:nvSpPr>
            <p:cNvPr id="8" name="Oval 7"/>
            <p:cNvSpPr/>
            <p:nvPr/>
          </p:nvSpPr>
          <p:spPr>
            <a:xfrm>
              <a:off x="-677688" y="522933"/>
              <a:ext cx="4678659" cy="4678659"/>
            </a:xfrm>
            <a:prstGeom prst="ellipse">
              <a:avLst/>
            </a:prstGeom>
            <a:solidFill>
              <a:srgbClr val="5BBE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-644791" y="522933"/>
              <a:ext cx="4553892" cy="4553892"/>
            </a:xfrm>
            <a:prstGeom prst="ellipse">
              <a:avLst/>
            </a:prstGeom>
            <a:solidFill>
              <a:srgbClr val="0C78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01" name="Shape 30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800" dirty="0">
                <a:sym typeface="Arial"/>
              </a:rPr>
              <a:t>Noticing Development</a:t>
            </a:r>
          </a:p>
        </p:txBody>
      </p:sp>
      <p:sp>
        <p:nvSpPr>
          <p:cNvPr id="302" name="Shape 302"/>
          <p:cNvSpPr txBox="1">
            <a:spLocks noGrp="1"/>
          </p:cNvSpPr>
          <p:nvPr>
            <p:ph idx="1"/>
          </p:nvPr>
        </p:nvSpPr>
        <p:spPr>
          <a:xfrm>
            <a:off x="4572000" y="2009397"/>
            <a:ext cx="3679634" cy="3840695"/>
          </a:xfrm>
        </p:spPr>
        <p:txBody>
          <a:bodyPr/>
          <a:lstStyle/>
          <a:p>
            <a:pPr marL="7938" lvl="0" indent="0">
              <a:buNone/>
            </a:pPr>
            <a:r>
              <a:rPr lang="en-US" sz="2600" dirty="0">
                <a:sym typeface="Arial"/>
              </a:rPr>
              <a:t>You can observe children’s development with families, and collaborate </a:t>
            </a:r>
            <a:r>
              <a:rPr lang="en-US" sz="2600" dirty="0"/>
              <a:t>and</a:t>
            </a:r>
            <a:r>
              <a:rPr lang="en-US" sz="2600" dirty="0">
                <a:sym typeface="Arial"/>
              </a:rPr>
              <a:t> </a:t>
            </a:r>
            <a:r>
              <a:rPr lang="en-US" sz="2600" dirty="0"/>
              <a:t>create</a:t>
            </a:r>
            <a:r>
              <a:rPr lang="en-US" sz="2600" dirty="0">
                <a:sym typeface="Arial"/>
              </a:rPr>
              <a:t> opportunities to foster development and learning.</a:t>
            </a:r>
          </a:p>
        </p:txBody>
      </p:sp>
      <p:sp>
        <p:nvSpPr>
          <p:cNvPr id="303" name="Shape 303"/>
          <p:cNvSpPr txBox="1"/>
          <p:nvPr/>
        </p:nvSpPr>
        <p:spPr>
          <a:xfrm>
            <a:off x="387514" y="6409584"/>
            <a:ext cx="2088985" cy="236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 credit: </a:t>
            </a:r>
            <a:r>
              <a:rPr lang="en-US" sz="9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EarlyEdU</a:t>
            </a:r>
            <a:endParaRPr lang="en-US" sz="9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Shape 274" title="Woman and toddler playing with blocks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655" y="1636007"/>
            <a:ext cx="4378325" cy="4378325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0147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30144" y="1251161"/>
            <a:ext cx="6610350" cy="6610350"/>
          </a:xfrm>
          <a:prstGeom prst="ellipse">
            <a:avLst/>
          </a:prstGeom>
          <a:solidFill>
            <a:srgbClr val="2C8EE2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077DB"/>
              </a:solidFill>
            </a:endParaRPr>
          </a:p>
        </p:txBody>
      </p:sp>
      <p:grpSp>
        <p:nvGrpSpPr>
          <p:cNvPr id="7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75576" y="1557005"/>
            <a:ext cx="4678659" cy="4678659"/>
            <a:chOff x="-677688" y="522933"/>
            <a:chExt cx="4678659" cy="4678659"/>
          </a:xfrm>
        </p:grpSpPr>
        <p:sp>
          <p:nvSpPr>
            <p:cNvPr id="8" name="Oval 7"/>
            <p:cNvSpPr/>
            <p:nvPr/>
          </p:nvSpPr>
          <p:spPr>
            <a:xfrm>
              <a:off x="-677688" y="522933"/>
              <a:ext cx="4678659" cy="4678659"/>
            </a:xfrm>
            <a:prstGeom prst="ellipse">
              <a:avLst/>
            </a:prstGeom>
            <a:solidFill>
              <a:srgbClr val="5BBE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-644791" y="522933"/>
              <a:ext cx="4553892" cy="4553892"/>
            </a:xfrm>
            <a:prstGeom prst="ellipse">
              <a:avLst/>
            </a:prstGeom>
            <a:solidFill>
              <a:srgbClr val="0C78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01" name="Shape 30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800" dirty="0">
                <a:sym typeface="Arial"/>
              </a:rPr>
              <a:t>Sharing Observations</a:t>
            </a:r>
          </a:p>
        </p:txBody>
      </p:sp>
      <p:sp>
        <p:nvSpPr>
          <p:cNvPr id="302" name="Shape 302"/>
          <p:cNvSpPr txBox="1">
            <a:spLocks noGrp="1"/>
          </p:cNvSpPr>
          <p:nvPr>
            <p:ph idx="1"/>
          </p:nvPr>
        </p:nvSpPr>
        <p:spPr>
          <a:xfrm>
            <a:off x="4639016" y="1970584"/>
            <a:ext cx="3580482" cy="4525963"/>
          </a:xfrm>
        </p:spPr>
        <p:txBody>
          <a:bodyPr/>
          <a:lstStyle/>
          <a:p>
            <a:pPr marL="7938" lvl="0" indent="0">
              <a:buNone/>
            </a:pPr>
            <a:r>
              <a:rPr lang="en-US" sz="2600" dirty="0">
                <a:sym typeface="Arial"/>
              </a:rPr>
              <a:t>Sharing observations about children’s growth and development and exploring parents’ individual connections to their children helps to build strong relationships with parents. </a:t>
            </a:r>
          </a:p>
        </p:txBody>
      </p:sp>
      <p:sp>
        <p:nvSpPr>
          <p:cNvPr id="303" name="Shape 303"/>
          <p:cNvSpPr txBox="1"/>
          <p:nvPr/>
        </p:nvSpPr>
        <p:spPr>
          <a:xfrm>
            <a:off x="387514" y="6409584"/>
            <a:ext cx="2088985" cy="236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 credit: </a:t>
            </a:r>
            <a:r>
              <a:rPr lang="en-US" sz="9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EarlyEdU</a:t>
            </a:r>
            <a:endParaRPr lang="en-US" sz="9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 title="Woman sitting on floor with infant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4733" y="1666169"/>
            <a:ext cx="4352403" cy="43524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5286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idx="1"/>
          </p:nvPr>
        </p:nvSpPr>
        <p:spPr>
          <a:xfrm>
            <a:off x="160976" y="2646221"/>
            <a:ext cx="8765310" cy="577083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203200" marR="0" lvl="0" indent="0" algn="l" rtl="0">
              <a:lnSpc>
                <a:spcPct val="100000"/>
              </a:lnSpc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600" b="0" i="0" u="none" strike="noStrike" cap="none" dirty="0">
                <a:solidFill>
                  <a:schemeClr val="dk1"/>
                </a:solidFill>
                <a:ea typeface="Arial"/>
                <a:sym typeface="Arial"/>
              </a:rPr>
              <a:t>How can you:</a:t>
            </a:r>
          </a:p>
          <a:p>
            <a:pPr marL="635000" marR="0" lvl="0" indent="-3810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600" b="0" i="0" u="none" strike="noStrike" cap="none" dirty="0">
                <a:solidFill>
                  <a:schemeClr val="dk1"/>
                </a:solidFill>
                <a:ea typeface="Arial"/>
                <a:sym typeface="Arial"/>
              </a:rPr>
              <a:t>Invite parents to share about their children’s development and any </a:t>
            </a:r>
            <a:r>
              <a:rPr lang="en-US" sz="2600" dirty="0"/>
              <a:t>skills</a:t>
            </a:r>
            <a:r>
              <a:rPr lang="en-US" sz="2600" b="0" i="0" u="none" strike="noStrike" cap="none" dirty="0">
                <a:solidFill>
                  <a:schemeClr val="dk1"/>
                </a:solidFill>
                <a:ea typeface="Arial"/>
                <a:sym typeface="Arial"/>
              </a:rPr>
              <a:t> that are important to them?</a:t>
            </a:r>
          </a:p>
          <a:p>
            <a:pPr marL="635000" marR="0" lvl="0" indent="-3810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600" b="0" i="0" u="none" strike="noStrike" cap="none" dirty="0">
                <a:solidFill>
                  <a:schemeClr val="dk1"/>
                </a:solidFill>
                <a:ea typeface="Arial"/>
                <a:sym typeface="Arial"/>
              </a:rPr>
              <a:t>Talk with parents about ways to make sharing about children’s strengths and progress a regular part of your communication?</a:t>
            </a:r>
          </a:p>
          <a:p>
            <a:pPr marL="660400" marR="0" lvl="0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032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2200" y="664029"/>
            <a:ext cx="5769429" cy="126274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endParaRPr lang="es-ES" sz="3600" b="0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881295" y="989112"/>
            <a:ext cx="4124847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03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Sharing Observations</a:t>
            </a:r>
          </a:p>
        </p:txBody>
      </p:sp>
    </p:spTree>
    <p:extLst>
      <p:ext uri="{BB962C8B-B14F-4D97-AF65-F5344CB8AC3E}">
        <p14:creationId xmlns:p14="http://schemas.microsoft.com/office/powerpoint/2010/main" val="2590575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Shape 294" title="Woman and infant smiling at each other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178" y="1"/>
            <a:ext cx="91691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Shape 296"/>
          <p:cNvSpPr txBox="1"/>
          <p:nvPr/>
        </p:nvSpPr>
        <p:spPr>
          <a:xfrm>
            <a:off x="130938" y="6473863"/>
            <a:ext cx="2088985" cy="236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9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Image credit: </a:t>
            </a:r>
            <a:r>
              <a:rPr lang="en-US" sz="9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EarlyEdU</a:t>
            </a:r>
            <a:endParaRPr lang="en-US" sz="9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574041" y="3529580"/>
            <a:ext cx="3180758" cy="3180758"/>
            <a:chOff x="252725" y="3068060"/>
            <a:chExt cx="3180758" cy="3180758"/>
          </a:xfrm>
        </p:grpSpPr>
        <p:sp>
          <p:nvSpPr>
            <p:cNvPr id="6" name="Oval 5"/>
            <p:cNvSpPr/>
            <p:nvPr/>
          </p:nvSpPr>
          <p:spPr>
            <a:xfrm>
              <a:off x="252725" y="3068060"/>
              <a:ext cx="3180758" cy="3180758"/>
            </a:xfrm>
            <a:prstGeom prst="ellipse">
              <a:avLst/>
            </a:prstGeom>
            <a:solidFill>
              <a:schemeClr val="bg1">
                <a:alpha val="92000"/>
              </a:schemeClr>
            </a:solidFill>
            <a:ln w="571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07349" y="3965942"/>
              <a:ext cx="287151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chemeClr val="lt1"/>
                </a:buClr>
                <a:buSzPct val="25000"/>
              </a:pPr>
              <a:r>
                <a:rPr lang="en-US" sz="2800" b="1" dirty="0">
                  <a:solidFill>
                    <a:srgbClr val="C00000"/>
                  </a:solidFill>
                </a:rPr>
                <a:t>Make time to celebrate new skills.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9357924"/>
      </p:ext>
    </p:extLst>
  </p:cSld>
  <p:clrMapOvr>
    <a:masterClrMapping/>
  </p:clrMapOvr>
</p:sld>
</file>

<file path=ppt/theme/theme1.xml><?xml version="1.0" encoding="utf-8"?>
<a:theme xmlns:a="http://schemas.openxmlformats.org/drawingml/2006/main" name="1_EarlyEdU_PPT_Template">
  <a:themeElements>
    <a:clrScheme name="PFCE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79339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Autofit/>
      </a:bodyPr>
      <a:lstStyle>
        <a:defPPr>
          <a:defRPr sz="3600" b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8" id="{C1DB326A-84B3-5843-A2F7-46481A115217}" vid="{D0810A54-BE13-E94A-A20F-5C504E7769B0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5696</TotalTime>
  <Words>1484</Words>
  <Application>Microsoft Office PowerPoint</Application>
  <PresentationFormat>On-screen Show (4:3)</PresentationFormat>
  <Paragraphs>219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Times New Roman</vt:lpstr>
      <vt:lpstr>1_EarlyEdU_PPT_Template</vt:lpstr>
      <vt:lpstr>Family Engagement in  Early Care and Education</vt:lpstr>
      <vt:lpstr>Overview</vt:lpstr>
      <vt:lpstr>By the end of this module,  you should be able to:</vt:lpstr>
      <vt:lpstr>Observing Children’s Development</vt:lpstr>
      <vt:lpstr>Observing Children</vt:lpstr>
      <vt:lpstr>Noticing Development</vt:lpstr>
      <vt:lpstr>Sharing Observations</vt:lpstr>
      <vt:lpstr>Sharing Observations</vt:lpstr>
      <vt:lpstr>PowerPoint Presentation</vt:lpstr>
      <vt:lpstr>Talk Regularly About Development</vt:lpstr>
      <vt:lpstr>Relationship-Based Practices</vt:lpstr>
      <vt:lpstr>Conversations With Families When Concerns Arise</vt:lpstr>
      <vt:lpstr>When Concerns Arise</vt:lpstr>
      <vt:lpstr>Developmental Screening</vt:lpstr>
      <vt:lpstr>Talking With Families About Concerns</vt:lpstr>
      <vt:lpstr>PowerPoint Presentation</vt:lpstr>
      <vt:lpstr>Planning to Talk With Families</vt:lpstr>
      <vt:lpstr>Cultural Perspectives</vt:lpstr>
      <vt:lpstr>PowerPoint Presentation</vt:lpstr>
      <vt:lpstr>Invite Families to Share</vt:lpstr>
      <vt:lpstr>Sharing Information</vt:lpstr>
      <vt:lpstr>Shifting Perspectives</vt:lpstr>
      <vt:lpstr>Observing the Child Together</vt:lpstr>
      <vt:lpstr>Empathizing With Parents and Families</vt:lpstr>
      <vt:lpstr>Thinking About Approaches </vt:lpstr>
      <vt:lpstr>Partnering When Children May Need More Help</vt:lpstr>
      <vt:lpstr>Partner with Families to Explore Resources</vt:lpstr>
      <vt:lpstr>IDEA: One System, Two Parts</vt:lpstr>
      <vt:lpstr>Who Is Eligible?</vt:lpstr>
      <vt:lpstr>Developmental Delays</vt:lpstr>
      <vt:lpstr>Meet Families Where They Are</vt:lpstr>
      <vt:lpstr>Reflecting on Responses  </vt:lpstr>
      <vt:lpstr>Services: The Basics</vt:lpstr>
      <vt:lpstr>Why Services Are Important</vt:lpstr>
      <vt:lpstr>Parents Sharing About Special Services </vt:lpstr>
      <vt:lpstr>VIDEO: Parents Sharing  About Special Services</vt:lpstr>
      <vt:lpstr>Video Debrief</vt:lpstr>
      <vt:lpstr>Listening to Families</vt:lpstr>
      <vt:lpstr>PowerPoint Presentation</vt:lpstr>
      <vt:lpstr>Strengthening Partnerships</vt:lpstr>
      <vt:lpstr>VIDEO: Strengthening Partnerships to Support Babies With Special Needs</vt:lpstr>
      <vt:lpstr>Video Debrief</vt:lpstr>
      <vt:lpstr>Bringing It All Together</vt:lpstr>
      <vt:lpstr>The Head Start Parent, Family, and  Community Engagement Framework</vt:lpstr>
      <vt:lpstr>Where Does It Fit?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Responding With Families to Developmental Concerns</dc:title>
  <dc:creator>HHS/ACF/OHS/NCPFCE</dc:creator>
  <cp:lastModifiedBy>Bernard Lopez</cp:lastModifiedBy>
  <cp:revision>436</cp:revision>
  <cp:lastPrinted>2017-09-02T20:03:49Z</cp:lastPrinted>
  <dcterms:modified xsi:type="dcterms:W3CDTF">2020-07-02T18:48:06Z</dcterms:modified>
</cp:coreProperties>
</file>