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6"/>
  </p:notesMasterIdLst>
  <p:handoutMasterIdLst>
    <p:handoutMasterId r:id="rId37"/>
  </p:handoutMasterIdLst>
  <p:sldIdLst>
    <p:sldId id="415" r:id="rId2"/>
    <p:sldId id="316" r:id="rId3"/>
    <p:sldId id="290"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6" r:id="rId24"/>
    <p:sldId id="437" r:id="rId25"/>
    <p:sldId id="438" r:id="rId26"/>
    <p:sldId id="439" r:id="rId27"/>
    <p:sldId id="440" r:id="rId28"/>
    <p:sldId id="441" r:id="rId29"/>
    <p:sldId id="442" r:id="rId30"/>
    <p:sldId id="443" r:id="rId31"/>
    <p:sldId id="444" r:id="rId32"/>
    <p:sldId id="305" r:id="rId33"/>
    <p:sldId id="304" r:id="rId34"/>
    <p:sldId id="306" r:id="rId35"/>
  </p:sldIdLst>
  <p:sldSz cx="9144000" cy="6858000" type="screen4x3"/>
  <p:notesSz cx="7077075" cy="93630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itsadmin" initials="u" lastIdx="21" clrIdx="6">
    <p:extLst/>
  </p:cmAuthor>
  <p:cmAuthor id="1" name="Louise" initials="L" lastIdx="16" clrIdx="0">
    <p:extLst/>
  </p:cmAuthor>
  <p:cmAuthor id="8" name="diadmin" initials="d" lastIdx="51" clrIdx="7">
    <p:extLst/>
  </p:cmAuthor>
  <p:cmAuthor id="2" name="Microsoft Office User" initials="Office" lastIdx="11" clrIdx="1">
    <p:extLst/>
  </p:cmAuthor>
  <p:cmAuthor id="9" name="Melanie Wilson" initials="MW" lastIdx="5" clrIdx="8">
    <p:extLst/>
  </p:cmAuthor>
  <p:cmAuthor id="3" name="Heinemann" initials="" lastIdx="25" clrIdx="2"/>
  <p:cmAuthor id="10" name="Jennifer Smith" initials="JS" lastIdx="5" clrIdx="9">
    <p:extLst/>
  </p:cmAuthor>
  <p:cmAuthor id="4" name="Michelle's" initials="M" lastIdx="7" clrIdx="3">
    <p:extLst/>
  </p:cmAuthor>
  <p:cmAuthor id="11" name="Karin Deck" initials="KD" lastIdx="2" clrIdx="10">
    <p:extLst>
      <p:ext uri="{19B8F6BF-5375-455C-9EA6-DF929625EA0E}">
        <p15:presenceInfo xmlns:p15="http://schemas.microsoft.com/office/powerpoint/2012/main" userId="211810324652f83d" providerId="Windows Live"/>
      </p:ext>
    </p:extLst>
  </p:cmAuthor>
  <p:cmAuthor id="5" name="Michelle Brown" initials="MB" lastIdx="8" clrIdx="4">
    <p:extLst/>
  </p:cmAuthor>
  <p:cmAuthor id="12" name="Tracey Johnson" initials="TJ" lastIdx="1" clrIdx="11">
    <p:extLst>
      <p:ext uri="{19B8F6BF-5375-455C-9EA6-DF929625EA0E}">
        <p15:presenceInfo xmlns:p15="http://schemas.microsoft.com/office/powerpoint/2012/main" userId="S::traceyj@hsicc.org::01e53e3f-68af-4ea3-b594-9f767cd3e8fe" providerId="AD"/>
      </p:ext>
    </p:extLst>
  </p:cmAuthor>
  <p:cmAuthor id="6" name="UMass Donahue Institute" initials="UMDI" lastIdx="6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CE"/>
    <a:srgbClr val="D8E8F1"/>
    <a:srgbClr val="722811"/>
    <a:srgbClr val="F9DDD4"/>
    <a:srgbClr val="FFEACA"/>
    <a:srgbClr val="F0F5D0"/>
    <a:srgbClr val="FFECC0"/>
    <a:srgbClr val="20455A"/>
    <a:srgbClr val="FFE79B"/>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4" autoAdjust="0"/>
    <p:restoredTop sz="83626" autoAdjust="0"/>
  </p:normalViewPr>
  <p:slideViewPr>
    <p:cSldViewPr>
      <p:cViewPr varScale="1">
        <p:scale>
          <a:sx n="83" d="100"/>
          <a:sy n="83" d="100"/>
        </p:scale>
        <p:origin x="876" y="60"/>
      </p:cViewPr>
      <p:guideLst>
        <p:guide orient="horz" pos="2160"/>
        <p:guide pos="2880"/>
      </p:guideLst>
    </p:cSldViewPr>
  </p:slideViewPr>
  <p:outlineViewPr>
    <p:cViewPr>
      <p:scale>
        <a:sx n="33" d="100"/>
        <a:sy n="33" d="100"/>
      </p:scale>
      <p:origin x="0" y="-13296"/>
    </p:cViewPr>
  </p:outlineViewPr>
  <p:notesTextViewPr>
    <p:cViewPr>
      <p:scale>
        <a:sx n="125" d="100"/>
        <a:sy n="125" d="100"/>
      </p:scale>
      <p:origin x="0" y="0"/>
    </p:cViewPr>
  </p:notesTextViewPr>
  <p:sorterViewPr>
    <p:cViewPr varScale="1">
      <p:scale>
        <a:sx n="1" d="1"/>
        <a:sy n="1" d="1"/>
      </p:scale>
      <p:origin x="0" y="-5512"/>
    </p:cViewPr>
  </p:sorterViewPr>
  <p:notesViewPr>
    <p:cSldViewPr>
      <p:cViewPr varScale="1">
        <p:scale>
          <a:sx n="64" d="100"/>
          <a:sy n="64" d="100"/>
        </p:scale>
        <p:origin x="307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154" cy="468629"/>
          </a:xfrm>
          <a:prstGeom prst="rect">
            <a:avLst/>
          </a:prstGeom>
        </p:spPr>
        <p:txBody>
          <a:bodyPr vert="horz" lIns="91148" tIns="45574" rIns="91148" bIns="45574" rtlCol="0"/>
          <a:lstStyle>
            <a:lvl1pPr algn="l">
              <a:defRPr sz="1200"/>
            </a:lvl1pPr>
          </a:lstStyle>
          <a:p>
            <a:endParaRPr lang="en-US" dirty="0"/>
          </a:p>
        </p:txBody>
      </p:sp>
      <p:sp>
        <p:nvSpPr>
          <p:cNvPr id="3" name="Date Placeholder 2"/>
          <p:cNvSpPr>
            <a:spLocks noGrp="1"/>
          </p:cNvSpPr>
          <p:nvPr>
            <p:ph type="dt" sz="quarter" idx="1"/>
          </p:nvPr>
        </p:nvSpPr>
        <p:spPr>
          <a:xfrm>
            <a:off x="4008340" y="0"/>
            <a:ext cx="3067154" cy="468629"/>
          </a:xfrm>
          <a:prstGeom prst="rect">
            <a:avLst/>
          </a:prstGeom>
        </p:spPr>
        <p:txBody>
          <a:bodyPr vert="horz" lIns="91148" tIns="45574" rIns="91148" bIns="45574" rtlCol="0"/>
          <a:lstStyle>
            <a:lvl1pPr algn="r">
              <a:defRPr sz="1200"/>
            </a:lvl1pPr>
          </a:lstStyle>
          <a:p>
            <a:endParaRPr lang="en-US" dirty="0"/>
          </a:p>
        </p:txBody>
      </p:sp>
      <p:sp>
        <p:nvSpPr>
          <p:cNvPr id="4" name="Footer Placeholder 3"/>
          <p:cNvSpPr>
            <a:spLocks noGrp="1"/>
          </p:cNvSpPr>
          <p:nvPr>
            <p:ph type="ftr" sz="quarter" idx="2"/>
          </p:nvPr>
        </p:nvSpPr>
        <p:spPr>
          <a:xfrm>
            <a:off x="1" y="8892864"/>
            <a:ext cx="3067154" cy="468629"/>
          </a:xfrm>
          <a:prstGeom prst="rect">
            <a:avLst/>
          </a:prstGeom>
        </p:spPr>
        <p:txBody>
          <a:bodyPr vert="horz" lIns="91148" tIns="45574" rIns="91148" bIns="455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340" y="8892864"/>
            <a:ext cx="3067154" cy="468629"/>
          </a:xfrm>
          <a:prstGeom prst="rect">
            <a:avLst/>
          </a:prstGeom>
        </p:spPr>
        <p:txBody>
          <a:bodyPr vert="horz" lIns="91148" tIns="45574" rIns="91148" bIns="45574" rtlCol="0" anchor="b"/>
          <a:lstStyle>
            <a:lvl1pPr algn="r">
              <a:defRPr sz="1200"/>
            </a:lvl1pPr>
          </a:lstStyle>
          <a:p>
            <a:fld id="{CA15EBE5-DAAE-4FE2-AAE0-D9E1DCC94F37}" type="slidenum">
              <a:rPr lang="en-US" smtClean="0"/>
              <a:t>‹#›</a:t>
            </a:fld>
            <a:endParaRPr lang="en-US" dirty="0"/>
          </a:p>
        </p:txBody>
      </p:sp>
    </p:spTree>
    <p:extLst>
      <p:ext uri="{BB962C8B-B14F-4D97-AF65-F5344CB8AC3E}">
        <p14:creationId xmlns:p14="http://schemas.microsoft.com/office/powerpoint/2010/main" val="3852318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9" tIns="46963" rIns="93929" bIns="46963"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29" tIns="46963" rIns="93929" bIns="46963"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29" tIns="46963" rIns="93929" bIns="46963"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9" tIns="46963" rIns="93929" bIns="469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29" tIns="46963" rIns="93929" bIns="469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29" tIns="46963" rIns="93929" bIns="46963" rtlCol="0" anchor="b"/>
          <a:lstStyle>
            <a:lvl1pPr algn="r">
              <a:defRPr sz="1200"/>
            </a:lvl1pPr>
          </a:lstStyle>
          <a:p>
            <a:fld id="{DE849C0E-547D-4C62-B1CF-488EF789ABD3}" type="slidenum">
              <a:rPr lang="en-US" smtClean="0"/>
              <a:t>‹#›</a:t>
            </a:fld>
            <a:endParaRPr lang="en-US" dirty="0"/>
          </a:p>
        </p:txBody>
      </p:sp>
    </p:spTree>
    <p:extLst>
      <p:ext uri="{BB962C8B-B14F-4D97-AF65-F5344CB8AC3E}">
        <p14:creationId xmlns:p14="http://schemas.microsoft.com/office/powerpoint/2010/main" val="22845438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incs.ed.gov/state-resources/federal-initiatives/teal/guide/adultlearn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aeyc.org/sites/default/files/globally-shared/downloads/PDFs/our-work/public-policy-advocacy/glossarytraining_ta.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a:t>
            </a:r>
          </a:p>
          <a:p>
            <a:r>
              <a:rPr lang="en-US" sz="1200" b="1" i="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Welcome participants to the session and introduce yourself. If you have co-facilitators, invite them to introduce themselves, too. Begin the session with an introductory activity to create a positive group climate and begin the engagement process.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"The Head Start A to Z materials for leaders have been updated to align with the revised Head Start Program Performance Standards, or HSPPS, that became effective Nov. 7, 2016.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"Head Start A to Z, 2.0, emulates the concept of the 'learning organization.' We recognize its key characteristics, including a supportive learning environment, openness to new ideas, and time dedicated for reflection. Each participant has an important role to play in the success of this session. Those with experience remind us where we've come from and what we must do to maintain our identity and uniqueness. New members bring a fresh perspective and remind us what we must do to prepare for the future. All roles are essential for Head Start to be a learning organization that continues to grow and flourish.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modules are most successful when they help us share the best of what we have to offer with a strength-based focus. As you engage in this session, we hope you will support one another in the learning process by generously sharing your knowledge, experience, and perspectives."</a:t>
            </a:r>
          </a:p>
        </p:txBody>
      </p:sp>
      <p:sp>
        <p:nvSpPr>
          <p:cNvPr id="4" name="Slide Number Placeholder 3"/>
          <p:cNvSpPr>
            <a:spLocks noGrp="1"/>
          </p:cNvSpPr>
          <p:nvPr>
            <p:ph type="sldNum" sz="quarter" idx="10"/>
          </p:nvPr>
        </p:nvSpPr>
        <p:spPr/>
        <p:txBody>
          <a:bodyPr/>
          <a:lstStyle/>
          <a:p>
            <a:fld id="{DE849C0E-547D-4C62-B1CF-488EF789ABD3}" type="slidenum">
              <a:rPr lang="en-US" smtClean="0"/>
              <a:t>1</a:t>
            </a:fld>
            <a:endParaRPr lang="en-US" dirty="0"/>
          </a:p>
        </p:txBody>
      </p:sp>
    </p:spTree>
    <p:extLst>
      <p:ext uri="{BB962C8B-B14F-4D97-AF65-F5344CB8AC3E}">
        <p14:creationId xmlns:p14="http://schemas.microsoft.com/office/powerpoint/2010/main" val="324896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10</a:t>
            </a:r>
            <a:r>
              <a:rPr lang="en-US" sz="1200" kern="1200" dirty="0">
                <a:solidFill>
                  <a:schemeClr val="tx1"/>
                </a:solidFill>
                <a:effectLst/>
                <a:latin typeface="+mn-lt"/>
                <a:ea typeface="+mn-ea"/>
                <a:cs typeface="+mn-cs"/>
              </a:rPr>
              <a:t> </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Facilitator Notes: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Direct participants' attention to the slide. Introduce the Head Start Management Systems Wheel and briefly call out each of the management systems, seen in the aqua blue areas of the slide.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"In Head Start, all of these systems work together to inform and influence the program's service delivery, which you see in the dark blue inner circle. When innovative leadership, strong management systems, and well-designed services are working together, we produce quality child and family outcomes."</a:t>
            </a:r>
          </a:p>
          <a:p>
            <a:pPr lvl="0"/>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10</a:t>
            </a:fld>
            <a:endParaRPr lang="en-US" dirty="0"/>
          </a:p>
        </p:txBody>
      </p:sp>
    </p:spTree>
    <p:extLst>
      <p:ext uri="{BB962C8B-B14F-4D97-AF65-F5344CB8AC3E}">
        <p14:creationId xmlns:p14="http://schemas.microsoft.com/office/powerpoint/2010/main" val="75580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737" y="4447461"/>
            <a:ext cx="5802631" cy="4272676"/>
          </a:xfrm>
        </p:spPr>
        <p:txBody>
          <a:bodyPr/>
          <a:lstStyle/>
          <a:p>
            <a:r>
              <a:rPr lang="en-US" sz="1200" b="1" i="1" kern="1200" dirty="0">
                <a:solidFill>
                  <a:schemeClr val="tx1"/>
                </a:solidFill>
                <a:effectLst/>
                <a:latin typeface="+mn-lt"/>
                <a:ea typeface="+mn-ea"/>
                <a:cs typeface="+mn-cs"/>
              </a:rPr>
              <a:t>Slide 11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As you see on the slide, training and professional development is one of the 12 management systems. It prioritizes T/TA for all grantees and offers a robust array of resources to help provide that."</a:t>
            </a:r>
          </a:p>
        </p:txBody>
      </p:sp>
      <p:sp>
        <p:nvSpPr>
          <p:cNvPr id="4" name="Slide Number Placeholder 3"/>
          <p:cNvSpPr>
            <a:spLocks noGrp="1"/>
          </p:cNvSpPr>
          <p:nvPr>
            <p:ph type="sldNum" sz="quarter" idx="10"/>
          </p:nvPr>
        </p:nvSpPr>
        <p:spPr/>
        <p:txBody>
          <a:bodyPr/>
          <a:lstStyle/>
          <a:p>
            <a:fld id="{9C5A6641-8177-49F2-AF35-E207DD1F2739}" type="slidenum">
              <a:rPr lang="en-US" smtClean="0"/>
              <a:t>11</a:t>
            </a:fld>
            <a:endParaRPr lang="en-US" dirty="0"/>
          </a:p>
        </p:txBody>
      </p:sp>
    </p:spTree>
    <p:extLst>
      <p:ext uri="{BB962C8B-B14F-4D97-AF65-F5344CB8AC3E}">
        <p14:creationId xmlns:p14="http://schemas.microsoft.com/office/powerpoint/2010/main" val="102128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12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"Let's spend a moment looking a little more deeply at how training and professional development fits into the program planning cycle, feeding continuous quality improvement. Take a close look at the slide, noting how the various activities work together."</a:t>
            </a:r>
          </a:p>
          <a:p>
            <a:r>
              <a:rPr lang="en-US" sz="1200" kern="1200" dirty="0">
                <a:solidFill>
                  <a:schemeClr val="tx1"/>
                </a:solidFill>
                <a:effectLst/>
                <a:latin typeface="+mn-lt"/>
                <a:ea typeface="+mn-ea"/>
                <a:cs typeface="+mn-cs"/>
              </a:rPr>
              <a:t>Pause a moment.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"As you reflect on your program's training and professional development system, ask yourself this overarching question: Are our training and professional development activities helping us move our Head Start program from compliance to excellence?"</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E876283-54F3-4449-A563-AF6B7B280576}" type="slidenum">
              <a:rPr lang="en-US" smtClean="0"/>
              <a:t>12</a:t>
            </a:fld>
            <a:endParaRPr lang="en-US" dirty="0"/>
          </a:p>
        </p:txBody>
      </p:sp>
    </p:spTree>
    <p:extLst>
      <p:ext uri="{BB962C8B-B14F-4D97-AF65-F5344CB8AC3E}">
        <p14:creationId xmlns:p14="http://schemas.microsoft.com/office/powerpoint/2010/main" val="156827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12788"/>
            <a:ext cx="4679950" cy="3509962"/>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13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Training and Professional Development Regulations, 45 CFR §1302.92 and Training and Professional Development: Understanding the Requirements handouts. Keep the answer key for yourself. Deliver the following material in the form of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"Obviously, our professional development programs need to be aligned with state and federal requirements, including the HSPPS. Throughout this presentation, we're going to be looking at what the Performance Standards require.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"HSPPS 45 CFR §1302.92 states that a program must establish and implement a systematic approach to staff training and professional development. The purpose is to assist staff in acquiring or increasing the knowledge and skills they need. Programs must also provide appropriate T/TA to the members of the Policy Council and governing body or Tribal Council. The purpose in this case is to ensure that these members are able to understand the information they receive so they can effectively oversee Head Start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take five minutes to scan the regulations handout and to fill in the blanks on Understanding the Requirements. After five minutes, read the statements from the handout one at a time and ask participants to share their answers with the group. Use the answer key to provide and reinforce correct answers. </a:t>
            </a:r>
          </a:p>
        </p:txBody>
      </p:sp>
      <p:sp>
        <p:nvSpPr>
          <p:cNvPr id="4" name="Slide Number Placeholder 3"/>
          <p:cNvSpPr>
            <a:spLocks noGrp="1"/>
          </p:cNvSpPr>
          <p:nvPr>
            <p:ph type="sldNum" sz="quarter" idx="10"/>
          </p:nvPr>
        </p:nvSpPr>
        <p:spPr/>
        <p:txBody>
          <a:bodyPr/>
          <a:lstStyle/>
          <a:p>
            <a:fld id="{3D725C3A-764F-4302-8DBC-9F233455EB2C}" type="slidenum">
              <a:rPr lang="en-US" smtClean="0"/>
              <a:t>13</a:t>
            </a:fld>
            <a:endParaRPr lang="en-US" dirty="0"/>
          </a:p>
        </p:txBody>
      </p:sp>
    </p:spTree>
    <p:extLst>
      <p:ext uri="{BB962C8B-B14F-4D97-AF65-F5344CB8AC3E}">
        <p14:creationId xmlns:p14="http://schemas.microsoft.com/office/powerpoint/2010/main" val="399847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7E4A8D-FE47-4243-9972-E6670F16B84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Notes Placeholder 2"/>
          <p:cNvSpPr>
            <a:spLocks noGrp="1"/>
          </p:cNvSpPr>
          <p:nvPr>
            <p:ph type="body" idx="3"/>
          </p:nvPr>
        </p:nvSpPr>
        <p:spPr>
          <a:xfrm>
            <a:off x="490537" y="4480145"/>
            <a:ext cx="6095999" cy="4881306"/>
          </a:xfrm>
        </p:spPr>
        <p:txBody>
          <a:bodyPr/>
          <a:lstStyle/>
          <a:p>
            <a:r>
              <a:rPr lang="en-US" sz="1200" b="1" i="1" kern="1200" dirty="0">
                <a:solidFill>
                  <a:schemeClr val="tx1"/>
                </a:solidFill>
                <a:effectLst/>
                <a:latin typeface="+mn-lt"/>
                <a:ea typeface="+mn-ea"/>
                <a:cs typeface="+mn-cs"/>
              </a:rPr>
              <a:t>Slide 14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sets of three index cards for each table using the questions in the script below. Write question number 1 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first card, question number 2 on the second card, and question number 3 on the third card. Distribute a set to each table so every table has all three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"The training and professional development system must also be coordinated. </a:t>
            </a:r>
          </a:p>
          <a:p>
            <a:r>
              <a:rPr lang="en-US" sz="1200" kern="1200" dirty="0">
                <a:solidFill>
                  <a:schemeClr val="tx1"/>
                </a:solidFill>
                <a:effectLst/>
                <a:latin typeface="+mn-lt"/>
                <a:ea typeface="+mn-ea"/>
                <a:cs typeface="+mn-cs"/>
              </a:rPr>
              <a:t>"What does 'coordinated' mean in practice? Let's take a few minutes to imagine what a program-wide coordinated approach to training and professional development would look like in your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Introduce the activity by asking participants to work with their tablemates as a team. Each participant should formulate an answer to the question posed on the slide, and then share their response with their team. Then ask each table to work as a team to answer the three questions on their cards: </a:t>
            </a:r>
          </a:p>
          <a:p>
            <a:pPr marL="685800" lvl="1" indent="-228600">
              <a:buFont typeface="+mj-lt"/>
              <a:buAutoNum type="arabicPeriod"/>
            </a:pPr>
            <a:r>
              <a:rPr lang="en-US" sz="1200" kern="1200" dirty="0">
                <a:solidFill>
                  <a:schemeClr val="tx1"/>
                </a:solidFill>
                <a:effectLst/>
                <a:latin typeface="+mn-lt"/>
                <a:ea typeface="+mn-ea"/>
                <a:cs typeface="+mn-cs"/>
              </a:rPr>
              <a:t>What data does your team identify that will be used to inform a program-wide approach to professional development?</a:t>
            </a:r>
          </a:p>
          <a:p>
            <a:pPr marL="685800" lvl="1" indent="-228600">
              <a:buFont typeface="+mj-lt"/>
              <a:buAutoNum type="arabicPeriod"/>
            </a:pPr>
            <a:r>
              <a:rPr lang="en-US" sz="1200" kern="1200" dirty="0">
                <a:solidFill>
                  <a:schemeClr val="tx1"/>
                </a:solidFill>
                <a:effectLst/>
                <a:latin typeface="+mn-lt"/>
                <a:ea typeface="+mn-ea"/>
                <a:cs typeface="+mn-cs"/>
              </a:rPr>
              <a:t>Who was involved in designing a program-wide coordinated approach to professional development? </a:t>
            </a:r>
          </a:p>
          <a:p>
            <a:pPr marL="685800" lvl="1" indent="-228600">
              <a:buFont typeface="+mj-lt"/>
              <a:buAutoNum type="arabicPeriod"/>
            </a:pPr>
            <a:r>
              <a:rPr lang="en-US" sz="1200" kern="1200" dirty="0">
                <a:solidFill>
                  <a:schemeClr val="tx1"/>
                </a:solidFill>
                <a:effectLst/>
                <a:latin typeface="+mn-lt"/>
                <a:ea typeface="+mn-ea"/>
                <a:cs typeface="+mn-cs"/>
              </a:rPr>
              <a:t>How does your program conduct internal monitoring of professional development across your program and who is involved?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each team to report its answers to the group. Track the responses on a flipchart.</a:t>
            </a:r>
            <a:r>
              <a:rPr lang="en-US" dirty="0">
                <a:effectLst/>
              </a:rPr>
              <a:t> </a:t>
            </a:r>
            <a:endParaRPr lang="en-US" sz="1200" b="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47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15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material on this slide in the form of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"As we just noted, to create a truly effective and coordinated training and professional development program, you need to base it on data. Where does that data come from? The major sources are listed on this slide. They are: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community assessment and annual update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annual self-assessment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program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Ongoing monitoring data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and family outcomes data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Individual professional developments plans.”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if you missed any data sources based on the activity completed in the previous slide. If so, chart additional responses. </a:t>
            </a:r>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15</a:t>
            </a:fld>
            <a:endParaRPr lang="en-US" dirty="0"/>
          </a:p>
        </p:txBody>
      </p:sp>
    </p:spTree>
    <p:extLst>
      <p:ext uri="{BB962C8B-B14F-4D97-AF65-F5344CB8AC3E}">
        <p14:creationId xmlns:p14="http://schemas.microsoft.com/office/powerpoint/2010/main" val="194322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661660" cy="4445836"/>
          </a:xfrm>
        </p:spPr>
        <p:txBody>
          <a:bodyPr/>
          <a:lstStyle/>
          <a:p>
            <a:r>
              <a:rPr lang="en-US" sz="1200" b="1" i="1" kern="1200" dirty="0">
                <a:solidFill>
                  <a:schemeClr val="tx1"/>
                </a:solidFill>
                <a:effectLst/>
                <a:latin typeface="+mn-lt"/>
                <a:ea typeface="+mn-ea"/>
                <a:cs typeface="+mn-cs"/>
              </a:rPr>
              <a:t>Slide 16</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Facilitators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Head Start Act Training and Professional Development Requirements: Staff Qualifications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"In order to design your plan for professional development, you'll need to know what the Performance Standards and other regulations require in terms of staff qualifications and competencies.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from the slide, according to the HSPPS, programs must ensure that all staff, consultants, and contractors who are engaged in the delivery of program services have sufficient knowledge, training, experience, and competencies to do their jobs. That means programs must provide ongoing training and professional development for staff. It also means that programs need to continually assess the professional needs of staff so they can respond to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participants know that the ECLKC can offer support on staff qualification descriptions.</a:t>
            </a:r>
          </a:p>
          <a:p>
            <a:endParaRPr lang="en-US" sz="1100" dirty="0">
              <a:effectLst/>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16</a:t>
            </a:fld>
            <a:endParaRPr lang="en-US" dirty="0"/>
          </a:p>
        </p:txBody>
      </p:sp>
    </p:spTree>
    <p:extLst>
      <p:ext uri="{BB962C8B-B14F-4D97-AF65-F5344CB8AC3E}">
        <p14:creationId xmlns:p14="http://schemas.microsoft.com/office/powerpoint/2010/main" val="360302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17</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"When you think about building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capacity of your staff, start by asking yourself these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our staff reflect the communities we serve?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we assess the strengths and needs of our staff?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our approaches to training meet the needs of our staff?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we support our staff in providing responsive services to our children,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families, and communities?”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take five minutes to discuss the questions on the slide with their tablemates. Ask for volunteers to report what they discussed and learned.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17</a:t>
            </a:fld>
            <a:endParaRPr lang="en-US" dirty="0"/>
          </a:p>
        </p:txBody>
      </p:sp>
    </p:spTree>
    <p:extLst>
      <p:ext uri="{BB962C8B-B14F-4D97-AF65-F5344CB8AC3E}">
        <p14:creationId xmlns:p14="http://schemas.microsoft.com/office/powerpoint/2010/main" val="218388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18</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content on this slide in the form of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"We know one size doesn't fit all. That is why the Head Start Act requires programs to create an individual professional development plan for every full-time Head Start employee who provides direct services to children. Each plan needs to be created in consultation with the employee, and plans must be regularly evaluated to see how well they're working to improve or maintain staff job performance.</a:t>
            </a:r>
          </a:p>
          <a:p>
            <a:r>
              <a:rPr lang="en-US" sz="1200" kern="1200" dirty="0">
                <a:solidFill>
                  <a:schemeClr val="tx1"/>
                </a:solidFill>
                <a:effectLst/>
                <a:latin typeface="+mn-lt"/>
                <a:ea typeface="+mn-ea"/>
                <a:cs typeface="+mn-cs"/>
              </a:rPr>
              <a:t>"Note that these plans can include both internal and external learning activities, such as outside training and coursework along with various kinds of individual TA, like coaching or mentoring.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while the Head Start Act only addresses individual professional development plans for staff who provide direct services to children, many programs see the value of writing plans for all their staff. Working with every staff person on individual professional development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helps create the truly coordinated training and professional development approach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you're aiming for.”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review the Head Start Act Training and Professional Development Requirements: Staff Qualifications handout and consider the following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your program complete individual professional development plans for all staff?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data do you use to support the development of individual plans?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see staff individual professional development plans supporting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continuous improvement?</a:t>
            </a:r>
          </a:p>
        </p:txBody>
      </p:sp>
      <p:sp>
        <p:nvSpPr>
          <p:cNvPr id="4" name="Slide Number Placeholder 3"/>
          <p:cNvSpPr>
            <a:spLocks noGrp="1"/>
          </p:cNvSpPr>
          <p:nvPr>
            <p:ph type="sldNum" sz="quarter" idx="10"/>
          </p:nvPr>
        </p:nvSpPr>
        <p:spPr/>
        <p:txBody>
          <a:bodyPr/>
          <a:lstStyle/>
          <a:p>
            <a:fld id="{DE849C0E-547D-4C62-B1CF-488EF789ABD3}" type="slidenum">
              <a:rPr lang="en-US" smtClean="0"/>
              <a:t>18</a:t>
            </a:fld>
            <a:endParaRPr lang="en-US" dirty="0"/>
          </a:p>
        </p:txBody>
      </p:sp>
    </p:spTree>
    <p:extLst>
      <p:ext uri="{BB962C8B-B14F-4D97-AF65-F5344CB8AC3E}">
        <p14:creationId xmlns:p14="http://schemas.microsoft.com/office/powerpoint/2010/main" val="1556716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19</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70-20-10 Checklist handout. Write the scenarios below on index cards, one scenario per card, and place one card on each table.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"In the 1980s, the Center for Creative Leadership in North Carolina conducted workplace research. Out of that research, they developed a framework called the 70-20-10 Model. This model says that 70 percent of learning comes from hands-on experience; 20 percent from developmental interactions; and 10 percent from formal learning. This framework is now used widely throughout the business world. Its implications are profound because, according to the 70-20-10 Model, a full 90 percent of learning occurs outside formal training settings."</a:t>
            </a:r>
          </a:p>
          <a:p>
            <a:r>
              <a:rPr lang="en-US" sz="1200" kern="1200" dirty="0">
                <a:solidFill>
                  <a:schemeClr val="tx1"/>
                </a:solidFill>
                <a:effectLst/>
                <a:latin typeface="+mn-lt"/>
                <a:ea typeface="+mn-ea"/>
                <a:cs typeface="+mn-cs"/>
              </a:rPr>
              <a:t>Introduce the next activity by guiding participants to the 70-20-10 Checklist handout. Ask them to read the scenario on their table and team up with tablemates to complete the handout. Give them 15 minutes to finish the exercise, and then ask each table to describe some of the learning exercises they designed.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Scenarios</a:t>
            </a:r>
            <a:r>
              <a:rPr lang="en-US" sz="1200" kern="1200" dirty="0">
                <a:solidFill>
                  <a:schemeClr val="tx1"/>
                </a:solidFill>
                <a:effectLst/>
                <a:latin typeface="+mn-lt"/>
                <a:ea typeface="+mn-ea"/>
                <a:cs typeface="+mn-cs"/>
              </a:rPr>
              <a:t>: </a:t>
            </a:r>
          </a:p>
          <a:p>
            <a:pPr marL="685800" lvl="1" indent="-228600">
              <a:buFont typeface="+mj-lt"/>
              <a:buAutoNum type="alphaLcPeriod"/>
            </a:pPr>
            <a:r>
              <a:rPr lang="en-US" sz="1200" kern="1200" dirty="0">
                <a:solidFill>
                  <a:schemeClr val="tx1"/>
                </a:solidFill>
                <a:effectLst/>
                <a:latin typeface="+mn-lt"/>
                <a:ea typeface="+mn-ea"/>
                <a:cs typeface="+mn-cs"/>
              </a:rPr>
              <a:t>As your program's education manager, you were sent to a coaching training and now need to transfer your new knowledge to your team. </a:t>
            </a:r>
          </a:p>
          <a:p>
            <a:pPr marL="685800" lvl="1" indent="-228600">
              <a:buFont typeface="+mj-lt"/>
              <a:buAutoNum type="alphaLcPeriod"/>
            </a:pPr>
            <a:r>
              <a:rPr lang="en-US" sz="1200" kern="1200" dirty="0">
                <a:solidFill>
                  <a:schemeClr val="tx1"/>
                </a:solidFill>
                <a:effectLst/>
                <a:latin typeface="+mn-lt"/>
                <a:ea typeface="+mn-ea"/>
                <a:cs typeface="+mn-cs"/>
              </a:rPr>
              <a:t>You're a family services manager and need to train your staff in the Nurturing Parent Program, a new parent education curriculum. </a:t>
            </a:r>
          </a:p>
          <a:p>
            <a:pPr marL="685800" lvl="1" indent="-228600">
              <a:buFont typeface="+mj-lt"/>
              <a:buAutoNum type="alphaLcPeriod"/>
            </a:pPr>
            <a:r>
              <a:rPr lang="en-US" sz="1200" kern="1200" dirty="0">
                <a:solidFill>
                  <a:schemeClr val="tx1"/>
                </a:solidFill>
                <a:effectLst/>
                <a:latin typeface="+mn-lt"/>
                <a:ea typeface="+mn-ea"/>
                <a:cs typeface="+mn-cs"/>
              </a:rPr>
              <a:t>You have just finalized a partnership with a local child care agency, and your two organizations need to learn about each other's systems and daily work. </a:t>
            </a:r>
          </a:p>
          <a:p>
            <a:pPr defTabSz="470813">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264093-DC0E-D64C-9FF4-2DA36EB570B8}" type="slidenum">
              <a:rPr lang="en-US" smtClean="0"/>
              <a:t>19</a:t>
            </a:fld>
            <a:endParaRPr lang="en-US" dirty="0"/>
          </a:p>
        </p:txBody>
      </p:sp>
    </p:spTree>
    <p:extLst>
      <p:ext uri="{BB962C8B-B14F-4D97-AF65-F5344CB8AC3E}">
        <p14:creationId xmlns:p14="http://schemas.microsoft.com/office/powerpoint/2010/main" val="97158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Reflective Practice Tool handout. Review the following learning objectives with participants, reading from the slide or from the bulleted list below.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"We want to focus for a moment on the learning objectives for this module. As a result of this training, you should be able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Examine the Head Start standards and requirements for training and professional development systems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strategies for developing a meaningful and responsive system of professional development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 working understanding of the relationship between professional development and continuous improvement."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if participants have any expectations for learning they would like to add. Write their responses on a flipchart.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"For the purpose of this session, we are addressing the professional development of staff. However, it is important to remember that regulations do require training and technical assistance, or T/TA, plans to include training for Policy Councils and governing bodies or Tribal Councils."</a:t>
            </a:r>
          </a:p>
          <a:p>
            <a:r>
              <a:rPr lang="en-US" sz="1200" kern="1200" dirty="0">
                <a:solidFill>
                  <a:schemeClr val="tx1"/>
                </a:solidFill>
                <a:effectLst/>
                <a:latin typeface="+mn-lt"/>
                <a:ea typeface="+mn-ea"/>
                <a:cs typeface="+mn-cs"/>
              </a:rPr>
              <a:t>Direct participants' attention to the Reflective Practice Tool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"At the end of our session, you will be asked to use this Reflective Practice Tool to write down some key thoughts from your learnings. We encourage you to jot down preliminary ideas as we move through the session."</a:t>
            </a:r>
            <a:r>
              <a:rPr lang="en-US" sz="1200" b="1" i="1" kern="1200" dirty="0">
                <a:solidFill>
                  <a:schemeClr val="tx1"/>
                </a:solidFill>
                <a:effectLst/>
                <a:latin typeface="+mn-lt"/>
                <a:ea typeface="+mn-ea"/>
                <a:cs typeface="+mn-cs"/>
              </a:rPr>
              <a:t> </a:t>
            </a:r>
            <a:endParaRPr lang="en-US" altLang="en-US" sz="1100" dirty="0">
              <a:ea typeface="ヒラギノ角ゴ Pro W3" pitchFamily="-84" charset="-128"/>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a:t>
            </a:fld>
            <a:endParaRPr lang="en-US" dirty="0"/>
          </a:p>
        </p:txBody>
      </p:sp>
    </p:spTree>
    <p:extLst>
      <p:ext uri="{BB962C8B-B14F-4D97-AF65-F5344CB8AC3E}">
        <p14:creationId xmlns:p14="http://schemas.microsoft.com/office/powerpoint/2010/main" val="354703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20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"If staff do 90 percent of their learning outside of formal training, how do we make sure they encounter quality learning opportunities in their day-to-day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slide, you see some basic principles. When designing and planning training, programs need to:</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Inspire employees to learn by giving them meaningful and challenging tasks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opportunities for feedback and reflection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fresh and relevant content"</a:t>
            </a:r>
            <a:r>
              <a:rPr lang="en-US" dirty="0">
                <a:effectLst/>
              </a:rPr>
              <a:t> </a:t>
            </a:r>
            <a:endParaRPr lang="en-US" altLang="en-US" b="1" dirty="0">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20</a:t>
            </a:fld>
            <a:endParaRPr lang="en-US" dirty="0"/>
          </a:p>
        </p:txBody>
      </p:sp>
    </p:spTree>
    <p:extLst>
      <p:ext uri="{BB962C8B-B14F-4D97-AF65-F5344CB8AC3E}">
        <p14:creationId xmlns:p14="http://schemas.microsoft.com/office/powerpoint/2010/main" val="3205638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447461"/>
            <a:ext cx="5878829" cy="4272676"/>
          </a:xfrm>
        </p:spPr>
        <p:txBody>
          <a:bodyPr/>
          <a:lstStyle/>
          <a:p>
            <a:r>
              <a:rPr lang="en-US" sz="1200" b="1" i="1" kern="1200" dirty="0">
                <a:solidFill>
                  <a:schemeClr val="tx1"/>
                </a:solidFill>
                <a:effectLst/>
                <a:latin typeface="+mn-lt"/>
                <a:ea typeface="+mn-ea"/>
                <a:cs typeface="+mn-cs"/>
              </a:rPr>
              <a:t>Slide 21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"The late Malcolm Knowles, a well-known educator in the 1980s, made some key assumptions about the characteristics of adult learners.</a:t>
            </a:r>
            <a:r>
              <a:rPr lang="en-US" sz="1200" kern="1200" baseline="30000" dirty="0">
                <a:solidFill>
                  <a:schemeClr val="tx1"/>
                </a:solidFill>
                <a:effectLst/>
                <a:latin typeface="+mn-lt"/>
                <a:ea typeface="+mn-ea"/>
                <a:cs typeface="+mn-cs"/>
              </a:rPr>
              <a:t>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wrote that adults: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 directing their own learning as they mature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Draw on their life experiences to help them learn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particularly ready to learn when they assume new life and social roles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problem-centered and want to apply new learning right away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motivated by internal factors rather than external ones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see that assumptions about how adults learn are quite a bit different from our assumptions about how children learn.”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take 10 minutes to have a discussion with their tablemates about the adult learning assumptions on the slide. Suggest that they focus on how these factors have come into play in their own personal learning. After 10 minutes, ask for volunteers to share.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Teaching Excellence in Adult Literacy (TEAL),</a:t>
            </a:r>
            <a:r>
              <a:rPr lang="en-US" sz="1200" i="1" kern="1200" dirty="0">
                <a:solidFill>
                  <a:schemeClr val="tx1"/>
                </a:solidFill>
                <a:effectLst/>
                <a:latin typeface="+mn-lt"/>
                <a:ea typeface="+mn-ea"/>
                <a:cs typeface="+mn-cs"/>
              </a:rPr>
              <a:t>TEAL Center Fact Sheet No. 11: Adult Learning Theories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https://lincs.ed.gov/state-resources/federal-initiatives/teal/guide/adultlearning</a:t>
            </a:r>
            <a:r>
              <a:rPr lang="en-US" sz="1200" kern="1200" dirty="0">
                <a:solidFill>
                  <a:schemeClr val="tx1"/>
                </a:solidFill>
                <a:effectLst/>
                <a:latin typeface="+mn-lt"/>
                <a:ea typeface="+mn-ea"/>
                <a:cs typeface="+mn-cs"/>
              </a:rPr>
              <a:t>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21</a:t>
            </a:fld>
            <a:endParaRPr lang="en-US" dirty="0"/>
          </a:p>
        </p:txBody>
      </p:sp>
    </p:spTree>
    <p:extLst>
      <p:ext uri="{BB962C8B-B14F-4D97-AF65-F5344CB8AC3E}">
        <p14:creationId xmlns:p14="http://schemas.microsoft.com/office/powerpoint/2010/main" val="243877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b="1" i="1" kern="1200" dirty="0">
                <a:solidFill>
                  <a:schemeClr val="tx1"/>
                </a:solidFill>
                <a:effectLst/>
                <a:latin typeface="+mn-lt"/>
                <a:ea typeface="+mn-ea"/>
                <a:cs typeface="+mn-cs"/>
              </a:rPr>
              <a:t>Slide 22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material on this slide in the form of a mini-lecture.</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"Of course, programs need to think carefully about the fiscal implications of providing necessary learning opportunities to their staff.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programs should have a strong financial management system. In order to build a strong fiscal system, you need to establish: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Effective communication. Communication goes hand in hand with establishing relationships. You need both if you're going to have effective financial planning and budgeting.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strong emphasis on using data to make decisions. When you base your decisions on solid data, you will have a clear picture of precisely what resources you'll need to accomplish your program goals and objectives."</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A084A5B-6467-4C04-ADD8-5791EB184110}" type="slidenum">
              <a:rPr lang="en-US" smtClean="0"/>
              <a:pPr/>
              <a:t>22</a:t>
            </a:fld>
            <a:endParaRPr lang="en-US" dirty="0"/>
          </a:p>
        </p:txBody>
      </p:sp>
    </p:spTree>
    <p:extLst>
      <p:ext uri="{BB962C8B-B14F-4D97-AF65-F5344CB8AC3E}">
        <p14:creationId xmlns:p14="http://schemas.microsoft.com/office/powerpoint/2010/main" val="1399705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447461"/>
            <a:ext cx="6107430" cy="4445836"/>
          </a:xfrm>
        </p:spPr>
        <p:txBody>
          <a:bodyPr/>
          <a:lstStyle/>
          <a:p>
            <a:r>
              <a:rPr lang="en-US" sz="1200" b="1" i="1" kern="1200" dirty="0">
                <a:solidFill>
                  <a:schemeClr val="tx1"/>
                </a:solidFill>
                <a:effectLst/>
                <a:latin typeface="+mn-lt"/>
                <a:ea typeface="+mn-ea"/>
                <a:cs typeface="+mn-cs"/>
              </a:rPr>
              <a:t>Slide 23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T/TA Funds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The Head Start Act makes training funds available to each grantee.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funds, called PA 20 funds, are used for T/TA in Head Start programs. While regular program funds also can be used to pay for T/TA, PA 20 funds are specially earmarked for this purpose.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 20 funds can be used for a variety of types of T/TA by staff and others throughout the organization. For instance, funds can be used to increase the capacity of the program's fiscal staff, to train the Policy Council, or for annual staff trainings.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program is preparing its grant application, it decides how these PA 20 funds will be used and incorporates those funding allocations into its budget proposal. These allocations must be approved by the Policy Council and governing body or Tribal Council, along with the rest of the grant application."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take a few minutes to review the T/TA Funds handout with their tablemates. Ask them to identify how PA 20 funds can be used.</a:t>
            </a:r>
          </a:p>
          <a:p>
            <a:pPr marL="17145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23</a:t>
            </a:fld>
            <a:endParaRPr lang="en-US" dirty="0"/>
          </a:p>
        </p:txBody>
      </p:sp>
    </p:spTree>
    <p:extLst>
      <p:ext uri="{BB962C8B-B14F-4D97-AF65-F5344CB8AC3E}">
        <p14:creationId xmlns:p14="http://schemas.microsoft.com/office/powerpoint/2010/main" val="124319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24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material on the slide in the form of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"How do you actually begin writing your T/TA plan? As the slide indicates, the Head Start Act says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Receipt of program funds is dependent upon having an annual T/TA plan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T/TA plan must be based on the agency's annual self-assessment, community assessment, the needs of parents and children to be served, and the results of federal reviews."</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24</a:t>
            </a:fld>
            <a:endParaRPr lang="en-US" dirty="0"/>
          </a:p>
        </p:txBody>
      </p:sp>
    </p:spTree>
    <p:extLst>
      <p:ext uri="{BB962C8B-B14F-4D97-AF65-F5344CB8AC3E}">
        <p14:creationId xmlns:p14="http://schemas.microsoft.com/office/powerpoint/2010/main" val="2343299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25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Sample T/TA Plan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"Let's look at a sample T/TA plan.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recap, these plans are used by programs to support activities that ensure you have qualified staff.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the handout, you'll see that the sample T/TA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Includes professional development of staff, volunteers, Policy Council members, and members of the governing body or Tribal Council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Addresses mandatory training, priorities identified from the program's ongoing monitoring and annual self-assessment, and specific training areas required by the Performance Standards."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Suggest that participants refer back to the Training and Professional Development Requirements: Staff Qualifications handout as they review the Sample T/TA Plan.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25</a:t>
            </a:fld>
            <a:endParaRPr lang="en-US" dirty="0"/>
          </a:p>
        </p:txBody>
      </p:sp>
    </p:spTree>
    <p:extLst>
      <p:ext uri="{BB962C8B-B14F-4D97-AF65-F5344CB8AC3E}">
        <p14:creationId xmlns:p14="http://schemas.microsoft.com/office/powerpoint/2010/main" val="2249511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26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Tape a flipchart sheet to the wall and distribute sticky notes to each table.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you're developing your T/TA plan, you need to think carefully about partnerships. Partnerships are critical in meeting your professional development goals.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 leaders should be aware of the many professional development systems that address national, state, and local standards. There are registries, alliances, and credentialing and licensing organizations, some at the state level and others at the national level. Of course, state-level requirements vary depending on where your program is located, and they will have a major impact on the nature and scope of your professional development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"Providing quality training and professional development opportunities for staff has clear fiscal implications for your program. So, it's important that programs seek partnerships with local, state, and regional entities interested in joint-training opportunities. These partnerships can substantially reduce your costs. Programs should reach out to local colleges and connect training to college credit for their staff whenever possible.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when you build partnerships, you always need to consider the following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the partnership reciprocal for both entities involved?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the partnership benefit our program?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the partnership be sustained over time?”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table teams to take a few minutes to brainstorm innovative ways they have partnered across their communities to provide professional development activities for their staff. Ask them to write down these approaches on sticky notes and put them on the flipchart sheet you taped to the wall. Each table should report about the ideas they posted. </a:t>
            </a: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26</a:t>
            </a:fld>
            <a:endParaRPr lang="en-US" dirty="0"/>
          </a:p>
        </p:txBody>
      </p:sp>
    </p:spTree>
    <p:extLst>
      <p:ext uri="{BB962C8B-B14F-4D97-AF65-F5344CB8AC3E}">
        <p14:creationId xmlns:p14="http://schemas.microsoft.com/office/powerpoint/2010/main" val="1779382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27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"Now, we're going to talk about how to assess the impact of your professional development program. Remember that you need to be assessing your plan in a systematic and ongoing way, both throughout the year and during your annual self-assessment.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you really know if new learning from your professional development program is being put into practice? You have to look at the data, some of which you're already collecting for other purposes and some of which you'll collect just to evaluate these learning opportunities you have created."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review the types of data listed on the slide and name those they have considered most valuable in assessing their professional development opportunities. Ask for specifics about how they have used the data to make changes. If certain sources of data were not selected, briefly discuss them and how they, too, can provide valuable insights.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27</a:t>
            </a:fld>
            <a:endParaRPr lang="en-US" dirty="0"/>
          </a:p>
        </p:txBody>
      </p:sp>
    </p:spTree>
    <p:extLst>
      <p:ext uri="{BB962C8B-B14F-4D97-AF65-F5344CB8AC3E}">
        <p14:creationId xmlns:p14="http://schemas.microsoft.com/office/powerpoint/2010/main" val="65195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28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Does It Make a Difference? Evaluating Professional Development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"As we've said, to find out if your professional development program has actually supported continuous improvement and improved child and family outcomes, you need to evaluate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his article, "Does it Make a Difference? Evaluating Professional Development,"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Thomas </a:t>
            </a:r>
            <a:r>
              <a:rPr lang="en-US" sz="1200" kern="1200" dirty="0" err="1">
                <a:solidFill>
                  <a:schemeClr val="tx1"/>
                </a:solidFill>
                <a:effectLst/>
                <a:latin typeface="+mn-lt"/>
                <a:ea typeface="+mn-ea"/>
                <a:cs typeface="+mn-cs"/>
              </a:rPr>
              <a:t>Guskey</a:t>
            </a:r>
            <a:r>
              <a:rPr lang="en-US" sz="1200" kern="1200" dirty="0">
                <a:solidFill>
                  <a:schemeClr val="tx1"/>
                </a:solidFill>
                <a:effectLst/>
                <a:latin typeface="+mn-lt"/>
                <a:ea typeface="+mn-ea"/>
                <a:cs typeface="+mn-cs"/>
              </a:rPr>
              <a:t> outlines five levels of evaluation and strategies for measurement and assessment at each level. He also suggests ways to use this information to inform change efforts.</a:t>
            </a:r>
            <a:r>
              <a:rPr lang="en-US" sz="1200" kern="1200" baseline="30000" dirty="0">
                <a:solidFill>
                  <a:schemeClr val="tx1"/>
                </a:solidFill>
                <a:effectLst/>
                <a:latin typeface="+mn-lt"/>
                <a:ea typeface="+mn-ea"/>
                <a:cs typeface="+mn-cs"/>
              </a:rPr>
              <a:t> 2</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on the slide, the five levels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Participant feedback, such as whether staff liked a training and found it useful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Participant learning, which looks at whether staff acquired new knowledge or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Organizational support and change, which is about whether the organization supported participants to put their new knowledge or skills into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Participants' use of new knowledge and skills, or whether staff really did implement the new learning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and family outcomes, which looks at how the new learning impacted children and their families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Guskey</a:t>
            </a:r>
            <a:r>
              <a:rPr lang="en-US" sz="1200" kern="1200" dirty="0">
                <a:solidFill>
                  <a:schemeClr val="tx1"/>
                </a:solidFill>
                <a:effectLst/>
                <a:latin typeface="+mn-lt"/>
                <a:ea typeface="+mn-ea"/>
                <a:cs typeface="+mn-cs"/>
              </a:rPr>
              <a:t> points out that while we usually evaluate learning activities such as workshops and seminars, we should also evaluate other types of professional development activities. This includes those embedded in day-to-day work, like coaching, mentoring, reflective supervision, professional development advising, and peer-to-peer 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if they can think of ways to evaluate the kinds of learning activities that are embedded in day-to-day practice, and ask volunteers to share their ideas.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ask participants to break into teams of three to four to review Does it Make a Difference? Evaluating Professional Development. Ask them to discuss how the types of evaluation </a:t>
            </a:r>
            <a:r>
              <a:rPr lang="en-US" sz="1200" kern="1200" dirty="0" err="1">
                <a:solidFill>
                  <a:schemeClr val="tx1"/>
                </a:solidFill>
                <a:effectLst/>
                <a:latin typeface="+mn-lt"/>
                <a:ea typeface="+mn-ea"/>
                <a:cs typeface="+mn-cs"/>
              </a:rPr>
              <a:t>Guskey</a:t>
            </a:r>
            <a:r>
              <a:rPr lang="en-US" sz="1200" kern="1200" dirty="0">
                <a:solidFill>
                  <a:schemeClr val="tx1"/>
                </a:solidFill>
                <a:effectLst/>
                <a:latin typeface="+mn-lt"/>
                <a:ea typeface="+mn-ea"/>
                <a:cs typeface="+mn-cs"/>
              </a:rPr>
              <a:t> proposes could be used in their programs. Tell them they will have 15 minutes to complete this exercise.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15 minutes, solicit volunteers to report to the wider group.</a:t>
            </a: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Guskey, T. Does It Make a Difference? Evaluating Professional Development, (2002).</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28</a:t>
            </a:fld>
            <a:endParaRPr lang="en-US" dirty="0"/>
          </a:p>
        </p:txBody>
      </p:sp>
    </p:spTree>
    <p:extLst>
      <p:ext uri="{BB962C8B-B14F-4D97-AF65-F5344CB8AC3E}">
        <p14:creationId xmlns:p14="http://schemas.microsoft.com/office/powerpoint/2010/main" val="107211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29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following information in the form of a mini-lecture</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"We said earlier that we would dive a little deeper into OHS' T/TA System. </a:t>
            </a:r>
          </a:p>
          <a:p>
            <a:r>
              <a:rPr lang="en-US" sz="1200" kern="1200" dirty="0">
                <a:solidFill>
                  <a:schemeClr val="tx1"/>
                </a:solidFill>
                <a:effectLst/>
                <a:latin typeface="+mn-lt"/>
                <a:ea typeface="+mn-ea"/>
                <a:cs typeface="+mn-cs"/>
              </a:rPr>
              <a:t>"The first thing to note is that this assistance is available to grantees free of charge.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currently four types of regional T/TA specialists: grantee specialists, early childhood specialists, health specialists, and systems specialists.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"Requests for services go through your Regional Office or your regional T/TA coordinator."</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29</a:t>
            </a:fld>
            <a:endParaRPr lang="en-US" dirty="0"/>
          </a:p>
        </p:txBody>
      </p:sp>
    </p:spTree>
    <p:extLst>
      <p:ext uri="{BB962C8B-B14F-4D97-AF65-F5344CB8AC3E}">
        <p14:creationId xmlns:p14="http://schemas.microsoft.com/office/powerpoint/2010/main" val="40259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077" y="4430152"/>
            <a:ext cx="5608320" cy="4183380"/>
          </a:xfrm>
        </p:spPr>
        <p:txBody>
          <a:bodyPr/>
          <a:lstStyle/>
          <a:p>
            <a:r>
              <a:rPr lang="en-US" sz="1200" b="1" i="1" kern="1200" dirty="0">
                <a:solidFill>
                  <a:schemeClr val="tx1"/>
                </a:solidFill>
                <a:effectLst/>
                <a:latin typeface="+mn-lt"/>
                <a:ea typeface="+mn-ea"/>
                <a:cs typeface="+mn-cs"/>
              </a:rPr>
              <a:t>Slide 3</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Head Start A to Z, 2.0, Guiding Principles handout.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"Head Start A to Z, 2.0, is based on six guiding principles. The guiding principles have been aligned with the HSPPS. </a:t>
            </a:r>
          </a:p>
          <a:p>
            <a:r>
              <a:rPr lang="en-US" sz="1200" kern="1200" dirty="0">
                <a:solidFill>
                  <a:schemeClr val="tx1"/>
                </a:solidFill>
                <a:effectLst/>
                <a:latin typeface="+mn-lt"/>
                <a:ea typeface="+mn-ea"/>
                <a:cs typeface="+mn-cs"/>
              </a:rPr>
              <a:t>"Head Start and Early Head Start directors, managers, and T/TA staff come from all walks of life and employment experiences. Yet, we all share an enduring commitment to providing comprehensive, high-quality early childhood experiences. We also recognize that to promote school readiness and be responsive to the needs of our communities, we must engage in ongoing professional development. Head Start A to Z, 2.0, is designed to provide that support. It offers insight and strategies into the systems that characterize effective Head Start programs. These units of study are built on the following guiding principles."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Review the six guiding principles of Head Start. Each one is described below.</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Successful programs are learning organizations.</a:t>
            </a:r>
            <a:r>
              <a:rPr lang="en-US" sz="1200" kern="1200" dirty="0">
                <a:solidFill>
                  <a:schemeClr val="tx1"/>
                </a:solidFill>
                <a:effectLst/>
                <a:latin typeface="+mn-lt"/>
                <a:ea typeface="+mn-ea"/>
                <a:cs typeface="+mn-cs"/>
              </a:rPr>
              <a:t> Head Start is a dynamic organization with high expectations, values, and traditions. In addition, programs are constantly responding to changing community needs and evolving best practices. To cultivate a learning organization that thrives in this environment, program leaders must support all staff in becoming lifelong learners who embrace challenges as opportunities for collective problem-solving and innovation.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 effective delivery of services grows out of strong systems.</a:t>
            </a:r>
            <a:r>
              <a:rPr lang="en-US" sz="1200" kern="1200" dirty="0">
                <a:solidFill>
                  <a:schemeClr val="tx1"/>
                </a:solidFill>
                <a:effectLst/>
                <a:latin typeface="+mn-lt"/>
                <a:ea typeface="+mn-ea"/>
                <a:cs typeface="+mn-cs"/>
              </a:rPr>
              <a:t> Program leaders must regularly refine their program's management and fiscal systems. To target community needs and deliver comprehensive services, leaders need to understand systems thinking and view their program through a systems lens. They also need to recognize the relationship between systems, services, and child and family outcomes.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Sound decision-making is informed by quality data.</a:t>
            </a:r>
            <a:r>
              <a:rPr lang="en-US" sz="1200" kern="1200" dirty="0">
                <a:solidFill>
                  <a:schemeClr val="tx1"/>
                </a:solidFill>
                <a:effectLst/>
                <a:latin typeface="+mn-lt"/>
                <a:ea typeface="+mn-ea"/>
                <a:cs typeface="+mn-cs"/>
              </a:rPr>
              <a:t> Used in planning, evaluating, and communicating information, quality data is integral to cultivating a culture of continuous quality improvement. To this end, it is critical for leaders to establish efficient processes for collecting, aggregating, analyzing, and synthesizing data. This will involve training teachers, home visitors, family advocates, health services workers, and other staff on how to integrate data management into their day-to-day work.</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Relationship-building is at the heart of transformational leadership.</a:t>
            </a:r>
            <a:r>
              <a:rPr lang="en-US" sz="1200" kern="1200" dirty="0">
                <a:solidFill>
                  <a:schemeClr val="tx1"/>
                </a:solidFill>
                <a:effectLst/>
                <a:latin typeface="+mn-lt"/>
                <a:ea typeface="+mn-ea"/>
                <a:cs typeface="+mn-cs"/>
              </a:rPr>
              <a:t> Robust Head Start communities build on authentic relationships among all of their stakeholders, from children, families, staff, and managers to governing bodies, Tribal Councils, and Policy Councils. To cultivate these communities, leaders need to communicate effectively, empower others, foster team-building, and nurture collaboration.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School readiness for all is our driving goal.</a:t>
            </a:r>
            <a:r>
              <a:rPr lang="en-US" sz="1200" kern="1200" dirty="0">
                <a:solidFill>
                  <a:schemeClr val="tx1"/>
                </a:solidFill>
                <a:effectLst/>
                <a:latin typeface="+mn-lt"/>
                <a:ea typeface="+mn-ea"/>
                <a:cs typeface="+mn-cs"/>
              </a:rPr>
              <a:t> Head Start leaders play an integral role in conceiving and promoting an inclusive vision of school readiness. To support children with diverse abilities and backgrounds to develop the skills, knowledge, and attitudes needed to be successful in school, effective leaders must stay informed on developments in early childhood education. They also must actively collaborate with parents, staff, governing bodies, local education agencies, and community partners in embedding these best practices into services and programming.</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Culturally and linguistically diverse organizations rely on intentional, specific, and coordinated approaches.</a:t>
            </a:r>
            <a:r>
              <a:rPr lang="en-US" sz="1200" kern="1200" dirty="0">
                <a:solidFill>
                  <a:schemeClr val="tx1"/>
                </a:solidFill>
                <a:effectLst/>
                <a:latin typeface="+mn-lt"/>
                <a:ea typeface="+mn-ea"/>
                <a:cs typeface="+mn-cs"/>
              </a:rPr>
              <a:t> To ensure the full and effective participation of dual language learners and their families, Head Start leaders must coordinate program-wide plans that involve all service areas and multiple staff. This includes staying connected to the communities served, implementing targeted strategies, and articulating how programs and services address specific linguistic and cultural needs.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"In addition to anchoring the content in Head Start A to Z, 2.0, you will revisit these guiding principles in all of the trainings offered by the Office of Head Start's National Center on Program Management and Fiscal Operations."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810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30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Guide participants' attention to the slide.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"Let's look a little more at how the OHS T/TA system is structured. You can see on the slide that the system consists of three levels: national, regional, and grantee. You'll find the PMFO Center at the national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level has distinct and unique functions, but they're designed to complement each other. As a whole, the goal of the T/TA system is to strengthen the quality of grantee services and improve child and family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I'd like to hear from you. How have you used the T/TA system?”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responses on the flipchart and point out any emerging themes. </a:t>
            </a: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30</a:t>
            </a:fld>
            <a:endParaRPr lang="en-US" dirty="0"/>
          </a:p>
        </p:txBody>
      </p:sp>
    </p:spTree>
    <p:extLst>
      <p:ext uri="{BB962C8B-B14F-4D97-AF65-F5344CB8AC3E}">
        <p14:creationId xmlns:p14="http://schemas.microsoft.com/office/powerpoint/2010/main" val="2632190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kern="1200" dirty="0">
                <a:solidFill>
                  <a:schemeClr val="tx1"/>
                </a:solidFill>
                <a:effectLst/>
                <a:latin typeface="+mn-lt"/>
                <a:ea typeface="+mn-ea"/>
                <a:cs typeface="+mn-cs"/>
              </a:rPr>
              <a:t>Slide 31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this wrap-up material in the form of a mini-lecture</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"To wrap up, let's review key takeaways.</a:t>
            </a:r>
          </a:p>
          <a:p>
            <a:r>
              <a:rPr lang="en-US" sz="1200" kern="1200" dirty="0">
                <a:solidFill>
                  <a:schemeClr val="tx1"/>
                </a:solidFill>
                <a:effectLst/>
                <a:latin typeface="+mn-lt"/>
                <a:ea typeface="+mn-ea"/>
                <a:cs typeface="+mn-cs"/>
              </a:rPr>
              <a:t>"In this session, we learned that programs' training and professional development efforts must 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Data-informed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Systematic and multi-faceted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Effective in supporting quality programming and improved child and family outcomes."</a:t>
            </a:r>
          </a:p>
          <a:p>
            <a:pPr eaLnBrk="1" hangingPunct="1">
              <a:spcBef>
                <a:spcPct val="0"/>
              </a:spcBef>
            </a:pPr>
            <a:endParaRPr lang="en-US" altLang="en-US" dirty="0">
              <a:ea typeface="ヒラギノ角ゴ Pro W3" pitchFamily="-84" charset="-128"/>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69415" indent="-295929">
              <a:spcBef>
                <a:spcPct val="30000"/>
              </a:spcBef>
              <a:defRPr sz="1200">
                <a:solidFill>
                  <a:schemeClr val="tx1"/>
                </a:solidFill>
                <a:latin typeface="Calibri" panose="020F0502020204030204" pitchFamily="34" charset="0"/>
                <a:ea typeface="ヒラギノ角ゴ Pro W3" pitchFamily="-84" charset="-128"/>
              </a:defRPr>
            </a:lvl2pPr>
            <a:lvl3pPr marL="1183715" indent="-236743">
              <a:spcBef>
                <a:spcPct val="30000"/>
              </a:spcBef>
              <a:defRPr sz="1200">
                <a:solidFill>
                  <a:schemeClr val="tx1"/>
                </a:solidFill>
                <a:latin typeface="Calibri" panose="020F0502020204030204" pitchFamily="34" charset="0"/>
                <a:ea typeface="ヒラギノ角ゴ Pro W3" pitchFamily="-84" charset="-128"/>
              </a:defRPr>
            </a:lvl3pPr>
            <a:lvl4pPr marL="1657200" indent="-236743">
              <a:spcBef>
                <a:spcPct val="30000"/>
              </a:spcBef>
              <a:defRPr sz="1200">
                <a:solidFill>
                  <a:schemeClr val="tx1"/>
                </a:solidFill>
                <a:latin typeface="Calibri" panose="020F0502020204030204" pitchFamily="34" charset="0"/>
                <a:ea typeface="ヒラギノ角ゴ Pro W3" pitchFamily="-84" charset="-128"/>
              </a:defRPr>
            </a:lvl4pPr>
            <a:lvl5pPr marL="2130687" indent="-236743">
              <a:spcBef>
                <a:spcPct val="30000"/>
              </a:spcBef>
              <a:defRPr sz="1200">
                <a:solidFill>
                  <a:schemeClr val="tx1"/>
                </a:solidFill>
                <a:latin typeface="Calibri" panose="020F0502020204030204" pitchFamily="34" charset="0"/>
                <a:ea typeface="ヒラギノ角ゴ Pro W3" pitchFamily="-84" charset="-128"/>
              </a:defRPr>
            </a:lvl5pPr>
            <a:lvl6pPr marL="2604173" indent="-236743"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3077659" indent="-236743"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551145" indent="-236743"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4024631" indent="-236743"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0"/>
              </a:spcBef>
            </a:pPr>
            <a:fld id="{4A9AE872-7701-4EF8-A637-DBA89E4AA526}" type="slidenum">
              <a:rPr lang="en-US" altLang="en-US"/>
              <a:pPr>
                <a:spcBef>
                  <a:spcPct val="0"/>
                </a:spcBef>
              </a:pPr>
              <a:t>31</a:t>
            </a:fld>
            <a:endParaRPr lang="en-US" altLang="en-US" dirty="0"/>
          </a:p>
        </p:txBody>
      </p:sp>
    </p:spTree>
    <p:extLst>
      <p:ext uri="{BB962C8B-B14F-4D97-AF65-F5344CB8AC3E}">
        <p14:creationId xmlns:p14="http://schemas.microsoft.com/office/powerpoint/2010/main" val="3106871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32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Early Childhood Education Professional Development: Training and Technical Assistance Glossary handout, or save paper and share the </a:t>
            </a:r>
            <a:r>
              <a:rPr lang="en-US" sz="1200" u="sng" kern="1200" dirty="0">
                <a:solidFill>
                  <a:schemeClr val="tx1"/>
                </a:solidFill>
                <a:effectLst/>
                <a:latin typeface="+mn-lt"/>
                <a:ea typeface="+mn-ea"/>
                <a:cs typeface="+mn-cs"/>
                <a:hlinkClick r:id="rId3"/>
              </a:rPr>
              <a:t>online version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"Take note of the foundational resources listed on the slide. Foundations for Excellence is a comprehensive resource for Head Start planning and continuous improvement. The Head Start Policies and Regulations section of the ECLKC includes the HSPPS and the requirements set forth in the Head Start Act of 2007. It also contains Program Instructions (PIs) and Information Memoranda (IMs), through which OHS offers program direction and implementation help. More guidance is available to programs through their federal program specialist."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38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33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Guide participants to the Reflective Practice Tool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"Now it's time to turn inward to reflect on what we have learned and what we will do with this information.</a:t>
            </a:r>
          </a:p>
          <a:p>
            <a:r>
              <a:rPr lang="en-US" sz="1200" kern="1200" dirty="0">
                <a:solidFill>
                  <a:schemeClr val="tx1"/>
                </a:solidFill>
                <a:effectLst/>
                <a:latin typeface="+mn-lt"/>
                <a:ea typeface="+mn-ea"/>
                <a:cs typeface="+mn-cs"/>
              </a:rPr>
              <a:t>"Using the handout, take a few minutes to reflect and write down your thoughts about: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you have learned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excites or concerns you about what you have learned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you plan to do with what you've learned."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for volunteers to share their responses aloud, and process the activity using the following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themes did you hear?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insights do you need to remember?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can you use these insights?</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34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PMFO contact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42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4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flipchart paper ready. Direct participants' attention to the icebreaker slide.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"Take three minutes to think about a professional development opportunity you have participated in and how it strengthened your role in your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three minutes, ask participants to share their experiences with their tablemates. Ask for volunteers from each table to report to the whole group.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Listen for the following types of responses: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professional development opportunity challenged me to expand my knowledge of a particular subject.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increased my skill set.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prepared me for future positions.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Write down the responses on a flipchart.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"As you reflect on the experiences we've just heard about, think about how they can help you design or improve your program's professional development system." </a:t>
            </a:r>
          </a:p>
          <a:p>
            <a:r>
              <a:rPr lang="en-US" sz="1200" b="1" i="1" kern="1200" dirty="0">
                <a:solidFill>
                  <a:schemeClr val="tx1"/>
                </a:solidFill>
                <a:effectLst/>
                <a:latin typeface="+mn-lt"/>
                <a:ea typeface="+mn-ea"/>
                <a:cs typeface="+mn-cs"/>
              </a:rPr>
              <a:t> </a:t>
            </a: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4</a:t>
            </a:fld>
            <a:endParaRPr lang="en-US" dirty="0"/>
          </a:p>
        </p:txBody>
      </p:sp>
    </p:spTree>
    <p:extLst>
      <p:ext uri="{BB962C8B-B14F-4D97-AF65-F5344CB8AC3E}">
        <p14:creationId xmlns:p14="http://schemas.microsoft.com/office/powerpoint/2010/main" val="155855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5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What's the Difference? handout and keep the answer key for yourself.</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"Professional development is the continuous process of acquiring new knowledge, skills, and abilities, along with experience and competencies, that relate to one's career, job responsibilities, or work environment.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in the image on the slide, professional development covers a broad spectrum of activities and resources. Professional development opportunities can range from formal college coursework to workshops and conferences. They can also include a variety of learning opportunities that occur on the job.”</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take a few minutes to complete the What's the Difference? handout. When everyone has finished, review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correct answers using the answer key. </a:t>
            </a:r>
          </a:p>
          <a:p>
            <a:pPr defTabSz="906902">
              <a:defRPr/>
            </a:pPr>
            <a:endParaRPr lang="en-US" b="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5</a:t>
            </a:fld>
            <a:endParaRPr lang="en-US" dirty="0"/>
          </a:p>
        </p:txBody>
      </p:sp>
    </p:spTree>
    <p:extLst>
      <p:ext uri="{BB962C8B-B14F-4D97-AF65-F5344CB8AC3E}">
        <p14:creationId xmlns:p14="http://schemas.microsoft.com/office/powerpoint/2010/main" val="155837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6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the slide to participants, noting that the definition comes from the National Association for the Education of Young Children (NAEYC) and the National Association of Child Care Resource and Referral Agencies (NACCRRA).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"In other words, as noted on the handout you just completed, training involves an expert working with individuals to transfer certain types of learning so the trainees grow and refine their skill sets. Next let's look at the definition of TA." </a:t>
            </a:r>
          </a:p>
          <a:p>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6</a:t>
            </a:fld>
            <a:endParaRPr lang="en-US" dirty="0"/>
          </a:p>
        </p:txBody>
      </p:sp>
    </p:spTree>
    <p:extLst>
      <p:ext uri="{BB962C8B-B14F-4D97-AF65-F5344CB8AC3E}">
        <p14:creationId xmlns:p14="http://schemas.microsoft.com/office/powerpoint/2010/main" val="127986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7                                                                                                                                 </a:t>
            </a: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the slide to participants, noting again that the definition comes from NAEYC and NACCRRA.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"In addition to the definition from the slide, we need to also note that TA helps professionals translate theories and information into practice.</a:t>
            </a:r>
          </a:p>
          <a:p>
            <a:r>
              <a:rPr lang="en-US" sz="1200" kern="1200" dirty="0">
                <a:solidFill>
                  <a:schemeClr val="tx1"/>
                </a:solidFill>
                <a:effectLst/>
                <a:latin typeface="+mn-lt"/>
                <a:ea typeface="+mn-ea"/>
                <a:cs typeface="+mn-cs"/>
              </a:rPr>
              <a:t>"Mentoring, coaching, consultation, advising, and peer-to-peer strategies are types of professional development that can be discrete processes or used as part of education or training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 effective, TA should be embedded in the recipient's broader professional development plan. It should also be relationship-based. TA should benefit everyone involved by building positive and respectful relationships.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aware that 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vary greatly in intensity and duration depending on needs, responses, and resources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May be delivered: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Face-to-face</a:t>
            </a:r>
            <a:r>
              <a:rPr lang="en-US" sz="8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Remotely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In hybrid approaches that utilize both face-to-face and technology-based interactions."</a:t>
            </a:r>
          </a:p>
          <a:p>
            <a:r>
              <a:rPr lang="en-US" sz="105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these super-indented bullet points are usually hollow round circles, right? </a:t>
            </a:r>
          </a:p>
          <a:p>
            <a:endParaRPr lang="en-US" b="1"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7</a:t>
            </a:fld>
            <a:endParaRPr lang="en-US" dirty="0"/>
          </a:p>
        </p:txBody>
      </p:sp>
    </p:spTree>
    <p:extLst>
      <p:ext uri="{BB962C8B-B14F-4D97-AF65-F5344CB8AC3E}">
        <p14:creationId xmlns:p14="http://schemas.microsoft.com/office/powerpoint/2010/main" val="271502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8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Professional Development Approach Scenario handout.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"Designing a professional development system is a complex and challenging process.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"Programs provide many different supports to meet individual professional development needs. Note the various approaches to TA displayed on the slide. Let's go through them one by one.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Mentoring</a:t>
            </a:r>
            <a:r>
              <a:rPr lang="en-US" sz="1200" kern="1200" dirty="0">
                <a:solidFill>
                  <a:schemeClr val="tx1"/>
                </a:solidFill>
                <a:effectLst/>
                <a:latin typeface="+mn-lt"/>
                <a:ea typeface="+mn-ea"/>
                <a:cs typeface="+mn-cs"/>
              </a:rPr>
              <a:t> is a relationship-based process between colleagues in similar professional roles, with a more experienced individual who has adult learning knowledge and skills—the mentor—providing guidance to a less experienced protégé, or mentee. Mentoring is intended to increase an individual's personal or professional capacity, resulting in greater professional effectiveness.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Coaching</a:t>
            </a:r>
            <a:r>
              <a:rPr lang="en-US" sz="1200" kern="1200" dirty="0">
                <a:solidFill>
                  <a:schemeClr val="tx1"/>
                </a:solidFill>
                <a:effectLst/>
                <a:latin typeface="+mn-lt"/>
                <a:ea typeface="+mn-ea"/>
                <a:cs typeface="+mn-cs"/>
              </a:rPr>
              <a:t> is a relationship-based process led by an expert with specialized and adult learning knowledge and skills, who often serves in a different professional role from the recipient. Coaching is designed to build capacity for specific professional dispositions, skills, and behaviors. It's focused on goal-setting and achievement for an individual or group.</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Consultation</a:t>
            </a:r>
            <a:r>
              <a:rPr lang="en-US" sz="1200" kern="1200" dirty="0">
                <a:solidFill>
                  <a:schemeClr val="tx1"/>
                </a:solidFill>
                <a:effectLst/>
                <a:latin typeface="+mn-lt"/>
                <a:ea typeface="+mn-ea"/>
                <a:cs typeface="+mn-cs"/>
              </a:rPr>
              <a:t> is a collaborative problem-solving process between an external consultant and an individual or group. The consultant will have specific content expertise and experience in teaching adults. Consultation might address a particular topic or help assess and resolve an issue related to the organization as a whole, a program, the staff, or a family or child.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Professional development</a:t>
            </a:r>
            <a:r>
              <a:rPr lang="en-US" sz="1200" kern="1200" dirty="0">
                <a:solidFill>
                  <a:schemeClr val="tx1"/>
                </a:solidFill>
                <a:effectLst/>
                <a:latin typeface="+mn-lt"/>
                <a:ea typeface="+mn-ea"/>
                <a:cs typeface="+mn-cs"/>
              </a:rPr>
              <a:t> advising is sometimes referred to as career or professional development counseling. It's a one-on-one process through which an advisor offers information, guidance, and advice to an individual about professional growth, career options, and pathways to obtain or meet required qualifications.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Peer-to-peer technical assistance</a:t>
            </a:r>
            <a:r>
              <a:rPr lang="en-US" sz="1200" kern="1200" dirty="0">
                <a:solidFill>
                  <a:schemeClr val="tx1"/>
                </a:solidFill>
                <a:effectLst/>
                <a:latin typeface="+mn-lt"/>
                <a:ea typeface="+mn-ea"/>
                <a:cs typeface="+mn-cs"/>
              </a:rPr>
              <a:t> fosters the development of relationship-based learning and support communities among colleagues who are in similar roles. It is based on the premise that a significant expert knowledge base exists in the field and peers who have solved challenges on the ground have developed tools and strategies that can be shared with their colleagues. Regular and structured group peer-to-peer TA may be called 'communities of practice' or 'professional learning communities.’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Reflective supervision</a:t>
            </a:r>
            <a:r>
              <a:rPr lang="en-US" sz="1200" kern="1200" dirty="0">
                <a:solidFill>
                  <a:schemeClr val="tx1"/>
                </a:solidFill>
                <a:effectLst/>
                <a:latin typeface="+mn-lt"/>
                <a:ea typeface="+mn-ea"/>
                <a:cs typeface="+mn-cs"/>
              </a:rPr>
              <a:t> is the practice of meeting regularly with staff members to discuss their experiences, thoughts, and feelings about their work.”</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Introduce the next activity by telling participants to take about 10 minutes to review the Professional Development Approach Scenario handout. Then, ask groups to discuss how each of the TA approaches described in the handout has worked to support staff and strengthen their program. Encourage participants to share TA approaches they have used in their own programs. After another 10 minutes, ask each table to share an interesting insight from their discussion.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prefer a more interactive activity, post six flipchart sheets around the room, each labeled with the name of one of the TA approaches from the handout. After participants have reviewed the handout, ask each person to walk to the TA approach they use most often. Ask the groups congregating at each flipchart sheet to share how they've used that approach, what about it tends to work well, and what does not work well. Next, ask participants to move to the approach they have used least often and have a similar discussion. </a:t>
            </a:r>
          </a:p>
        </p:txBody>
      </p:sp>
      <p:sp>
        <p:nvSpPr>
          <p:cNvPr id="4" name="Slide Number Placeholder 3"/>
          <p:cNvSpPr>
            <a:spLocks noGrp="1"/>
          </p:cNvSpPr>
          <p:nvPr>
            <p:ph type="sldNum" sz="quarter" idx="10"/>
          </p:nvPr>
        </p:nvSpPr>
        <p:spPr/>
        <p:txBody>
          <a:bodyPr/>
          <a:lstStyle/>
          <a:p>
            <a:fld id="{DE849C0E-547D-4C62-B1CF-488EF789ABD3}" type="slidenum">
              <a:rPr lang="en-US" smtClean="0"/>
              <a:t>8</a:t>
            </a:fld>
            <a:endParaRPr lang="en-US" dirty="0"/>
          </a:p>
        </p:txBody>
      </p:sp>
    </p:spTree>
    <p:extLst>
      <p:ext uri="{BB962C8B-B14F-4D97-AF65-F5344CB8AC3E}">
        <p14:creationId xmlns:p14="http://schemas.microsoft.com/office/powerpoint/2010/main" val="196205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9                                                                                                                                </a:t>
            </a: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"All professional development, whether it involves formal education, training, or TA, should: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designed using evidence-based best practices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consistent with the principles of adult learning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structured to promote linkages between research, theory, and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 the continuum of young children's abilities and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Respond to each learner's background, including their cultural and linguistic background and ability and the current context of the individual's role and professional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 resources to ensure access for all</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"Professional development is an opportunity for programs to flex their creativity.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 course, ensuring access and implementation across your programs can be challenging. Demographics, changing communities, and multiple languages can create barriers, but they can also create new and exciting opportunities.”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share innovative ways their organization ensures access to professional development across its programs. Listen for the following: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Technology, such as webinars, Skype, or </a:t>
            </a:r>
            <a:r>
              <a:rPr lang="en-US" sz="1200" kern="1200" dirty="0" err="1">
                <a:solidFill>
                  <a:schemeClr val="tx1"/>
                </a:solidFill>
                <a:effectLst/>
                <a:latin typeface="+mn-lt"/>
                <a:ea typeface="+mn-ea"/>
                <a:cs typeface="+mn-cs"/>
              </a:rPr>
              <a:t>MyPeers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Communities of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Early Childhood Learning and Knowledge Center (ECLKC) website resources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Training materials translated from English to other languages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how they make sure these training mechanisms are being accessed and are working well for staff.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instance, participants may say they: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 up with a staff supervisor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created a feedback loop for staff to report back to 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made questions about individual professional development a standard part of reflective supervision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participants that, regardless of their type, all professional development activities should be culturally and linguistically responsive to participants and address generational differences and preferences.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9</a:t>
            </a:fld>
            <a:endParaRPr lang="en-US" dirty="0"/>
          </a:p>
        </p:txBody>
      </p:sp>
    </p:spTree>
    <p:extLst>
      <p:ext uri="{BB962C8B-B14F-4D97-AF65-F5344CB8AC3E}">
        <p14:creationId xmlns:p14="http://schemas.microsoft.com/office/powerpoint/2010/main" val="21208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0" y="0"/>
            <a:ext cx="9144000" cy="6858000"/>
          </a:xfrm>
          <a:prstGeom prst="rect">
            <a:avLst/>
          </a:prstGeom>
          <a:solidFill>
            <a:srgbClr val="FFF3CD"/>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2" name="Title 1">
            <a:extLst>
              <a:ext uri="{FF2B5EF4-FFF2-40B4-BE49-F238E27FC236}">
                <a16:creationId xmlns:a16="http://schemas.microsoft.com/office/drawing/2014/main" id="{B1927B13-C3D5-DD49-B4BC-ECD52D15959B}"/>
              </a:ext>
            </a:extLst>
          </p:cNvPr>
          <p:cNvSpPr txBox="1">
            <a:spLocks/>
          </p:cNvSpPr>
          <p:nvPr userDrawn="1"/>
        </p:nvSpPr>
        <p:spPr>
          <a:xfrm>
            <a:off x="1379500" y="3054842"/>
            <a:ext cx="7655562" cy="2725472"/>
          </a:xfrm>
          <a:prstGeom prst="rect">
            <a:avLst/>
          </a:prstGeom>
          <a:solidFill>
            <a:srgbClr val="722811"/>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3" name="Picture Placeholder 2">
            <a:extLst>
              <a:ext uri="{FF2B5EF4-FFF2-40B4-BE49-F238E27FC236}">
                <a16:creationId xmlns:a16="http://schemas.microsoft.com/office/drawing/2014/main" id="{0BCCADC1-14C7-4D08-87CD-FCF53F9104A8}"/>
              </a:ext>
            </a:extLst>
          </p:cNvPr>
          <p:cNvSpPr>
            <a:spLocks noGrp="1"/>
          </p:cNvSpPr>
          <p:nvPr>
            <p:ph type="pic" sz="quarter" idx="11"/>
          </p:nvPr>
        </p:nvSpPr>
        <p:spPr>
          <a:xfrm>
            <a:off x="152400" y="152400"/>
            <a:ext cx="2535237" cy="2740025"/>
          </a:xfrm>
          <a:prstGeom prst="rect">
            <a:avLst/>
          </a:prstGeom>
        </p:spPr>
        <p:txBody>
          <a:bodyPr/>
          <a:lstStyle/>
          <a:p>
            <a:endParaRPr lang="en-US"/>
          </a:p>
        </p:txBody>
      </p:sp>
      <p:sp>
        <p:nvSpPr>
          <p:cNvPr id="6" name="Title 5">
            <a:extLst>
              <a:ext uri="{FF2B5EF4-FFF2-40B4-BE49-F238E27FC236}">
                <a16:creationId xmlns:a16="http://schemas.microsoft.com/office/drawing/2014/main" id="{BEFDEBF2-C453-47C2-A8CE-781A8D136AD5}"/>
              </a:ext>
            </a:extLst>
          </p:cNvPr>
          <p:cNvSpPr>
            <a:spLocks noGrp="1"/>
          </p:cNvSpPr>
          <p:nvPr>
            <p:ph type="title"/>
          </p:nvPr>
        </p:nvSpPr>
        <p:spPr>
          <a:xfrm>
            <a:off x="1524000" y="3276601"/>
            <a:ext cx="7361504" cy="762000"/>
          </a:xfrm>
          <a:prstGeom prst="rect">
            <a:avLst/>
          </a:prstGeom>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EAC11E7B-930A-4DF4-A8FD-0D4C60A8FD75}"/>
              </a:ext>
            </a:extLst>
          </p:cNvPr>
          <p:cNvSpPr>
            <a:spLocks noGrp="1"/>
          </p:cNvSpPr>
          <p:nvPr>
            <p:ph type="pic" sz="quarter" idx="12"/>
          </p:nvPr>
        </p:nvSpPr>
        <p:spPr>
          <a:xfrm>
            <a:off x="5334000" y="5980199"/>
            <a:ext cx="3543300" cy="704764"/>
          </a:xfrm>
          <a:prstGeom prst="rect">
            <a:avLst/>
          </a:prstGeom>
        </p:spPr>
        <p:txBody>
          <a:bodyPr/>
          <a:lstStyle/>
          <a:p>
            <a:endParaRPr lang="en-US"/>
          </a:p>
        </p:txBody>
      </p:sp>
      <p:sp>
        <p:nvSpPr>
          <p:cNvPr id="11" name="Title 1">
            <a:extLst>
              <a:ext uri="{FF2B5EF4-FFF2-40B4-BE49-F238E27FC236}">
                <a16:creationId xmlns:a16="http://schemas.microsoft.com/office/drawing/2014/main" id="{48E0DC2F-BD17-4C42-9BAE-1AC9429241A0}"/>
              </a:ext>
            </a:extLst>
          </p:cNvPr>
          <p:cNvSpPr txBox="1">
            <a:spLocks/>
          </p:cNvSpPr>
          <p:nvPr userDrawn="1"/>
        </p:nvSpPr>
        <p:spPr>
          <a:xfrm>
            <a:off x="2762182" y="170367"/>
            <a:ext cx="2190818" cy="2740141"/>
          </a:xfrm>
          <a:prstGeom prst="rect">
            <a:avLst/>
          </a:prstGeom>
          <a:solidFill>
            <a:schemeClr val="accent5">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3" name="Title 1">
            <a:extLst>
              <a:ext uri="{FF2B5EF4-FFF2-40B4-BE49-F238E27FC236}">
                <a16:creationId xmlns:a16="http://schemas.microsoft.com/office/drawing/2014/main" id="{69494077-D7B4-B74E-9068-331C0775EFB9}"/>
              </a:ext>
            </a:extLst>
          </p:cNvPr>
          <p:cNvSpPr txBox="1">
            <a:spLocks/>
          </p:cNvSpPr>
          <p:nvPr userDrawn="1"/>
        </p:nvSpPr>
        <p:spPr>
          <a:xfrm>
            <a:off x="92919" y="3054842"/>
            <a:ext cx="1159504" cy="3630787"/>
          </a:xfrm>
          <a:prstGeom prst="rect">
            <a:avLst/>
          </a:prstGeom>
          <a:solidFill>
            <a:schemeClr val="accent1">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6" name="Title 1">
            <a:extLst>
              <a:ext uri="{FF2B5EF4-FFF2-40B4-BE49-F238E27FC236}">
                <a16:creationId xmlns:a16="http://schemas.microsoft.com/office/drawing/2014/main" id="{69599B87-BBBE-794E-90AA-572BFDAD26E2}"/>
              </a:ext>
            </a:extLst>
          </p:cNvPr>
          <p:cNvSpPr txBox="1">
            <a:spLocks/>
          </p:cNvSpPr>
          <p:nvPr userDrawn="1"/>
        </p:nvSpPr>
        <p:spPr>
          <a:xfrm>
            <a:off x="1379500" y="5902875"/>
            <a:ext cx="3543604" cy="782754"/>
          </a:xfrm>
          <a:prstGeom prst="rect">
            <a:avLst/>
          </a:prstGeom>
          <a:solidFill>
            <a:schemeClr val="accent6">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8" name="Title 1">
            <a:extLst>
              <a:ext uri="{FF2B5EF4-FFF2-40B4-BE49-F238E27FC236}">
                <a16:creationId xmlns:a16="http://schemas.microsoft.com/office/drawing/2014/main" id="{C2731327-F1B0-094A-9F97-3D059BB5BCCF}"/>
              </a:ext>
            </a:extLst>
          </p:cNvPr>
          <p:cNvSpPr txBox="1">
            <a:spLocks/>
          </p:cNvSpPr>
          <p:nvPr userDrawn="1"/>
        </p:nvSpPr>
        <p:spPr>
          <a:xfrm>
            <a:off x="5070224" y="170368"/>
            <a:ext cx="3964838" cy="2740141"/>
          </a:xfrm>
          <a:prstGeom prst="rect">
            <a:avLst/>
          </a:prstGeom>
          <a:solidFill>
            <a:srgbClr val="FFC000"/>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0" name="Text Placeholder 9">
            <a:extLst>
              <a:ext uri="{FF2B5EF4-FFF2-40B4-BE49-F238E27FC236}">
                <a16:creationId xmlns:a16="http://schemas.microsoft.com/office/drawing/2014/main" id="{F8A65E72-2643-43E3-A8FE-CCF3A91602A0}"/>
              </a:ext>
            </a:extLst>
          </p:cNvPr>
          <p:cNvSpPr>
            <a:spLocks noGrp="1"/>
          </p:cNvSpPr>
          <p:nvPr>
            <p:ph type="body" sz="quarter" idx="13"/>
          </p:nvPr>
        </p:nvSpPr>
        <p:spPr>
          <a:xfrm>
            <a:off x="1524000" y="4419600"/>
            <a:ext cx="7361504" cy="914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C007A96E-E7A8-4609-B151-76C6CE8A7E44}"/>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3000" y="228600"/>
            <a:ext cx="4087938" cy="2729563"/>
          </a:xfrm>
          <a:prstGeom prst="rect">
            <a:avLst/>
          </a:prstGeom>
        </p:spPr>
      </p:pic>
    </p:spTree>
    <p:extLst>
      <p:ext uri="{BB962C8B-B14F-4D97-AF65-F5344CB8AC3E}">
        <p14:creationId xmlns:p14="http://schemas.microsoft.com/office/powerpoint/2010/main" val="42438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ntent with Image (4)">
    <p:spTree>
      <p:nvGrpSpPr>
        <p:cNvPr id="1" name=""/>
        <p:cNvGrpSpPr/>
        <p:nvPr/>
      </p:nvGrpSpPr>
      <p:grpSpPr>
        <a:xfrm>
          <a:off x="0" y="0"/>
          <a:ext cx="0" cy="0"/>
          <a:chOff x="0" y="0"/>
          <a:chExt cx="0" cy="0"/>
        </a:xfrm>
      </p:grpSpPr>
      <p:pic>
        <p:nvPicPr>
          <p:cNvPr id="12" name="Picture 11" descr="Management-Wheel_FINAL_dk-blue-icons_2.png">
            <a:extLst>
              <a:ext uri="{FF2B5EF4-FFF2-40B4-BE49-F238E27FC236}">
                <a16:creationId xmlns:a16="http://schemas.microsoft.com/office/drawing/2014/main" id="{747403C6-58AE-4F28-ADA4-20F7947422CC}"/>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t="35838" r="29810"/>
          <a:stretch/>
        </p:blipFill>
        <p:spPr>
          <a:xfrm>
            <a:off x="5032375" y="0"/>
            <a:ext cx="4111625" cy="4220434"/>
          </a:xfrm>
          <a:prstGeom prst="rect">
            <a:avLst/>
          </a:prstGeom>
        </p:spPr>
      </p:pic>
      <p:sp>
        <p:nvSpPr>
          <p:cNvPr id="17" name="Rectangle 16">
            <a:extLst>
              <a:ext uri="{FF2B5EF4-FFF2-40B4-BE49-F238E27FC236}">
                <a16:creationId xmlns:a16="http://schemas.microsoft.com/office/drawing/2014/main" id="{652EB454-8B95-4449-BED7-BC076F14F346}"/>
              </a:ext>
            </a:extLst>
          </p:cNvPr>
          <p:cNvSpPr/>
          <p:nvPr userDrawn="1"/>
        </p:nvSpPr>
        <p:spPr>
          <a:xfrm>
            <a:off x="0" y="283105"/>
            <a:ext cx="9144000" cy="783695"/>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E950D9-38F0-4791-9F90-2A20AEDF0A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908" y="503536"/>
            <a:ext cx="6904979" cy="3382664"/>
          </a:xfrm>
          <a:prstGeom prst="rect">
            <a:avLst/>
          </a:prstGeom>
          <a:blipFill dpi="0" rotWithShape="1">
            <a:blip r:embed="rId4"/>
            <a:srcRect/>
            <a:stretch>
              <a:fillRect/>
            </a:stretch>
          </a:blipFill>
        </p:spPr>
      </p:pic>
      <p:sp>
        <p:nvSpPr>
          <p:cNvPr id="2" name="Title 1"/>
          <p:cNvSpPr>
            <a:spLocks noGrp="1"/>
          </p:cNvSpPr>
          <p:nvPr>
            <p:ph type="title"/>
          </p:nvPr>
        </p:nvSpPr>
        <p:spPr>
          <a:xfrm>
            <a:off x="1520826" y="1164384"/>
            <a:ext cx="2590800" cy="1774295"/>
          </a:xfrm>
          <a:prstGeom prst="rect">
            <a:avLst/>
          </a:prstGeom>
          <a:noFill/>
        </p:spPr>
        <p:txBody>
          <a:bodyPr anchor="ctr"/>
          <a:lstStyle>
            <a:lvl1pPr marL="0" indent="0" algn="l">
              <a:defRPr b="0">
                <a:solidFill>
                  <a:schemeClr val="accent1">
                    <a:lumMod val="50000"/>
                  </a:schemeClr>
                </a:solidFill>
              </a:defRPr>
            </a:lvl1pPr>
          </a:lstStyle>
          <a:p>
            <a:r>
              <a:rPr lang="en-US" dirty="0"/>
              <a:t>Click to edit Master title style</a:t>
            </a:r>
          </a:p>
        </p:txBody>
      </p:sp>
      <p:sp>
        <p:nvSpPr>
          <p:cNvPr id="16" name="Content Placeholder 15">
            <a:extLst>
              <a:ext uri="{FF2B5EF4-FFF2-40B4-BE49-F238E27FC236}">
                <a16:creationId xmlns:a16="http://schemas.microsoft.com/office/drawing/2014/main" id="{A96FDED8-99F2-427B-9DED-F81160BF5EA9}"/>
              </a:ext>
            </a:extLst>
          </p:cNvPr>
          <p:cNvSpPr>
            <a:spLocks noGrp="1"/>
          </p:cNvSpPr>
          <p:nvPr>
            <p:ph sz="quarter" idx="16"/>
          </p:nvPr>
        </p:nvSpPr>
        <p:spPr>
          <a:xfrm>
            <a:off x="1860550" y="3505200"/>
            <a:ext cx="6629400" cy="2751138"/>
          </a:xfrm>
          <a:prstGeom prst="roundRect">
            <a:avLst/>
          </a:prstGeom>
          <a:solidFill>
            <a:srgbClr val="FFE79B"/>
          </a:solidFill>
          <a:ln>
            <a:solidFill>
              <a:schemeClr val="accent5">
                <a:lumMod val="75000"/>
              </a:schemeClr>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BBE8A8E1-A218-41C9-B320-8E39C97910DA}"/>
              </a:ext>
            </a:extLst>
          </p:cNvPr>
          <p:cNvSpPr>
            <a:spLocks noGrp="1"/>
          </p:cNvSpPr>
          <p:nvPr>
            <p:ph sz="quarter" idx="15" hasCustomPrompt="1"/>
          </p:nvPr>
        </p:nvSpPr>
        <p:spPr>
          <a:xfrm>
            <a:off x="5772531" y="6354464"/>
            <a:ext cx="2533269" cy="461868"/>
          </a:xfrm>
          <a:prstGeom prst="rect">
            <a:avLst/>
          </a:prstGeom>
        </p:spPr>
        <p:txBody>
          <a:bodyPr/>
          <a:lstStyle>
            <a:lvl1pPr marL="0" indent="0">
              <a:buNone/>
              <a:defRPr sz="1800">
                <a:solidFill>
                  <a:schemeClr val="accent1">
                    <a:lumMod val="50000"/>
                  </a:schemeClr>
                </a:solidFill>
                <a:latin typeface="Calibri" panose="020F0502020204030204" pitchFamily="34" charset="0"/>
                <a:cs typeface="Calibri" panose="020F0502020204030204" pitchFamily="34" charset="0"/>
              </a:defRPr>
            </a:lvl1pPr>
            <a:lvl2pPr marL="457200" indent="0">
              <a:buNone/>
              <a:defRPr sz="1800">
                <a:latin typeface="Calibri" panose="020F0502020204030204" pitchFamily="34" charset="0"/>
                <a:cs typeface="Calibri" panose="020F0502020204030204" pitchFamily="34" charset="0"/>
              </a:defRPr>
            </a:lvl2pPr>
            <a:lvl3pPr marL="914400" indent="0">
              <a:buNone/>
              <a:defRPr sz="1800">
                <a:latin typeface="Calibri" panose="020F0502020204030204" pitchFamily="34" charset="0"/>
                <a:cs typeface="Calibri" panose="020F0502020204030204" pitchFamily="34" charset="0"/>
              </a:defRPr>
            </a:lvl3pPr>
            <a:lvl4pPr marL="1371600" indent="0">
              <a:buNone/>
              <a:defRPr sz="1800">
                <a:latin typeface="Calibri" panose="020F0502020204030204" pitchFamily="34" charset="0"/>
                <a:cs typeface="Calibri" panose="020F0502020204030204" pitchFamily="34" charset="0"/>
              </a:defRPr>
            </a:lvl4pPr>
            <a:lvl5pPr marL="1828800" indent="0">
              <a:buNone/>
              <a:defRPr sz="1800">
                <a:latin typeface="Calibri" panose="020F0502020204030204" pitchFamily="34" charset="0"/>
                <a:cs typeface="Calibri" panose="020F0502020204030204" pitchFamily="34" charset="0"/>
              </a:defRPr>
            </a:lvl5pPr>
          </a:lstStyle>
          <a:p>
            <a:pPr lvl="0"/>
            <a:r>
              <a:rPr lang="en-US" dirty="0"/>
              <a:t>Source</a:t>
            </a:r>
          </a:p>
        </p:txBody>
      </p:sp>
      <p:pic>
        <p:nvPicPr>
          <p:cNvPr id="7" name="Picture 6" descr="PMFO_Transparent.psd">
            <a:extLst>
              <a:ext uri="{FF2B5EF4-FFF2-40B4-BE49-F238E27FC236}">
                <a16:creationId xmlns:a16="http://schemas.microsoft.com/office/drawing/2014/main" id="{549528E9-7AC4-4BF9-8469-8A95AC211D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cxnSp>
        <p:nvCxnSpPr>
          <p:cNvPr id="11" name="Straight Connector 10">
            <a:extLst>
              <a:ext uri="{FF2B5EF4-FFF2-40B4-BE49-F238E27FC236}">
                <a16:creationId xmlns:a16="http://schemas.microsoft.com/office/drawing/2014/main" id="{0DD6BC67-A716-4E8C-8C1D-80E8D4885E76}"/>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3">
            <a:extLst>
              <a:ext uri="{FF2B5EF4-FFF2-40B4-BE49-F238E27FC236}">
                <a16:creationId xmlns:a16="http://schemas.microsoft.com/office/drawing/2014/main" id="{C4C2394B-D7CF-486D-A706-DFE1A4941CCE}"/>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13087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with Image (Decorative 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0F283B-B57D-48DE-A8C9-0AF4F9F1E499}"/>
              </a:ext>
            </a:extLst>
          </p:cNvPr>
          <p:cNvPicPr>
            <a:picLocks noChangeAspect="1"/>
          </p:cNvPicPr>
          <p:nvPr userDrawn="1"/>
        </p:nvPicPr>
        <p:blipFill>
          <a:blip r:embed="rId2">
            <a:alphaModFix amt="26000"/>
          </a:blip>
          <a:stretch>
            <a:fillRect/>
          </a:stretch>
        </p:blipFill>
        <p:spPr>
          <a:xfrm>
            <a:off x="1" y="1058334"/>
            <a:ext cx="9143999" cy="5799666"/>
          </a:xfrm>
          <a:prstGeom prst="rect">
            <a:avLst/>
          </a:prstGeom>
        </p:spPr>
      </p:pic>
      <p:sp>
        <p:nvSpPr>
          <p:cNvPr id="2" name="Title 1"/>
          <p:cNvSpPr>
            <a:spLocks noGrp="1"/>
          </p:cNvSpPr>
          <p:nvPr>
            <p:ph type="title"/>
          </p:nvPr>
        </p:nvSpPr>
        <p:spPr>
          <a:xfrm>
            <a:off x="0" y="272258"/>
            <a:ext cx="9144000"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609601" y="1752601"/>
            <a:ext cx="3733800" cy="3962399"/>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BE8A8E1-A218-41C9-B320-8E39C97910DA}"/>
              </a:ext>
            </a:extLst>
          </p:cNvPr>
          <p:cNvSpPr>
            <a:spLocks noGrp="1"/>
          </p:cNvSpPr>
          <p:nvPr>
            <p:ph sz="quarter" idx="15"/>
          </p:nvPr>
        </p:nvSpPr>
        <p:spPr>
          <a:xfrm>
            <a:off x="609600" y="5791200"/>
            <a:ext cx="7924800" cy="5334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ecorative">
            <a:extLst>
              <a:ext uri="{FF2B5EF4-FFF2-40B4-BE49-F238E27FC236}">
                <a16:creationId xmlns:a16="http://schemas.microsoft.com/office/drawing/2014/main" id="{0AC916C1-41CD-46D5-B712-20203110FF63}"/>
              </a:ext>
            </a:extLst>
          </p:cNvPr>
          <p:cNvSpPr>
            <a:spLocks noGrp="1"/>
          </p:cNvSpPr>
          <p:nvPr>
            <p:ph type="pic" sz="quarter" idx="14"/>
          </p:nvPr>
        </p:nvSpPr>
        <p:spPr>
          <a:xfrm>
            <a:off x="5105402" y="1752600"/>
            <a:ext cx="3428998" cy="3962399"/>
          </a:xfrm>
          <a:prstGeom prst="rect">
            <a:avLst/>
          </a:prstGeom>
        </p:spPr>
        <p:txBody>
          <a:bodyPr/>
          <a:lstStyle/>
          <a:p>
            <a:endParaRPr lang="en-US"/>
          </a:p>
        </p:txBody>
      </p:sp>
      <p:pic>
        <p:nvPicPr>
          <p:cNvPr id="7" name="Picture 6" descr="PMFO_Transparent.psd">
            <a:extLst>
              <a:ext uri="{FF2B5EF4-FFF2-40B4-BE49-F238E27FC236}">
                <a16:creationId xmlns:a16="http://schemas.microsoft.com/office/drawing/2014/main" id="{549528E9-7AC4-4BF9-8469-8A95AC211D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sp>
        <p:nvSpPr>
          <p:cNvPr id="10" name="Slide Number Placeholder 3">
            <a:extLst>
              <a:ext uri="{FF2B5EF4-FFF2-40B4-BE49-F238E27FC236}">
                <a16:creationId xmlns:a16="http://schemas.microsoft.com/office/drawing/2014/main" id="{C4C2394B-D7CF-486D-A706-DFE1A4941CCE}"/>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11" name="Straight Connector 10">
            <a:extLst>
              <a:ext uri="{FF2B5EF4-FFF2-40B4-BE49-F238E27FC236}">
                <a16:creationId xmlns:a16="http://schemas.microsoft.com/office/drawing/2014/main" id="{0DD6BC67-A716-4E8C-8C1D-80E8D4885E76}"/>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9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722811"/>
          </a:solidFill>
        </p:spPr>
        <p:txBody>
          <a:bodyPr anchor="ctr"/>
          <a:lstStyle>
            <a:lvl1pPr>
              <a:defRPr b="0"/>
            </a:lvl1pPr>
          </a:lstStyle>
          <a:p>
            <a:r>
              <a:rPr lang="en-US" dirty="0"/>
              <a:t>Click to edit Master title style</a:t>
            </a:r>
          </a:p>
        </p:txBody>
      </p:sp>
      <p:pic>
        <p:nvPicPr>
          <p:cNvPr id="12" name="Picture 11">
            <a:extLst>
              <a:ext uri="{FF2B5EF4-FFF2-40B4-BE49-F238E27FC236}">
                <a16:creationId xmlns:a16="http://schemas.microsoft.com/office/drawing/2014/main" id="{73471466-5397-4486-9BA0-044062767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530" y="1398912"/>
            <a:ext cx="8754615" cy="5187017"/>
          </a:xfrm>
          <a:prstGeom prst="rect">
            <a:avLst/>
          </a:prstGeom>
        </p:spPr>
      </p:pic>
      <p:sp>
        <p:nvSpPr>
          <p:cNvPr id="8" name="Content Placeholder 3">
            <a:extLst>
              <a:ext uri="{FF2B5EF4-FFF2-40B4-BE49-F238E27FC236}">
                <a16:creationId xmlns:a16="http://schemas.microsoft.com/office/drawing/2014/main" id="{CB82E36B-97AC-44D2-8061-62A017A6B756}"/>
              </a:ext>
            </a:extLst>
          </p:cNvPr>
          <p:cNvSpPr>
            <a:spLocks noGrp="1"/>
          </p:cNvSpPr>
          <p:nvPr>
            <p:ph sz="quarter" idx="14"/>
          </p:nvPr>
        </p:nvSpPr>
        <p:spPr>
          <a:xfrm>
            <a:off x="252198" y="1370609"/>
            <a:ext cx="2286000" cy="991591"/>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9" name="Content Placeholder 3">
            <a:extLst>
              <a:ext uri="{FF2B5EF4-FFF2-40B4-BE49-F238E27FC236}">
                <a16:creationId xmlns:a16="http://schemas.microsoft.com/office/drawing/2014/main" id="{13D04E71-11B5-40AA-AFF2-1ACFFFAA55A7}"/>
              </a:ext>
            </a:extLst>
          </p:cNvPr>
          <p:cNvSpPr>
            <a:spLocks noGrp="1"/>
          </p:cNvSpPr>
          <p:nvPr>
            <p:ph sz="quarter" idx="15"/>
          </p:nvPr>
        </p:nvSpPr>
        <p:spPr>
          <a:xfrm>
            <a:off x="304800" y="4038600"/>
            <a:ext cx="2090073" cy="2224374"/>
          </a:xfrm>
          <a:prstGeom prst="rect">
            <a:avLst/>
          </a:prstGeo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endParaRPr lang="en-US" dirty="0"/>
          </a:p>
        </p:txBody>
      </p:sp>
      <p:sp>
        <p:nvSpPr>
          <p:cNvPr id="10" name="Content Placeholder 3">
            <a:extLst>
              <a:ext uri="{FF2B5EF4-FFF2-40B4-BE49-F238E27FC236}">
                <a16:creationId xmlns:a16="http://schemas.microsoft.com/office/drawing/2014/main" id="{DA6DAB03-E60E-4565-9C82-7FBE0B6FE8F9}"/>
              </a:ext>
            </a:extLst>
          </p:cNvPr>
          <p:cNvSpPr>
            <a:spLocks noGrp="1"/>
          </p:cNvSpPr>
          <p:nvPr>
            <p:ph sz="quarter" idx="16"/>
          </p:nvPr>
        </p:nvSpPr>
        <p:spPr>
          <a:xfrm>
            <a:off x="6745485" y="3383643"/>
            <a:ext cx="2242473" cy="2382907"/>
          </a:xfrm>
          <a:prstGeom prst="rect">
            <a:avLst/>
          </a:prstGeom>
        </p:spPr>
        <p:txBody>
          <a:bodyPr/>
          <a:lstStyle>
            <a:lvl1pPr marL="0" indent="0">
              <a:buNone/>
              <a:defRPr sz="2800"/>
            </a:lvl1pPr>
          </a:lstStyle>
          <a:p>
            <a:pPr lvl="0"/>
            <a:endParaRPr lang="en-US" dirty="0"/>
          </a:p>
        </p:txBody>
      </p:sp>
      <p:sp>
        <p:nvSpPr>
          <p:cNvPr id="11" name="Content Placeholder 3">
            <a:extLst>
              <a:ext uri="{FF2B5EF4-FFF2-40B4-BE49-F238E27FC236}">
                <a16:creationId xmlns:a16="http://schemas.microsoft.com/office/drawing/2014/main" id="{C73672F8-C9B3-44D5-84C3-D91D9322FF6D}"/>
              </a:ext>
            </a:extLst>
          </p:cNvPr>
          <p:cNvSpPr>
            <a:spLocks noGrp="1"/>
          </p:cNvSpPr>
          <p:nvPr>
            <p:ph sz="quarter" idx="17"/>
          </p:nvPr>
        </p:nvSpPr>
        <p:spPr>
          <a:xfrm>
            <a:off x="4420772" y="6407793"/>
            <a:ext cx="4005564" cy="265438"/>
          </a:xfrm>
          <a:prstGeom prst="rect">
            <a:avLst/>
          </a:prstGeom>
        </p:spPr>
        <p:txBody>
          <a:bodyPr/>
          <a:lstStyle>
            <a:lvl1pPr marL="55563" indent="0">
              <a:defRPr sz="800"/>
            </a:lvl1pPr>
          </a:lstStyle>
          <a:p>
            <a:pPr lvl="0"/>
            <a:endParaRPr lang="en-US" dirty="0"/>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13" name="Slide Number Placeholder 3">
            <a:extLst>
              <a:ext uri="{FF2B5EF4-FFF2-40B4-BE49-F238E27FC236}">
                <a16:creationId xmlns:a16="http://schemas.microsoft.com/office/drawing/2014/main" id="{5AB96DCE-B2B4-482D-B7EC-BF6FADEEEAC9}"/>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14" name="Straight Connector 13">
            <a:extLst>
              <a:ext uri="{FF2B5EF4-FFF2-40B4-BE49-F238E27FC236}">
                <a16:creationId xmlns:a16="http://schemas.microsoft.com/office/drawing/2014/main" id="{8F3CA4FA-FD03-4333-B644-80ED21C34980}"/>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78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source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722811"/>
          </a:solidFill>
        </p:spPr>
        <p:txBody>
          <a:bodyPr anchor="ctr"/>
          <a:lstStyle>
            <a:lvl1pPr>
              <a:defRPr b="0"/>
            </a:lvl1pPr>
          </a:lstStyle>
          <a:p>
            <a:r>
              <a:rPr lang="en-US" dirty="0"/>
              <a:t>Click to edit Master title style</a:t>
            </a:r>
          </a:p>
        </p:txBody>
      </p:sp>
      <p:sp>
        <p:nvSpPr>
          <p:cNvPr id="8" name="Content Placeholder 3">
            <a:extLst>
              <a:ext uri="{FF2B5EF4-FFF2-40B4-BE49-F238E27FC236}">
                <a16:creationId xmlns:a16="http://schemas.microsoft.com/office/drawing/2014/main" id="{5FFBAEC3-4BF5-49F2-9F80-7C744EF89B7E}"/>
              </a:ext>
            </a:extLst>
          </p:cNvPr>
          <p:cNvSpPr>
            <a:spLocks noGrp="1"/>
          </p:cNvSpPr>
          <p:nvPr>
            <p:ph sz="quarter" idx="14"/>
          </p:nvPr>
        </p:nvSpPr>
        <p:spPr>
          <a:xfrm>
            <a:off x="3903089" y="1401847"/>
            <a:ext cx="4526280" cy="1078992"/>
          </a:xfrm>
          <a:prstGeom prst="rect">
            <a:avLst/>
          </a:prstGeom>
        </p:spPr>
        <p:txBody>
          <a:bodyPr/>
          <a:lstStyle>
            <a:lvl1pPr marL="0" indent="0">
              <a:buNone/>
              <a:defRPr sz="1800"/>
            </a:lvl1pPr>
          </a:lstStyle>
          <a:p>
            <a:pPr lvl="0"/>
            <a:endParaRPr lang="en-US" dirty="0"/>
          </a:p>
        </p:txBody>
      </p:sp>
      <p:sp>
        <p:nvSpPr>
          <p:cNvPr id="9" name="Content Placeholder 3">
            <a:extLst>
              <a:ext uri="{FF2B5EF4-FFF2-40B4-BE49-F238E27FC236}">
                <a16:creationId xmlns:a16="http://schemas.microsoft.com/office/drawing/2014/main" id="{B1185600-7725-4300-A50E-76F6A3DF3431}"/>
              </a:ext>
            </a:extLst>
          </p:cNvPr>
          <p:cNvSpPr>
            <a:spLocks noGrp="1"/>
          </p:cNvSpPr>
          <p:nvPr>
            <p:ph sz="quarter" idx="15"/>
          </p:nvPr>
        </p:nvSpPr>
        <p:spPr>
          <a:xfrm>
            <a:off x="3888318" y="3404206"/>
            <a:ext cx="5074920" cy="1078992"/>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86D86F9-1E67-4618-BC8B-78D5E584B17E}"/>
              </a:ext>
            </a:extLst>
          </p:cNvPr>
          <p:cNvSpPr>
            <a:spLocks noGrp="1"/>
          </p:cNvSpPr>
          <p:nvPr>
            <p:ph sz="quarter" idx="16"/>
          </p:nvPr>
        </p:nvSpPr>
        <p:spPr>
          <a:xfrm>
            <a:off x="3897843" y="5375945"/>
            <a:ext cx="3886200" cy="1078992"/>
          </a:xfrm>
          <a:prstGeom prst="rect">
            <a:avLst/>
          </a:prstGeom>
        </p:spPr>
        <p:txBody>
          <a:bodyPr/>
          <a:lstStyle>
            <a:lvl1pPr marL="0" indent="0">
              <a:buNone/>
              <a:defRPr sz="1800"/>
            </a:lvl1pPr>
          </a:lstStyle>
          <a:p>
            <a:pPr lvl="0"/>
            <a:endParaRPr lang="en-US" dirty="0"/>
          </a:p>
        </p:txBody>
      </p:sp>
      <p:sp>
        <p:nvSpPr>
          <p:cNvPr id="11" name="Rectangle 10">
            <a:extLst>
              <a:ext uri="{FF2B5EF4-FFF2-40B4-BE49-F238E27FC236}">
                <a16:creationId xmlns:a16="http://schemas.microsoft.com/office/drawing/2014/main" id="{2628CD50-D128-435E-9C89-955236BD24CC}"/>
              </a:ext>
            </a:extLst>
          </p:cNvPr>
          <p:cNvSpPr/>
          <p:nvPr userDrawn="1"/>
        </p:nvSpPr>
        <p:spPr>
          <a:xfrm>
            <a:off x="609600" y="1285349"/>
            <a:ext cx="585788" cy="15957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F8EEF5F-F576-408E-AD5D-4122EA2C60F3}"/>
              </a:ext>
            </a:extLst>
          </p:cNvPr>
          <p:cNvSpPr/>
          <p:nvPr userDrawn="1"/>
        </p:nvSpPr>
        <p:spPr>
          <a:xfrm>
            <a:off x="609600" y="3171540"/>
            <a:ext cx="585788" cy="159578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093C52-9BB1-466D-8B00-B3B819C0CE04}"/>
              </a:ext>
            </a:extLst>
          </p:cNvPr>
          <p:cNvSpPr/>
          <p:nvPr userDrawn="1"/>
        </p:nvSpPr>
        <p:spPr>
          <a:xfrm>
            <a:off x="609600" y="5036833"/>
            <a:ext cx="585788" cy="15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8C4447B-D50C-43BC-8CD9-B3BBD5E50F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278" y="5028375"/>
            <a:ext cx="2352675" cy="1612705"/>
          </a:xfrm>
          <a:prstGeom prst="rect">
            <a:avLst/>
          </a:prstGeom>
        </p:spPr>
      </p:pic>
      <p:pic>
        <p:nvPicPr>
          <p:cNvPr id="18" name="Picture 17">
            <a:extLst>
              <a:ext uri="{FF2B5EF4-FFF2-40B4-BE49-F238E27FC236}">
                <a16:creationId xmlns:a16="http://schemas.microsoft.com/office/drawing/2014/main" id="{96148635-F813-464A-8436-95791CF0AE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753" y="3151010"/>
            <a:ext cx="2362200" cy="1644038"/>
          </a:xfrm>
          <a:prstGeom prst="rect">
            <a:avLst/>
          </a:prstGeom>
        </p:spPr>
      </p:pic>
      <p:pic>
        <p:nvPicPr>
          <p:cNvPr id="19" name="Picture 18">
            <a:extLst>
              <a:ext uri="{FF2B5EF4-FFF2-40B4-BE49-F238E27FC236}">
                <a16:creationId xmlns:a16="http://schemas.microsoft.com/office/drawing/2014/main" id="{51083E2E-F8A5-4B00-B94D-9F6FE6D5CB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0278" y="1285349"/>
            <a:ext cx="2352675" cy="1600309"/>
          </a:xfrm>
          <a:prstGeom prst="rect">
            <a:avLst/>
          </a:prstGeom>
        </p:spPr>
      </p:pic>
      <p:sp>
        <p:nvSpPr>
          <p:cNvPr id="20" name="Slide Number Placeholder 3">
            <a:extLst>
              <a:ext uri="{FF2B5EF4-FFF2-40B4-BE49-F238E27FC236}">
                <a16:creationId xmlns:a16="http://schemas.microsoft.com/office/drawing/2014/main" id="{4FAAD73C-2C3A-407E-BC56-A7AD4EFE28FA}"/>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21" name="Straight Connector 20">
            <a:extLst>
              <a:ext uri="{FF2B5EF4-FFF2-40B4-BE49-F238E27FC236}">
                <a16:creationId xmlns:a16="http://schemas.microsoft.com/office/drawing/2014/main" id="{13B565A7-957A-4306-95F7-4A5B9A1A7904}"/>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47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200" y="1752600"/>
            <a:ext cx="5867400" cy="783695"/>
          </a:xfrm>
          <a:prstGeom prst="rect">
            <a:avLst/>
          </a:prstGeom>
          <a:noFill/>
        </p:spPr>
        <p:txBody>
          <a:bodyPr anchor="ctr"/>
          <a:lstStyle>
            <a:lvl1pPr marL="168275" indent="0" algn="l">
              <a:tabLst/>
              <a:defRPr b="1">
                <a:solidFill>
                  <a:schemeClr val="accent6">
                    <a:lumMod val="75000"/>
                  </a:schemeClr>
                </a:solidFill>
              </a:defRPr>
            </a:lvl1pPr>
          </a:lstStyle>
          <a:p>
            <a:r>
              <a:rPr lang="en-US" dirty="0"/>
              <a:t>Contact</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381000" y="316999"/>
            <a:ext cx="2700480" cy="2034134"/>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2743200" y="314270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2743200" y="405065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8" name="Content Placeholder 3">
            <a:extLst>
              <a:ext uri="{FF2B5EF4-FFF2-40B4-BE49-F238E27FC236}">
                <a16:creationId xmlns:a16="http://schemas.microsoft.com/office/drawing/2014/main" id="{00F89DBD-1C62-4A31-9E77-2EF2BC68C0FF}"/>
              </a:ext>
            </a:extLst>
          </p:cNvPr>
          <p:cNvSpPr>
            <a:spLocks noGrp="1"/>
          </p:cNvSpPr>
          <p:nvPr>
            <p:ph sz="quarter" idx="16"/>
          </p:nvPr>
        </p:nvSpPr>
        <p:spPr>
          <a:xfrm>
            <a:off x="2743200" y="4963325"/>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21" name="Rectangle 20">
            <a:extLst>
              <a:ext uri="{FF2B5EF4-FFF2-40B4-BE49-F238E27FC236}">
                <a16:creationId xmlns:a16="http://schemas.microsoft.com/office/drawing/2014/main" id="{FE725821-4112-4512-BD5C-34D137947DA4}"/>
              </a:ext>
            </a:extLst>
          </p:cNvPr>
          <p:cNvSpPr/>
          <p:nvPr userDrawn="1"/>
        </p:nvSpPr>
        <p:spPr>
          <a:xfrm>
            <a:off x="0" y="6118653"/>
            <a:ext cx="9144000" cy="76984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540D650A-09F3-402A-8A06-2C3EAADBCE50}"/>
              </a:ext>
            </a:extLst>
          </p:cNvPr>
          <p:cNvSpPr>
            <a:spLocks noGrp="1"/>
          </p:cNvSpPr>
          <p:nvPr>
            <p:ph sz="quarter" idx="17"/>
          </p:nvPr>
        </p:nvSpPr>
        <p:spPr>
          <a:xfrm>
            <a:off x="595502" y="5832969"/>
            <a:ext cx="1024128" cy="960120"/>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FAADD08-2B5D-4D46-99E5-F3AB9E51B707}"/>
              </a:ext>
            </a:extLst>
          </p:cNvPr>
          <p:cNvSpPr>
            <a:spLocks noGrp="1"/>
          </p:cNvSpPr>
          <p:nvPr>
            <p:ph sz="quarter" idx="18"/>
          </p:nvPr>
        </p:nvSpPr>
        <p:spPr>
          <a:xfrm>
            <a:off x="1867157" y="6047094"/>
            <a:ext cx="3154680" cy="493776"/>
          </a:xfrm>
          <a:prstGeom prst="rect">
            <a:avLst/>
          </a:prstGeom>
        </p:spPr>
        <p:txBody>
          <a:bodyPr/>
          <a:lstStyle>
            <a:lvl1pPr marL="0" indent="0">
              <a:buNone/>
              <a:defRPr sz="1800"/>
            </a:lvl1pPr>
          </a:lstStyle>
          <a:p>
            <a:pPr lvl="0"/>
            <a:endParaRPr lang="en-US" dirty="0"/>
          </a:p>
        </p:txBody>
      </p:sp>
      <p:sp>
        <p:nvSpPr>
          <p:cNvPr id="11" name="Content Placeholder 3">
            <a:extLst>
              <a:ext uri="{FF2B5EF4-FFF2-40B4-BE49-F238E27FC236}">
                <a16:creationId xmlns:a16="http://schemas.microsoft.com/office/drawing/2014/main" id="{C07E435A-2FAD-4C6C-9FFF-08172158BDD8}"/>
              </a:ext>
            </a:extLst>
          </p:cNvPr>
          <p:cNvSpPr>
            <a:spLocks noGrp="1"/>
          </p:cNvSpPr>
          <p:nvPr>
            <p:ph sz="quarter" idx="19"/>
          </p:nvPr>
        </p:nvSpPr>
        <p:spPr>
          <a:xfrm>
            <a:off x="5453308" y="6088190"/>
            <a:ext cx="3044952" cy="630687"/>
          </a:xfrm>
          <a:prstGeom prst="rect">
            <a:avLst/>
          </a:prstGeom>
        </p:spPr>
        <p:txBody>
          <a:bodyPr/>
          <a:lstStyle>
            <a:lvl1pPr marL="0" indent="0">
              <a:buNone/>
              <a:defRPr sz="1800"/>
            </a:lvl1pPr>
          </a:lstStyle>
          <a:p>
            <a:pPr lvl="0"/>
            <a:endParaRPr lang="en-US" dirty="0"/>
          </a:p>
        </p:txBody>
      </p:sp>
      <p:pic>
        <p:nvPicPr>
          <p:cNvPr id="20" name="Picture 19" descr="file-tk-email-icon-svg-28.png">
            <a:extLst>
              <a:ext uri="{FF2B5EF4-FFF2-40B4-BE49-F238E27FC236}">
                <a16:creationId xmlns:a16="http://schemas.microsoft.com/office/drawing/2014/main" id="{EC9F21FF-D138-4C16-B4B5-D4005FED6D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3140556"/>
            <a:ext cx="517044" cy="517044"/>
          </a:xfrm>
          <a:prstGeom prst="rect">
            <a:avLst/>
          </a:prstGeom>
        </p:spPr>
      </p:pic>
      <p:pic>
        <p:nvPicPr>
          <p:cNvPr id="22" name="Picture 21" descr="auricular-phone-symbol-in-a-circle.png">
            <a:extLst>
              <a:ext uri="{FF2B5EF4-FFF2-40B4-BE49-F238E27FC236}">
                <a16:creationId xmlns:a16="http://schemas.microsoft.com/office/drawing/2014/main" id="{62664199-CD96-4528-BF37-AD1005C9C7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706" y="4962231"/>
            <a:ext cx="514938" cy="514938"/>
          </a:xfrm>
          <a:prstGeom prst="rect">
            <a:avLst/>
          </a:prstGeom>
        </p:spPr>
      </p:pic>
      <p:grpSp>
        <p:nvGrpSpPr>
          <p:cNvPr id="23" name="Group 22">
            <a:extLst>
              <a:ext uri="{FF2B5EF4-FFF2-40B4-BE49-F238E27FC236}">
                <a16:creationId xmlns:a16="http://schemas.microsoft.com/office/drawing/2014/main" id="{DBCA677A-4C89-411A-AD9C-814ED1475539}"/>
              </a:ext>
            </a:extLst>
          </p:cNvPr>
          <p:cNvGrpSpPr/>
          <p:nvPr userDrawn="1"/>
        </p:nvGrpSpPr>
        <p:grpSpPr>
          <a:xfrm>
            <a:off x="2163192" y="4072104"/>
            <a:ext cx="469848" cy="469848"/>
            <a:chOff x="586603" y="4769312"/>
            <a:chExt cx="751846" cy="751846"/>
          </a:xfrm>
        </p:grpSpPr>
        <p:sp>
          <p:nvSpPr>
            <p:cNvPr id="24" name="Oval 23">
              <a:extLst>
                <a:ext uri="{FF2B5EF4-FFF2-40B4-BE49-F238E27FC236}">
                  <a16:creationId xmlns:a16="http://schemas.microsoft.com/office/drawing/2014/main" id="{E6B45611-1AFF-466E-BD17-91F1E793B391}"/>
                </a:ext>
              </a:extLst>
            </p:cNvPr>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home.png">
              <a:extLst>
                <a:ext uri="{FF2B5EF4-FFF2-40B4-BE49-F238E27FC236}">
                  <a16:creationId xmlns:a16="http://schemas.microsoft.com/office/drawing/2014/main" id="{10757A97-503D-4194-88D5-AEAD9B93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cxnSp>
        <p:nvCxnSpPr>
          <p:cNvPr id="29" name="Straight Connector 28">
            <a:extLst>
              <a:ext uri="{FF2B5EF4-FFF2-40B4-BE49-F238E27FC236}">
                <a16:creationId xmlns:a16="http://schemas.microsoft.com/office/drawing/2014/main" id="{8FD652B4-32A3-4B41-895B-21539EA203FF}"/>
              </a:ext>
            </a:extLst>
          </p:cNvPr>
          <p:cNvCxnSpPr>
            <a:cxnSpLocks/>
          </p:cNvCxnSpPr>
          <p:nvPr userDrawn="1"/>
        </p:nvCxnSpPr>
        <p:spPr>
          <a:xfrm>
            <a:off x="228600" y="2590800"/>
            <a:ext cx="8686800" cy="0"/>
          </a:xfrm>
          <a:prstGeom prst="line">
            <a:avLst/>
          </a:prstGeom>
          <a:ln w="254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2255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sp>
        <p:nvSpPr>
          <p:cNvPr id="8" name="Content Placeholder 7">
            <a:extLst>
              <a:ext uri="{FF2B5EF4-FFF2-40B4-BE49-F238E27FC236}">
                <a16:creationId xmlns:a16="http://schemas.microsoft.com/office/drawing/2014/main" id="{DCF71B50-86DE-4238-B1A1-8BBDDFCF9A47}"/>
              </a:ext>
            </a:extLst>
          </p:cNvPr>
          <p:cNvSpPr>
            <a:spLocks noGrp="1"/>
          </p:cNvSpPr>
          <p:nvPr>
            <p:ph sz="quarter" idx="14"/>
          </p:nvPr>
        </p:nvSpPr>
        <p:spPr>
          <a:xfrm>
            <a:off x="609600" y="1752600"/>
            <a:ext cx="8229600" cy="43576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MFO_Transparent.psd">
            <a:extLst>
              <a:ext uri="{FF2B5EF4-FFF2-40B4-BE49-F238E27FC236}">
                <a16:creationId xmlns:a16="http://schemas.microsoft.com/office/drawing/2014/main" id="{549528E9-7AC4-4BF9-8469-8A95AC211D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cxnSp>
        <p:nvCxnSpPr>
          <p:cNvPr id="10" name="Straight Connector 9">
            <a:extLst>
              <a:ext uri="{FF2B5EF4-FFF2-40B4-BE49-F238E27FC236}">
                <a16:creationId xmlns:a16="http://schemas.microsoft.com/office/drawing/2014/main" id="{0CC9E5EC-EB2E-4F38-A62F-B8432F3FA0E1}"/>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3">
            <a:extLst>
              <a:ext uri="{FF2B5EF4-FFF2-40B4-BE49-F238E27FC236}">
                <a16:creationId xmlns:a16="http://schemas.microsoft.com/office/drawing/2014/main" id="{B729E92C-017B-45C9-9E7E-4C326BCFE370}"/>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210433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722811"/>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hasCustomPrompt="1"/>
          </p:nvPr>
        </p:nvSpPr>
        <p:spPr>
          <a:xfrm>
            <a:off x="230192" y="1170058"/>
            <a:ext cx="8913807" cy="628685"/>
          </a:xfrm>
          <a:prstGeom prst="rect">
            <a:avLst/>
          </a:prstGeom>
        </p:spPr>
        <p:txBody>
          <a:bodyPr vert="horz"/>
          <a:lstStyle>
            <a:lvl1pPr marL="0" indent="0">
              <a:buClr>
                <a:schemeClr val="accent1">
                  <a:lumMod val="75000"/>
                </a:schemeClr>
              </a:buClr>
              <a:buNone/>
              <a:defRPr/>
            </a:lvl1pPr>
            <a:lvl2pPr marL="457200" indent="0">
              <a:buClr>
                <a:schemeClr val="accent1">
                  <a:lumMod val="75000"/>
                </a:schemeClr>
              </a:buClr>
              <a:buNone/>
              <a:defRPr/>
            </a:lvl2pPr>
            <a:lvl3pPr marL="914400" indent="0">
              <a:buClr>
                <a:schemeClr val="accent1">
                  <a:lumMod val="75000"/>
                </a:schemeClr>
              </a:buClr>
              <a:buNone/>
              <a:defRPr/>
            </a:lvl3pPr>
            <a:lvl4pPr marL="1371600" indent="0">
              <a:buClr>
                <a:schemeClr val="accent1">
                  <a:lumMod val="75000"/>
                </a:schemeClr>
              </a:buClr>
              <a:buNone/>
              <a:defRPr/>
            </a:lvl4pPr>
            <a:lvl5pPr marL="1828800" indent="0">
              <a:buClr>
                <a:schemeClr val="accent1">
                  <a:lumMod val="75000"/>
                </a:schemeClr>
              </a:buClr>
              <a:buNone/>
              <a:defRPr/>
            </a:lvl5pPr>
          </a:lstStyle>
          <a:p>
            <a:pPr lvl="0"/>
            <a:r>
              <a:rPr lang="en-US" dirty="0"/>
              <a:t>Subject</a:t>
            </a:r>
          </a:p>
        </p:txBody>
      </p:sp>
      <p:sp>
        <p:nvSpPr>
          <p:cNvPr id="4" name="Text Placeholder 3">
            <a:extLst>
              <a:ext uri="{FF2B5EF4-FFF2-40B4-BE49-F238E27FC236}">
                <a16:creationId xmlns:a16="http://schemas.microsoft.com/office/drawing/2014/main" id="{408A15CD-AEFD-4ED6-B179-304CCE089BA7}"/>
              </a:ext>
            </a:extLst>
          </p:cNvPr>
          <p:cNvSpPr>
            <a:spLocks noGrp="1"/>
          </p:cNvSpPr>
          <p:nvPr>
            <p:ph type="body" sz="quarter" idx="14"/>
          </p:nvPr>
        </p:nvSpPr>
        <p:spPr>
          <a:xfrm>
            <a:off x="1844433" y="1910466"/>
            <a:ext cx="6269037" cy="44973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PMFO_Transparent.psd">
            <a:extLst>
              <a:ext uri="{FF2B5EF4-FFF2-40B4-BE49-F238E27FC236}">
                <a16:creationId xmlns:a16="http://schemas.microsoft.com/office/drawing/2014/main" id="{8DC65E27-0DEB-4488-978D-F7F42C4A2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pic>
        <p:nvPicPr>
          <p:cNvPr id="14" name="Picture 13" descr="Objective-Based-Design-Research.jpg">
            <a:extLst>
              <a:ext uri="{FF2B5EF4-FFF2-40B4-BE49-F238E27FC236}">
                <a16:creationId xmlns:a16="http://schemas.microsoft.com/office/drawing/2014/main" id="{EF55A751-1874-46C3-9A7D-C4FF8A5ABE81}"/>
              </a:ext>
            </a:extLst>
          </p:cNvPr>
          <p:cNvPicPr>
            <a:picLocks noChangeAspect="1"/>
          </p:cNvPicPr>
          <p:nvPr userDrawn="1"/>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6855" t="27663" r="15382" b="23815"/>
          <a:stretch/>
        </p:blipFill>
        <p:spPr>
          <a:xfrm>
            <a:off x="285183" y="3277071"/>
            <a:ext cx="925186" cy="1696949"/>
          </a:xfrm>
          <a:prstGeom prst="rect">
            <a:avLst/>
          </a:prstGeom>
        </p:spPr>
      </p:pic>
      <p:pic>
        <p:nvPicPr>
          <p:cNvPr id="15" name="Picture 14" descr="Objective-Based-Design-Research.jpg">
            <a:extLst>
              <a:ext uri="{FF2B5EF4-FFF2-40B4-BE49-F238E27FC236}">
                <a16:creationId xmlns:a16="http://schemas.microsoft.com/office/drawing/2014/main" id="{2EB75CD1-9CA7-4AC5-A796-7F90B1089C3A}"/>
              </a:ext>
            </a:extLst>
          </p:cNvPr>
          <p:cNvPicPr>
            <a:picLocks noChangeAspect="1"/>
          </p:cNvPicPr>
          <p:nvPr userDrawn="1"/>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1761" t="16876" r="39866" b="16672"/>
          <a:stretch/>
        </p:blipFill>
        <p:spPr>
          <a:xfrm>
            <a:off x="285183" y="1578397"/>
            <a:ext cx="925186" cy="1704929"/>
          </a:xfrm>
          <a:prstGeom prst="rect">
            <a:avLst/>
          </a:prstGeom>
        </p:spPr>
      </p:pic>
      <p:pic>
        <p:nvPicPr>
          <p:cNvPr id="16" name="Picture 15" descr="Objective-Based-Design-Research.jpg">
            <a:extLst>
              <a:ext uri="{FF2B5EF4-FFF2-40B4-BE49-F238E27FC236}">
                <a16:creationId xmlns:a16="http://schemas.microsoft.com/office/drawing/2014/main" id="{A3A9C845-13C1-490A-AE44-928EB593A11F}"/>
              </a:ext>
            </a:extLst>
          </p:cNvPr>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399" t="33783" r="67968" b="29370"/>
          <a:stretch/>
        </p:blipFill>
        <p:spPr>
          <a:xfrm>
            <a:off x="282540" y="4964874"/>
            <a:ext cx="927830" cy="1336601"/>
          </a:xfrm>
          <a:prstGeom prst="rect">
            <a:avLst/>
          </a:prstGeom>
        </p:spPr>
      </p:pic>
      <p:pic>
        <p:nvPicPr>
          <p:cNvPr id="17" name="Picture 16" descr="Objective-Based-Design-Research.jpg">
            <a:extLst>
              <a:ext uri="{FF2B5EF4-FFF2-40B4-BE49-F238E27FC236}">
                <a16:creationId xmlns:a16="http://schemas.microsoft.com/office/drawing/2014/main" id="{D1B1BF5B-628D-45CC-8289-2D38059A33DD}"/>
              </a:ext>
            </a:extLst>
          </p:cNvPr>
          <p:cNvPicPr>
            <a:picLocks noChangeAspect="1"/>
          </p:cNvPicPr>
          <p:nvPr userDrawn="1"/>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210369" y="1578397"/>
            <a:ext cx="397371" cy="1704929"/>
          </a:xfrm>
          <a:prstGeom prst="rect">
            <a:avLst/>
          </a:prstGeom>
        </p:spPr>
      </p:pic>
      <p:pic>
        <p:nvPicPr>
          <p:cNvPr id="18" name="Picture 17" descr="Objective-Based-Design-Research.jpg">
            <a:extLst>
              <a:ext uri="{FF2B5EF4-FFF2-40B4-BE49-F238E27FC236}">
                <a16:creationId xmlns:a16="http://schemas.microsoft.com/office/drawing/2014/main" id="{2ADEBF84-61AD-483E-9758-07FA1F3EE609}"/>
              </a:ext>
            </a:extLst>
          </p:cNvPr>
          <p:cNvPicPr>
            <a:picLocks noChangeAspect="1"/>
          </p:cNvPicPr>
          <p:nvPr userDrawn="1"/>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59343" t="16876" r="33575" b="16672"/>
          <a:stretch/>
        </p:blipFill>
        <p:spPr>
          <a:xfrm>
            <a:off x="1210369" y="3277071"/>
            <a:ext cx="397371" cy="1696949"/>
          </a:xfrm>
          <a:prstGeom prst="rect">
            <a:avLst/>
          </a:prstGeom>
        </p:spPr>
      </p:pic>
      <p:pic>
        <p:nvPicPr>
          <p:cNvPr id="19" name="Picture 18" descr="Objective-Based-Design-Research.jpg">
            <a:extLst>
              <a:ext uri="{FF2B5EF4-FFF2-40B4-BE49-F238E27FC236}">
                <a16:creationId xmlns:a16="http://schemas.microsoft.com/office/drawing/2014/main" id="{995F3F3D-F932-4C96-8FB1-693A9709D3AC}"/>
              </a:ext>
            </a:extLst>
          </p:cNvPr>
          <p:cNvPicPr>
            <a:picLocks noChangeAspect="1"/>
          </p:cNvPicPr>
          <p:nvPr userDrawn="1"/>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210369" y="4964875"/>
            <a:ext cx="400015" cy="1336601"/>
          </a:xfrm>
          <a:prstGeom prst="rect">
            <a:avLst/>
          </a:prstGeom>
        </p:spPr>
      </p:pic>
      <p:cxnSp>
        <p:nvCxnSpPr>
          <p:cNvPr id="22" name="Straight Connector 21">
            <a:extLst>
              <a:ext uri="{FF2B5EF4-FFF2-40B4-BE49-F238E27FC236}">
                <a16:creationId xmlns:a16="http://schemas.microsoft.com/office/drawing/2014/main" id="{B0CA282F-BECB-46BF-9365-F205130C71C5}"/>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3">
            <a:extLst>
              <a:ext uri="{FF2B5EF4-FFF2-40B4-BE49-F238E27FC236}">
                <a16:creationId xmlns:a16="http://schemas.microsoft.com/office/drawing/2014/main" id="{127F0182-9A68-45A5-81AE-1048BF5417F0}"/>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366011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uiding Principl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54D62-F830-4462-8FC4-E75D413C9592}"/>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3589" y="461337"/>
            <a:ext cx="6454210" cy="6454210"/>
          </a:xfrm>
          <a:prstGeom prst="rect">
            <a:avLst/>
          </a:prstGeom>
        </p:spPr>
      </p:pic>
      <p:sp>
        <p:nvSpPr>
          <p:cNvPr id="2" name="Title 1"/>
          <p:cNvSpPr>
            <a:spLocks noGrp="1"/>
          </p:cNvSpPr>
          <p:nvPr>
            <p:ph type="title"/>
          </p:nvPr>
        </p:nvSpPr>
        <p:spPr>
          <a:xfrm>
            <a:off x="0" y="274640"/>
            <a:ext cx="9144000" cy="783695"/>
          </a:xfrm>
          <a:prstGeom prst="rect">
            <a:avLst/>
          </a:prstGeom>
          <a:solidFill>
            <a:srgbClr val="72281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hasCustomPrompt="1"/>
          </p:nvPr>
        </p:nvSpPr>
        <p:spPr>
          <a:xfrm>
            <a:off x="237483" y="1066800"/>
            <a:ext cx="1742803" cy="1107996"/>
          </a:xfrm>
          <a:prstGeom prst="rect">
            <a:avLst/>
          </a:prstGeom>
          <a:solidFill>
            <a:schemeClr val="bg1"/>
          </a:solidFill>
        </p:spPr>
        <p:txBody>
          <a:bodyPr vert="horz" anchor="ctr"/>
          <a:lstStyle>
            <a:lvl1pPr marL="0" indent="0" algn="ctr">
              <a:buClr>
                <a:schemeClr val="accent1">
                  <a:lumMod val="75000"/>
                </a:schemeClr>
              </a:buClr>
              <a:buNone/>
              <a:defRPr sz="6600">
                <a:solidFill>
                  <a:schemeClr val="accent6">
                    <a:lumMod val="75000"/>
                  </a:schemeClr>
                </a:solidFill>
                <a:latin typeface="Arial Rounded MT Bold" panose="020F0704030504030204" pitchFamily="34" charset="0"/>
              </a:defRPr>
            </a:lvl1pPr>
            <a:lvl2pPr marL="457200" indent="0">
              <a:buClr>
                <a:schemeClr val="accent1">
                  <a:lumMod val="75000"/>
                </a:schemeClr>
              </a:buClr>
              <a:buNone/>
              <a:defRPr sz="6600"/>
            </a:lvl2pPr>
            <a:lvl3pPr marL="914400" indent="0">
              <a:buClr>
                <a:schemeClr val="accent1">
                  <a:lumMod val="75000"/>
                </a:schemeClr>
              </a:buClr>
              <a:buNone/>
              <a:defRPr sz="6600"/>
            </a:lvl3pPr>
            <a:lvl4pPr marL="1371600" indent="0">
              <a:buClr>
                <a:schemeClr val="accent1">
                  <a:lumMod val="75000"/>
                </a:schemeClr>
              </a:buClr>
              <a:buNone/>
              <a:defRPr sz="6600"/>
            </a:lvl4pPr>
            <a:lvl5pPr marL="1828800" indent="0">
              <a:buClr>
                <a:schemeClr val="accent1">
                  <a:lumMod val="75000"/>
                </a:schemeClr>
              </a:buClr>
              <a:buNone/>
              <a:defRPr sz="6600"/>
            </a:lvl5pPr>
          </a:lstStyle>
          <a:p>
            <a:pPr lvl="0"/>
            <a:r>
              <a:rPr lang="en-US" dirty="0"/>
              <a:t>1</a:t>
            </a:r>
          </a:p>
        </p:txBody>
      </p:sp>
      <p:sp>
        <p:nvSpPr>
          <p:cNvPr id="20" name="Text Placeholder 19">
            <a:extLst>
              <a:ext uri="{FF2B5EF4-FFF2-40B4-BE49-F238E27FC236}">
                <a16:creationId xmlns:a16="http://schemas.microsoft.com/office/drawing/2014/main" id="{0C770BCB-B5B0-420D-8DCB-AD137AA45A49}"/>
              </a:ext>
            </a:extLst>
          </p:cNvPr>
          <p:cNvSpPr>
            <a:spLocks noGrp="1"/>
          </p:cNvSpPr>
          <p:nvPr>
            <p:ph type="body" sz="quarter" idx="13"/>
          </p:nvPr>
        </p:nvSpPr>
        <p:spPr>
          <a:xfrm>
            <a:off x="238125" y="2175037"/>
            <a:ext cx="1741488" cy="1454150"/>
          </a:xfrm>
          <a:prstGeom prst="rect">
            <a:avLst/>
          </a:prstGeom>
          <a:solidFill>
            <a:schemeClr val="accent6">
              <a:lumMod val="75000"/>
            </a:schemeClr>
          </a:solidFill>
        </p:spPr>
        <p:txBody>
          <a:bodyPr anchor="ctr"/>
          <a:lstStyle>
            <a:lvl1pPr marL="49213"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22" name="Text Placeholder 21">
            <a:extLst>
              <a:ext uri="{FF2B5EF4-FFF2-40B4-BE49-F238E27FC236}">
                <a16:creationId xmlns:a16="http://schemas.microsoft.com/office/drawing/2014/main" id="{7A0860B7-E946-4514-B580-9A3A9B4AF2C2}"/>
              </a:ext>
            </a:extLst>
          </p:cNvPr>
          <p:cNvSpPr>
            <a:spLocks noGrp="1"/>
          </p:cNvSpPr>
          <p:nvPr>
            <p:ph type="body" sz="quarter" idx="14" hasCustomPrompt="1"/>
          </p:nvPr>
        </p:nvSpPr>
        <p:spPr>
          <a:xfrm>
            <a:off x="2092325" y="2798925"/>
            <a:ext cx="1652588" cy="1108075"/>
          </a:xfrm>
          <a:prstGeom prst="rect">
            <a:avLst/>
          </a:prstGeom>
          <a:solidFill>
            <a:schemeClr val="bg1"/>
          </a:solidFill>
        </p:spPr>
        <p:txBody>
          <a:bodyPr anchor="ctr"/>
          <a:lstStyle>
            <a:lvl1pPr marL="0" indent="0" algn="ctr">
              <a:buNone/>
              <a:defRPr sz="6600">
                <a:solidFill>
                  <a:schemeClr val="accent3">
                    <a:lumMod val="50000"/>
                  </a:schemeClr>
                </a:solidFill>
                <a:latin typeface="Arial Rounded MT Bold" panose="020F0704030504030204" pitchFamily="34" charset="0"/>
              </a:defRPr>
            </a:lvl1pPr>
          </a:lstStyle>
          <a:p>
            <a:pPr lvl="0"/>
            <a:r>
              <a:rPr lang="en-US" dirty="0"/>
              <a:t>2</a:t>
            </a:r>
          </a:p>
        </p:txBody>
      </p:sp>
      <p:sp>
        <p:nvSpPr>
          <p:cNvPr id="24" name="Text Placeholder 23">
            <a:extLst>
              <a:ext uri="{FF2B5EF4-FFF2-40B4-BE49-F238E27FC236}">
                <a16:creationId xmlns:a16="http://schemas.microsoft.com/office/drawing/2014/main" id="{8C3707D6-AB6C-4711-9CC0-3E2AFF3D83AC}"/>
              </a:ext>
            </a:extLst>
          </p:cNvPr>
          <p:cNvSpPr>
            <a:spLocks noGrp="1"/>
          </p:cNvSpPr>
          <p:nvPr>
            <p:ph type="body" sz="quarter" idx="15"/>
          </p:nvPr>
        </p:nvSpPr>
        <p:spPr>
          <a:xfrm>
            <a:off x="2074863" y="3921287"/>
            <a:ext cx="1641475" cy="2030413"/>
          </a:xfrm>
          <a:prstGeom prst="rect">
            <a:avLst/>
          </a:prstGeom>
          <a:solidFill>
            <a:schemeClr val="accent3">
              <a:lumMod val="50000"/>
            </a:schemeClr>
          </a:solidFill>
        </p:spPr>
        <p:txBody>
          <a:bodyPr anchor="ctr"/>
          <a:lstStyle>
            <a:lvl1pPr marL="45720" indent="0" algn="l">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endParaRPr lang="en-US" dirty="0"/>
          </a:p>
        </p:txBody>
      </p:sp>
      <p:sp>
        <p:nvSpPr>
          <p:cNvPr id="26" name="Text Placeholder 25">
            <a:extLst>
              <a:ext uri="{FF2B5EF4-FFF2-40B4-BE49-F238E27FC236}">
                <a16:creationId xmlns:a16="http://schemas.microsoft.com/office/drawing/2014/main" id="{9966AC9E-D7D5-4924-853E-3BAC9AED2417}"/>
              </a:ext>
            </a:extLst>
          </p:cNvPr>
          <p:cNvSpPr>
            <a:spLocks noGrp="1"/>
          </p:cNvSpPr>
          <p:nvPr>
            <p:ph type="body" sz="quarter" idx="16" hasCustomPrompt="1"/>
          </p:nvPr>
        </p:nvSpPr>
        <p:spPr>
          <a:xfrm>
            <a:off x="3840163" y="1066962"/>
            <a:ext cx="2249487" cy="1120775"/>
          </a:xfrm>
          <a:prstGeom prst="rect">
            <a:avLst/>
          </a:prstGeom>
          <a:solidFill>
            <a:schemeClr val="bg1"/>
          </a:solidFill>
        </p:spPr>
        <p:txBody>
          <a:bodyPr anchor="ctr"/>
          <a:lstStyle>
            <a:lvl1pPr marL="0" indent="0" algn="ctr">
              <a:buNone/>
              <a:defRPr sz="6600">
                <a:solidFill>
                  <a:schemeClr val="accent1">
                    <a:lumMod val="50000"/>
                  </a:schemeClr>
                </a:solidFill>
                <a:latin typeface="Arial Rounded MT Bold" panose="020F0704030504030204" pitchFamily="34" charset="0"/>
              </a:defRPr>
            </a:lvl1pPr>
            <a:lvl2pPr marL="457200" indent="0" algn="ctr">
              <a:buNone/>
              <a:defRPr sz="6600"/>
            </a:lvl2pPr>
            <a:lvl3pPr marL="914400" indent="0" algn="ctr">
              <a:buNone/>
              <a:defRPr sz="6600"/>
            </a:lvl3pPr>
            <a:lvl4pPr marL="1371600" indent="0" algn="ctr">
              <a:buNone/>
              <a:defRPr sz="6600"/>
            </a:lvl4pPr>
            <a:lvl5pPr marL="1828800" indent="0" algn="ctr">
              <a:buNone/>
              <a:defRPr sz="6600"/>
            </a:lvl5pPr>
          </a:lstStyle>
          <a:p>
            <a:pPr lvl="0"/>
            <a:r>
              <a:rPr lang="en-US" dirty="0"/>
              <a:t>3</a:t>
            </a:r>
          </a:p>
        </p:txBody>
      </p:sp>
      <p:sp>
        <p:nvSpPr>
          <p:cNvPr id="28" name="Text Placeholder 27">
            <a:extLst>
              <a:ext uri="{FF2B5EF4-FFF2-40B4-BE49-F238E27FC236}">
                <a16:creationId xmlns:a16="http://schemas.microsoft.com/office/drawing/2014/main" id="{92B8D791-51A8-4BEC-98ED-3B42550E3190}"/>
              </a:ext>
            </a:extLst>
          </p:cNvPr>
          <p:cNvSpPr>
            <a:spLocks noGrp="1"/>
          </p:cNvSpPr>
          <p:nvPr>
            <p:ph type="body" sz="quarter" idx="17"/>
          </p:nvPr>
        </p:nvSpPr>
        <p:spPr>
          <a:xfrm>
            <a:off x="3840163" y="2187737"/>
            <a:ext cx="2249487" cy="1165225"/>
          </a:xfrm>
          <a:prstGeom prst="rect">
            <a:avLst/>
          </a:prstGeom>
          <a:solidFill>
            <a:schemeClr val="accent1">
              <a:lumMod val="50000"/>
            </a:schemeClr>
          </a:solidFill>
        </p:spPr>
        <p:txBody>
          <a:bodyPr anchor="ctr"/>
          <a:lstStyle>
            <a:lvl1pPr marL="4572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dirty="0"/>
          </a:p>
        </p:txBody>
      </p:sp>
      <p:sp>
        <p:nvSpPr>
          <p:cNvPr id="30" name="Text Placeholder 29">
            <a:extLst>
              <a:ext uri="{FF2B5EF4-FFF2-40B4-BE49-F238E27FC236}">
                <a16:creationId xmlns:a16="http://schemas.microsoft.com/office/drawing/2014/main" id="{BA8AB20E-128C-4F59-ABB1-57739FBD4B51}"/>
              </a:ext>
            </a:extLst>
          </p:cNvPr>
          <p:cNvSpPr>
            <a:spLocks noGrp="1"/>
          </p:cNvSpPr>
          <p:nvPr>
            <p:ph type="body" sz="quarter" idx="18" hasCustomPrompt="1"/>
          </p:nvPr>
        </p:nvSpPr>
        <p:spPr>
          <a:xfrm>
            <a:off x="6337300" y="1066962"/>
            <a:ext cx="1970088" cy="1166813"/>
          </a:xfrm>
          <a:prstGeom prst="rect">
            <a:avLst/>
          </a:prstGeom>
          <a:solidFill>
            <a:schemeClr val="bg1"/>
          </a:solidFill>
        </p:spPr>
        <p:txBody>
          <a:bodyPr anchor="ctr"/>
          <a:lstStyle>
            <a:lvl1pPr marL="0" indent="0" algn="ctr">
              <a:buNone/>
              <a:defRPr sz="6600">
                <a:solidFill>
                  <a:schemeClr val="accent2">
                    <a:lumMod val="50000"/>
                  </a:schemeClr>
                </a:solidFill>
                <a:latin typeface="Arial Rounded MT Bold" panose="020F0704030504030204" pitchFamily="34" charset="0"/>
              </a:defRPr>
            </a:lvl1pPr>
            <a:lvl2pPr>
              <a:defRPr sz="6600">
                <a:solidFill>
                  <a:schemeClr val="accent2">
                    <a:lumMod val="50000"/>
                  </a:schemeClr>
                </a:solidFill>
              </a:defRPr>
            </a:lvl2pPr>
            <a:lvl3pPr>
              <a:defRPr sz="6600">
                <a:solidFill>
                  <a:schemeClr val="accent2">
                    <a:lumMod val="50000"/>
                  </a:schemeClr>
                </a:solidFill>
              </a:defRPr>
            </a:lvl3pPr>
            <a:lvl4pPr>
              <a:defRPr sz="6600">
                <a:solidFill>
                  <a:schemeClr val="accent2">
                    <a:lumMod val="50000"/>
                  </a:schemeClr>
                </a:solidFill>
              </a:defRPr>
            </a:lvl4pPr>
            <a:lvl5pPr>
              <a:defRPr sz="6600">
                <a:solidFill>
                  <a:schemeClr val="accent2">
                    <a:lumMod val="50000"/>
                  </a:schemeClr>
                </a:solidFill>
              </a:defRPr>
            </a:lvl5pPr>
          </a:lstStyle>
          <a:p>
            <a:pPr lvl="0"/>
            <a:r>
              <a:rPr lang="en-US" dirty="0"/>
              <a:t>4</a:t>
            </a:r>
          </a:p>
        </p:txBody>
      </p:sp>
      <p:sp>
        <p:nvSpPr>
          <p:cNvPr id="32" name="Text Placeholder 31">
            <a:extLst>
              <a:ext uri="{FF2B5EF4-FFF2-40B4-BE49-F238E27FC236}">
                <a16:creationId xmlns:a16="http://schemas.microsoft.com/office/drawing/2014/main" id="{964F1215-5258-40D2-B63D-4B138D33D2F2}"/>
              </a:ext>
            </a:extLst>
          </p:cNvPr>
          <p:cNvSpPr>
            <a:spLocks noGrp="1"/>
          </p:cNvSpPr>
          <p:nvPr>
            <p:ph type="body" sz="quarter" idx="19"/>
          </p:nvPr>
        </p:nvSpPr>
        <p:spPr>
          <a:xfrm>
            <a:off x="6337300" y="2187736"/>
            <a:ext cx="1970088" cy="1719263"/>
          </a:xfrm>
          <a:prstGeom prst="rect">
            <a:avLst/>
          </a:prstGeom>
          <a:solidFill>
            <a:schemeClr val="accent2">
              <a:lumMod val="50000"/>
            </a:schemeClr>
          </a:solidFill>
        </p:spPr>
        <p:txBody>
          <a:bodyPr anchor="ctr"/>
          <a:lstStyle>
            <a:lvl1pPr marL="4572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34" name="Text Placeholder 33">
            <a:extLst>
              <a:ext uri="{FF2B5EF4-FFF2-40B4-BE49-F238E27FC236}">
                <a16:creationId xmlns:a16="http://schemas.microsoft.com/office/drawing/2014/main" id="{81D5F755-53B7-42F0-90B4-E555F7EC2348}"/>
              </a:ext>
            </a:extLst>
          </p:cNvPr>
          <p:cNvSpPr>
            <a:spLocks noGrp="1"/>
          </p:cNvSpPr>
          <p:nvPr>
            <p:ph type="body" sz="quarter" idx="20" hasCustomPrompt="1"/>
          </p:nvPr>
        </p:nvSpPr>
        <p:spPr>
          <a:xfrm>
            <a:off x="4107964" y="3907000"/>
            <a:ext cx="1764199" cy="1090612"/>
          </a:xfrm>
          <a:prstGeom prst="rect">
            <a:avLst/>
          </a:prstGeom>
          <a:solidFill>
            <a:schemeClr val="bg1"/>
          </a:solidFill>
        </p:spPr>
        <p:txBody>
          <a:bodyPr anchor="ctr"/>
          <a:lstStyle>
            <a:lvl1pPr marL="0" indent="0" algn="ctr">
              <a:buNone/>
              <a:defRPr sz="6600">
                <a:solidFill>
                  <a:schemeClr val="accent5">
                    <a:lumMod val="50000"/>
                  </a:schemeClr>
                </a:solidFill>
                <a:latin typeface="Arial Rounded MT Bold" panose="020F0704030504030204" pitchFamily="34" charset="0"/>
              </a:defRPr>
            </a:lvl1pPr>
            <a:lvl2pPr marL="457200" indent="0" algn="ctr">
              <a:buNone/>
              <a:defRPr sz="6600">
                <a:solidFill>
                  <a:schemeClr val="accent5">
                    <a:lumMod val="75000"/>
                  </a:schemeClr>
                </a:solidFill>
              </a:defRPr>
            </a:lvl2pPr>
            <a:lvl3pPr marL="914400" indent="0" algn="ctr">
              <a:buNone/>
              <a:defRPr sz="6600">
                <a:solidFill>
                  <a:schemeClr val="accent5">
                    <a:lumMod val="75000"/>
                  </a:schemeClr>
                </a:solidFill>
              </a:defRPr>
            </a:lvl3pPr>
            <a:lvl4pPr marL="1371600" indent="0" algn="ctr">
              <a:buNone/>
              <a:defRPr sz="6600">
                <a:solidFill>
                  <a:schemeClr val="accent5">
                    <a:lumMod val="75000"/>
                  </a:schemeClr>
                </a:solidFill>
              </a:defRPr>
            </a:lvl4pPr>
            <a:lvl5pPr marL="1828800" indent="0" algn="ctr">
              <a:buNone/>
              <a:defRPr sz="6600">
                <a:solidFill>
                  <a:schemeClr val="accent5">
                    <a:lumMod val="75000"/>
                  </a:schemeClr>
                </a:solidFill>
              </a:defRPr>
            </a:lvl5pPr>
          </a:lstStyle>
          <a:p>
            <a:pPr lvl="0"/>
            <a:r>
              <a:rPr lang="en-US" dirty="0"/>
              <a:t>5</a:t>
            </a:r>
          </a:p>
        </p:txBody>
      </p:sp>
      <p:sp>
        <p:nvSpPr>
          <p:cNvPr id="36" name="Text Placeholder 35">
            <a:extLst>
              <a:ext uri="{FF2B5EF4-FFF2-40B4-BE49-F238E27FC236}">
                <a16:creationId xmlns:a16="http://schemas.microsoft.com/office/drawing/2014/main" id="{C4C9CECE-E0BD-44E4-941E-0A89DA890B45}"/>
              </a:ext>
            </a:extLst>
          </p:cNvPr>
          <p:cNvSpPr>
            <a:spLocks noGrp="1"/>
          </p:cNvSpPr>
          <p:nvPr>
            <p:ph type="body" sz="quarter" idx="21"/>
          </p:nvPr>
        </p:nvSpPr>
        <p:spPr>
          <a:xfrm>
            <a:off x="4121150" y="5015075"/>
            <a:ext cx="1751013" cy="1458912"/>
          </a:xfrm>
          <a:prstGeom prst="rect">
            <a:avLst/>
          </a:prstGeom>
          <a:solidFill>
            <a:schemeClr val="accent5">
              <a:lumMod val="50000"/>
            </a:schemeClr>
          </a:solidFill>
        </p:spPr>
        <p:txBody>
          <a:bodyPr anchor="ctr"/>
          <a:lstStyle>
            <a:lvl1pPr marL="4572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endParaRPr lang="en-US" dirty="0"/>
          </a:p>
        </p:txBody>
      </p:sp>
      <p:sp>
        <p:nvSpPr>
          <p:cNvPr id="38" name="Text Placeholder 37">
            <a:extLst>
              <a:ext uri="{FF2B5EF4-FFF2-40B4-BE49-F238E27FC236}">
                <a16:creationId xmlns:a16="http://schemas.microsoft.com/office/drawing/2014/main" id="{093FE376-1DD0-4822-9CF5-D6A4D0DEF5B1}"/>
              </a:ext>
            </a:extLst>
          </p:cNvPr>
          <p:cNvSpPr>
            <a:spLocks noGrp="1"/>
          </p:cNvSpPr>
          <p:nvPr>
            <p:ph type="body" sz="quarter" idx="22" hasCustomPrompt="1"/>
          </p:nvPr>
        </p:nvSpPr>
        <p:spPr>
          <a:xfrm>
            <a:off x="6132513" y="3987962"/>
            <a:ext cx="2870200" cy="1108075"/>
          </a:xfrm>
          <a:prstGeom prst="rect">
            <a:avLst/>
          </a:prstGeom>
          <a:solidFill>
            <a:schemeClr val="bg1"/>
          </a:solidFill>
        </p:spPr>
        <p:txBody>
          <a:bodyPr anchor="ctr"/>
          <a:lstStyle>
            <a:lvl1pPr marL="0" indent="0" algn="ctr">
              <a:buNone/>
              <a:defRPr sz="6600">
                <a:solidFill>
                  <a:schemeClr val="accent1">
                    <a:lumMod val="75000"/>
                  </a:schemeClr>
                </a:solidFill>
                <a:latin typeface="Arial Rounded MT Bold" panose="020F0704030504030204" pitchFamily="34" charset="0"/>
              </a:defRPr>
            </a:lvl1pPr>
            <a:lvl2pPr marL="457200" indent="0" algn="ctr">
              <a:buNone/>
              <a:defRPr sz="6600">
                <a:solidFill>
                  <a:schemeClr val="accent1">
                    <a:lumMod val="75000"/>
                  </a:schemeClr>
                </a:solidFill>
              </a:defRPr>
            </a:lvl2pPr>
            <a:lvl3pPr marL="914400" indent="0" algn="ctr">
              <a:buNone/>
              <a:defRPr sz="6600">
                <a:solidFill>
                  <a:schemeClr val="accent1">
                    <a:lumMod val="75000"/>
                  </a:schemeClr>
                </a:solidFill>
              </a:defRPr>
            </a:lvl3pPr>
            <a:lvl4pPr marL="1371600" indent="0" algn="ctr">
              <a:buNone/>
              <a:defRPr sz="6600">
                <a:solidFill>
                  <a:schemeClr val="accent1">
                    <a:lumMod val="75000"/>
                  </a:schemeClr>
                </a:solidFill>
              </a:defRPr>
            </a:lvl4pPr>
            <a:lvl5pPr marL="1828800" indent="0" algn="ctr">
              <a:buNone/>
              <a:defRPr sz="6600">
                <a:solidFill>
                  <a:schemeClr val="accent1">
                    <a:lumMod val="75000"/>
                  </a:schemeClr>
                </a:solidFill>
              </a:defRPr>
            </a:lvl5pPr>
          </a:lstStyle>
          <a:p>
            <a:pPr lvl="0"/>
            <a:r>
              <a:rPr lang="en-US" dirty="0"/>
              <a:t>6</a:t>
            </a:r>
          </a:p>
        </p:txBody>
      </p:sp>
      <p:sp>
        <p:nvSpPr>
          <p:cNvPr id="40" name="Text Placeholder 39">
            <a:extLst>
              <a:ext uri="{FF2B5EF4-FFF2-40B4-BE49-F238E27FC236}">
                <a16:creationId xmlns:a16="http://schemas.microsoft.com/office/drawing/2014/main" id="{1FBF4BB3-3414-47A6-A60E-E43A4FE3692A}"/>
              </a:ext>
            </a:extLst>
          </p:cNvPr>
          <p:cNvSpPr>
            <a:spLocks noGrp="1"/>
          </p:cNvSpPr>
          <p:nvPr>
            <p:ph type="body" sz="quarter" idx="23"/>
          </p:nvPr>
        </p:nvSpPr>
        <p:spPr>
          <a:xfrm>
            <a:off x="6132513" y="5096038"/>
            <a:ext cx="2884487" cy="1377950"/>
          </a:xfrm>
          <a:prstGeom prst="rect">
            <a:avLst/>
          </a:prstGeom>
          <a:solidFill>
            <a:schemeClr val="accent1">
              <a:lumMod val="75000"/>
            </a:schemeClr>
          </a:solidFill>
        </p:spPr>
        <p:txBody>
          <a:bodyPr anchor="ctr"/>
          <a:lstStyle>
            <a:lvl1pPr marL="4572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Tree>
    <p:extLst>
      <p:ext uri="{BB962C8B-B14F-4D97-AF65-F5344CB8AC3E}">
        <p14:creationId xmlns:p14="http://schemas.microsoft.com/office/powerpoint/2010/main" val="359946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3997"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609601" y="1752601"/>
            <a:ext cx="3733800" cy="3962399"/>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BE8A8E1-A218-41C9-B320-8E39C97910DA}"/>
              </a:ext>
            </a:extLst>
          </p:cNvPr>
          <p:cNvSpPr>
            <a:spLocks noGrp="1"/>
          </p:cNvSpPr>
          <p:nvPr>
            <p:ph sz="quarter" idx="15"/>
          </p:nvPr>
        </p:nvSpPr>
        <p:spPr>
          <a:xfrm>
            <a:off x="609600" y="5791200"/>
            <a:ext cx="7924800" cy="5334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ecorative">
            <a:extLst>
              <a:ext uri="{FF2B5EF4-FFF2-40B4-BE49-F238E27FC236}">
                <a16:creationId xmlns:a16="http://schemas.microsoft.com/office/drawing/2014/main" id="{0AC916C1-41CD-46D5-B712-20203110FF63}"/>
              </a:ext>
            </a:extLst>
          </p:cNvPr>
          <p:cNvSpPr>
            <a:spLocks noGrp="1"/>
          </p:cNvSpPr>
          <p:nvPr>
            <p:ph type="pic" sz="quarter" idx="14"/>
          </p:nvPr>
        </p:nvSpPr>
        <p:spPr>
          <a:xfrm>
            <a:off x="5105402" y="1752600"/>
            <a:ext cx="3428998" cy="3962399"/>
          </a:xfrm>
          <a:prstGeom prst="rect">
            <a:avLst/>
          </a:prstGeom>
        </p:spPr>
        <p:txBody>
          <a:bodyPr/>
          <a:lstStyle/>
          <a:p>
            <a:endParaRPr lang="en-US"/>
          </a:p>
        </p:txBody>
      </p:sp>
      <p:pic>
        <p:nvPicPr>
          <p:cNvPr id="7" name="Picture 6" descr="PMFO_Transparent.psd">
            <a:extLst>
              <a:ext uri="{FF2B5EF4-FFF2-40B4-BE49-F238E27FC236}">
                <a16:creationId xmlns:a16="http://schemas.microsoft.com/office/drawing/2014/main" id="{549528E9-7AC4-4BF9-8469-8A95AC211D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cxnSp>
        <p:nvCxnSpPr>
          <p:cNvPr id="11" name="Straight Connector 10">
            <a:extLst>
              <a:ext uri="{FF2B5EF4-FFF2-40B4-BE49-F238E27FC236}">
                <a16:creationId xmlns:a16="http://schemas.microsoft.com/office/drawing/2014/main" id="{0DD6BC67-A716-4E8C-8C1D-80E8D4885E76}"/>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3">
            <a:extLst>
              <a:ext uri="{FF2B5EF4-FFF2-40B4-BE49-F238E27FC236}">
                <a16:creationId xmlns:a16="http://schemas.microsoft.com/office/drawing/2014/main" id="{C4C2394B-D7CF-486D-A706-DFE1A4941CCE}"/>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3997"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pic>
        <p:nvPicPr>
          <p:cNvPr id="13" name="Picture 12">
            <a:extLst>
              <a:ext uri="{FF2B5EF4-FFF2-40B4-BE49-F238E27FC236}">
                <a16:creationId xmlns:a16="http://schemas.microsoft.com/office/drawing/2014/main" id="{0BF7E4AB-DB91-4264-88BA-5C94C92851BE}"/>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2200" y="2232590"/>
            <a:ext cx="4549210" cy="4549210"/>
          </a:xfrm>
          <a:prstGeom prst="rect">
            <a:avLst/>
          </a:prstGeom>
        </p:spPr>
      </p:pic>
      <p:sp>
        <p:nvSpPr>
          <p:cNvPr id="6" name="Content Placeholder 5">
            <a:extLst>
              <a:ext uri="{FF2B5EF4-FFF2-40B4-BE49-F238E27FC236}">
                <a16:creationId xmlns:a16="http://schemas.microsoft.com/office/drawing/2014/main" id="{9CC1C241-0E32-44AB-9C31-56850BD7EB1E}"/>
              </a:ext>
            </a:extLst>
          </p:cNvPr>
          <p:cNvSpPr>
            <a:spLocks noGrp="1"/>
          </p:cNvSpPr>
          <p:nvPr>
            <p:ph sz="quarter" idx="10" hasCustomPrompt="1"/>
          </p:nvPr>
        </p:nvSpPr>
        <p:spPr>
          <a:xfrm>
            <a:off x="522005" y="1380522"/>
            <a:ext cx="4114800" cy="1524000"/>
          </a:xfrm>
          <a:prstGeom prst="rect">
            <a:avLst/>
          </a:prstGeom>
          <a:solidFill>
            <a:srgbClr val="F9DDD4"/>
          </a:solidFill>
        </p:spPr>
        <p:txBody>
          <a:bodyPr/>
          <a:lstStyle>
            <a:lvl1pPr marL="0" indent="0">
              <a:buNone/>
              <a:defRPr sz="2400">
                <a:solidFill>
                  <a:srgbClr val="722811"/>
                </a:solidFill>
              </a:defRPr>
            </a:lvl1pPr>
          </a:lstStyle>
          <a:p>
            <a:pPr lvl="0"/>
            <a:r>
              <a:rPr lang="en-US" dirty="0"/>
              <a:t>Key finding 1</a:t>
            </a:r>
          </a:p>
        </p:txBody>
      </p:sp>
      <p:sp>
        <p:nvSpPr>
          <p:cNvPr id="14" name="Content Placeholder 13">
            <a:extLst>
              <a:ext uri="{FF2B5EF4-FFF2-40B4-BE49-F238E27FC236}">
                <a16:creationId xmlns:a16="http://schemas.microsoft.com/office/drawing/2014/main" id="{CEC2A3BB-F17C-430A-A1A1-3A0E9910982A}"/>
              </a:ext>
            </a:extLst>
          </p:cNvPr>
          <p:cNvSpPr>
            <a:spLocks noGrp="1"/>
          </p:cNvSpPr>
          <p:nvPr>
            <p:ph sz="quarter" idx="11" hasCustomPrompt="1"/>
          </p:nvPr>
        </p:nvSpPr>
        <p:spPr>
          <a:xfrm>
            <a:off x="484855" y="4225834"/>
            <a:ext cx="3818385" cy="1896535"/>
          </a:xfrm>
          <a:prstGeom prst="rect">
            <a:avLst/>
          </a:prstGeom>
          <a:solidFill>
            <a:srgbClr val="D8E8F1"/>
          </a:solidFill>
        </p:spPr>
        <p:txBody>
          <a:bodyPr/>
          <a:lstStyle>
            <a:lvl1pPr marL="0" indent="0">
              <a:buNone/>
              <a:defRPr sz="2400">
                <a:solidFill>
                  <a:schemeClr val="accent1">
                    <a:lumMod val="50000"/>
                  </a:schemeClr>
                </a:solidFill>
              </a:defRPr>
            </a:lvl1pPr>
          </a:lstStyle>
          <a:p>
            <a:pPr lvl="0"/>
            <a:r>
              <a:rPr lang="en-US" dirty="0"/>
              <a:t>Key finding 2</a:t>
            </a:r>
          </a:p>
        </p:txBody>
      </p:sp>
      <p:sp>
        <p:nvSpPr>
          <p:cNvPr id="16" name="Content Placeholder 15">
            <a:extLst>
              <a:ext uri="{FF2B5EF4-FFF2-40B4-BE49-F238E27FC236}">
                <a16:creationId xmlns:a16="http://schemas.microsoft.com/office/drawing/2014/main" id="{5BB799DF-4130-410C-843F-EFAB4D867833}"/>
              </a:ext>
            </a:extLst>
          </p:cNvPr>
          <p:cNvSpPr>
            <a:spLocks noGrp="1"/>
          </p:cNvSpPr>
          <p:nvPr>
            <p:ph sz="quarter" idx="12" hasCustomPrompt="1"/>
          </p:nvPr>
        </p:nvSpPr>
        <p:spPr>
          <a:xfrm>
            <a:off x="6664572" y="2661483"/>
            <a:ext cx="2286000" cy="3436938"/>
          </a:xfrm>
          <a:prstGeom prst="rect">
            <a:avLst/>
          </a:prstGeom>
          <a:solidFill>
            <a:srgbClr val="F7F4CE"/>
          </a:solidFill>
        </p:spPr>
        <p:txBody>
          <a:bodyPr/>
          <a:lstStyle>
            <a:lvl1pPr marL="0" indent="0">
              <a:buNone/>
              <a:defRPr sz="2400">
                <a:solidFill>
                  <a:schemeClr val="accent2">
                    <a:lumMod val="50000"/>
                  </a:schemeClr>
                </a:solidFill>
              </a:defRPr>
            </a:lvl1pPr>
          </a:lstStyle>
          <a:p>
            <a:pPr lvl="0"/>
            <a:r>
              <a:rPr lang="en-US" dirty="0"/>
              <a:t>Key finding 3</a:t>
            </a:r>
          </a:p>
        </p:txBody>
      </p:sp>
      <p:pic>
        <p:nvPicPr>
          <p:cNvPr id="7" name="Picture 6" descr="PMFO_Transparent.psd">
            <a:extLst>
              <a:ext uri="{FF2B5EF4-FFF2-40B4-BE49-F238E27FC236}">
                <a16:creationId xmlns:a16="http://schemas.microsoft.com/office/drawing/2014/main" id="{549528E9-7AC4-4BF9-8469-8A95AC211D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sp>
        <p:nvSpPr>
          <p:cNvPr id="10" name="Slide Number Placeholder 3">
            <a:extLst>
              <a:ext uri="{FF2B5EF4-FFF2-40B4-BE49-F238E27FC236}">
                <a16:creationId xmlns:a16="http://schemas.microsoft.com/office/drawing/2014/main" id="{C4C2394B-D7CF-486D-A706-DFE1A4941CCE}"/>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11" name="Straight Connector 10">
            <a:extLst>
              <a:ext uri="{FF2B5EF4-FFF2-40B4-BE49-F238E27FC236}">
                <a16:creationId xmlns:a16="http://schemas.microsoft.com/office/drawing/2014/main" id="{0DD6BC67-A716-4E8C-8C1D-80E8D4885E76}"/>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69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pic>
        <p:nvPicPr>
          <p:cNvPr id="7" name="Picture 6" descr="PMFO_Transparent.psd">
            <a:extLst>
              <a:ext uri="{FF2B5EF4-FFF2-40B4-BE49-F238E27FC236}">
                <a16:creationId xmlns:a16="http://schemas.microsoft.com/office/drawing/2014/main" id="{549528E9-7AC4-4BF9-8469-8A95AC211D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785067" cy="369679"/>
          </a:xfrm>
          <a:prstGeom prst="rect">
            <a:avLst/>
          </a:prstGeom>
        </p:spPr>
      </p:pic>
      <p:sp>
        <p:nvSpPr>
          <p:cNvPr id="6" name="Content Placeholder 5">
            <a:extLst>
              <a:ext uri="{FF2B5EF4-FFF2-40B4-BE49-F238E27FC236}">
                <a16:creationId xmlns:a16="http://schemas.microsoft.com/office/drawing/2014/main" id="{54B4C3DA-477B-4FEC-AD08-C22365C1A4E2}"/>
              </a:ext>
            </a:extLst>
          </p:cNvPr>
          <p:cNvSpPr>
            <a:spLocks noGrp="1"/>
          </p:cNvSpPr>
          <p:nvPr>
            <p:ph sz="quarter" idx="10"/>
          </p:nvPr>
        </p:nvSpPr>
        <p:spPr>
          <a:xfrm>
            <a:off x="337267" y="1600200"/>
            <a:ext cx="3505200" cy="1828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15D654B9-7551-40F7-BD25-5BB720D02FC1}"/>
              </a:ext>
            </a:extLst>
          </p:cNvPr>
          <p:cNvSpPr>
            <a:spLocks noGrp="1"/>
          </p:cNvSpPr>
          <p:nvPr>
            <p:ph sz="quarter" idx="11"/>
          </p:nvPr>
        </p:nvSpPr>
        <p:spPr>
          <a:xfrm>
            <a:off x="5029200" y="1600200"/>
            <a:ext cx="3505200" cy="1828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57724DCF-63AB-49C6-84B6-E0AD3DF5082C}"/>
              </a:ext>
            </a:extLst>
          </p:cNvPr>
          <p:cNvSpPr>
            <a:spLocks noGrp="1"/>
          </p:cNvSpPr>
          <p:nvPr>
            <p:ph sz="quarter" idx="12"/>
          </p:nvPr>
        </p:nvSpPr>
        <p:spPr>
          <a:xfrm>
            <a:off x="337267" y="4114800"/>
            <a:ext cx="3505200" cy="1828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4D6EE28D-4299-4C79-8860-056FC3025C1E}"/>
              </a:ext>
            </a:extLst>
          </p:cNvPr>
          <p:cNvSpPr>
            <a:spLocks noGrp="1"/>
          </p:cNvSpPr>
          <p:nvPr>
            <p:ph sz="quarter" idx="13"/>
          </p:nvPr>
        </p:nvSpPr>
        <p:spPr>
          <a:xfrm>
            <a:off x="5029200" y="4114800"/>
            <a:ext cx="3505200" cy="1828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C4C2394B-D7CF-486D-A706-DFE1A4941CCE}"/>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11" name="Straight Connector 10">
            <a:extLst>
              <a:ext uri="{FF2B5EF4-FFF2-40B4-BE49-F238E27FC236}">
                <a16:creationId xmlns:a16="http://schemas.microsoft.com/office/drawing/2014/main" id="{0DD6BC67-A716-4E8C-8C1D-80E8D4885E76}"/>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53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with Im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D867F0-E21A-4E1B-91BE-614E63057F5B}"/>
              </a:ext>
            </a:extLst>
          </p:cNvPr>
          <p:cNvSpPr/>
          <p:nvPr userDrawn="1"/>
        </p:nvSpPr>
        <p:spPr>
          <a:xfrm>
            <a:off x="0" y="1058335"/>
            <a:ext cx="9144000" cy="5857212"/>
          </a:xfrm>
          <a:prstGeom prst="rect">
            <a:avLst/>
          </a:prstGeom>
          <a:solidFill>
            <a:srgbClr val="F0F5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609601" y="1295400"/>
            <a:ext cx="3733800" cy="4357690"/>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a:extLst>
              <a:ext uri="{FF2B5EF4-FFF2-40B4-BE49-F238E27FC236}">
                <a16:creationId xmlns:a16="http://schemas.microsoft.com/office/drawing/2014/main" id="{7533FC2D-37AA-404F-8060-0DAFD1D82169}"/>
              </a:ext>
            </a:extLst>
          </p:cNvPr>
          <p:cNvSpPr>
            <a:spLocks noGrp="1"/>
          </p:cNvSpPr>
          <p:nvPr>
            <p:ph sz="quarter" idx="15"/>
          </p:nvPr>
        </p:nvSpPr>
        <p:spPr>
          <a:xfrm>
            <a:off x="609600" y="5791200"/>
            <a:ext cx="7924800" cy="5334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ecorative">
            <a:extLst>
              <a:ext uri="{FF2B5EF4-FFF2-40B4-BE49-F238E27FC236}">
                <a16:creationId xmlns:a16="http://schemas.microsoft.com/office/drawing/2014/main" id="{0AC916C1-41CD-46D5-B712-20203110FF63}"/>
              </a:ext>
            </a:extLst>
          </p:cNvPr>
          <p:cNvSpPr>
            <a:spLocks noGrp="1"/>
          </p:cNvSpPr>
          <p:nvPr>
            <p:ph type="pic" sz="quarter" idx="14"/>
          </p:nvPr>
        </p:nvSpPr>
        <p:spPr>
          <a:xfrm>
            <a:off x="5105402" y="1295400"/>
            <a:ext cx="3428998" cy="4343400"/>
          </a:xfrm>
          <a:prstGeom prst="rect">
            <a:avLst/>
          </a:prstGeom>
        </p:spPr>
        <p:txBody>
          <a:bodyPr/>
          <a:lstStyle/>
          <a:p>
            <a:endParaRPr lang="en-US"/>
          </a:p>
        </p:txBody>
      </p:sp>
      <p:cxnSp>
        <p:nvCxnSpPr>
          <p:cNvPr id="12" name="Straight Connector 11">
            <a:extLst>
              <a:ext uri="{FF2B5EF4-FFF2-40B4-BE49-F238E27FC236}">
                <a16:creationId xmlns:a16="http://schemas.microsoft.com/office/drawing/2014/main" id="{D63BE551-E318-4FEC-A65C-B2042D46C2B0}"/>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3">
            <a:extLst>
              <a:ext uri="{FF2B5EF4-FFF2-40B4-BE49-F238E27FC236}">
                <a16:creationId xmlns:a16="http://schemas.microsoft.com/office/drawing/2014/main" id="{73542AA4-8123-4086-B376-FEDF1BF26868}"/>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57880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ntent with Imag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D867F0-E21A-4E1B-91BE-614E63057F5B}"/>
              </a:ext>
            </a:extLst>
          </p:cNvPr>
          <p:cNvSpPr/>
          <p:nvPr userDrawn="1"/>
        </p:nvSpPr>
        <p:spPr>
          <a:xfrm>
            <a:off x="0" y="1058335"/>
            <a:ext cx="9144000" cy="5857212"/>
          </a:xfrm>
          <a:prstGeom prst="rect">
            <a:avLst/>
          </a:prstGeom>
          <a:solidFill>
            <a:srgbClr val="FFEA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40"/>
            <a:ext cx="9144000" cy="783695"/>
          </a:xfrm>
          <a:prstGeom prst="rect">
            <a:avLst/>
          </a:prstGeom>
          <a:solidFill>
            <a:schemeClr val="accent6">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609601" y="1295400"/>
            <a:ext cx="3733800" cy="4357690"/>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a:extLst>
              <a:ext uri="{FF2B5EF4-FFF2-40B4-BE49-F238E27FC236}">
                <a16:creationId xmlns:a16="http://schemas.microsoft.com/office/drawing/2014/main" id="{7533FC2D-37AA-404F-8060-0DAFD1D82169}"/>
              </a:ext>
            </a:extLst>
          </p:cNvPr>
          <p:cNvSpPr>
            <a:spLocks noGrp="1"/>
          </p:cNvSpPr>
          <p:nvPr>
            <p:ph sz="quarter" idx="15"/>
          </p:nvPr>
        </p:nvSpPr>
        <p:spPr>
          <a:xfrm>
            <a:off x="609600" y="5791200"/>
            <a:ext cx="7924800" cy="5334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ecorative">
            <a:extLst>
              <a:ext uri="{FF2B5EF4-FFF2-40B4-BE49-F238E27FC236}">
                <a16:creationId xmlns:a16="http://schemas.microsoft.com/office/drawing/2014/main" id="{0AC916C1-41CD-46D5-B712-20203110FF63}"/>
              </a:ext>
            </a:extLst>
          </p:cNvPr>
          <p:cNvSpPr>
            <a:spLocks noGrp="1"/>
          </p:cNvSpPr>
          <p:nvPr>
            <p:ph type="pic" sz="quarter" idx="14"/>
          </p:nvPr>
        </p:nvSpPr>
        <p:spPr>
          <a:xfrm>
            <a:off x="5105402" y="1295400"/>
            <a:ext cx="3428998" cy="4343400"/>
          </a:xfrm>
          <a:prstGeom prst="rect">
            <a:avLst/>
          </a:prstGeom>
        </p:spPr>
        <p:txBody>
          <a:bodyPr/>
          <a:lstStyle/>
          <a:p>
            <a:endParaRPr lang="en-US"/>
          </a:p>
        </p:txBody>
      </p:sp>
      <p:sp>
        <p:nvSpPr>
          <p:cNvPr id="11" name="Slide Number Placeholder 3">
            <a:extLst>
              <a:ext uri="{FF2B5EF4-FFF2-40B4-BE49-F238E27FC236}">
                <a16:creationId xmlns:a16="http://schemas.microsoft.com/office/drawing/2014/main" id="{59740F90-D986-40A4-8D03-9A626B8E3611}"/>
              </a:ext>
            </a:extLst>
          </p:cNvPr>
          <p:cNvSpPr>
            <a:spLocks noGrp="1"/>
          </p:cNvSpPr>
          <p:nvPr>
            <p:ph type="sldNum" sz="quarter" idx="4"/>
          </p:nvPr>
        </p:nvSpPr>
        <p:spPr>
          <a:xfrm>
            <a:off x="8415867" y="6416675"/>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12" name="Straight Connector 11">
            <a:extLst>
              <a:ext uri="{FF2B5EF4-FFF2-40B4-BE49-F238E27FC236}">
                <a16:creationId xmlns:a16="http://schemas.microsoft.com/office/drawing/2014/main" id="{83DBF88E-4D6D-4EF4-ACD7-FA01B030D0F9}"/>
              </a:ext>
            </a:extLst>
          </p:cNvPr>
          <p:cNvCxnSpPr/>
          <p:nvPr userDrawn="1"/>
        </p:nvCxnSpPr>
        <p:spPr>
          <a:xfrm>
            <a:off x="8703734" y="63246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61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505824"/>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6" r:id="rId3"/>
    <p:sldLayoutId id="2147483687" r:id="rId4"/>
    <p:sldLayoutId id="2147483663" r:id="rId5"/>
    <p:sldLayoutId id="2147483697" r:id="rId6"/>
    <p:sldLayoutId id="2147483693" r:id="rId7"/>
    <p:sldLayoutId id="2147483689" r:id="rId8"/>
    <p:sldLayoutId id="2147483690" r:id="rId9"/>
    <p:sldLayoutId id="2147483691" r:id="rId10"/>
    <p:sldLayoutId id="2147483692" r:id="rId11"/>
    <p:sldLayoutId id="2147483694" r:id="rId12"/>
    <p:sldLayoutId id="2147483695" r:id="rId13"/>
    <p:sldLayoutId id="2147483696" r:id="rId14"/>
  </p:sldLayoutIdLst>
  <p:hf hdr="0" ftr="0" dt="0"/>
  <p:txStyles>
    <p:titleStyle>
      <a:lvl1pPr marL="0" indent="454025" algn="l"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26.emf"/><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28.emf"/><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s://eclkc.ohs.acf.hhs.gov/program-planning/article/foundations-excellence-guide-five-year-planning-continuous-improvement-2nd"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hyperlink" Target="https://eclkc.ohs.acf.hhs.gov/policy" TargetMode="External"/><Relationship Id="rId4" Type="http://schemas.openxmlformats.org/officeDocument/2006/relationships/hyperlink" Target="https://eclkc.ohs.acf.hhs.gov/professional-development/article/professional-development-go"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jpeg"/><Relationship Id="rId7" Type="http://schemas.openxmlformats.org/officeDocument/2006/relationships/image" Target="../media/image46.emf"/><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hyperlink" Target="https://eclkc.ohs.acf.hhs.gov/ncpmfo" TargetMode="External"/><Relationship Id="rId4" Type="http://schemas.openxmlformats.org/officeDocument/2006/relationships/hyperlink" Target="pmfo@ecetta.info"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ead Start A to Z logo ">
            <a:extLst>
              <a:ext uri="{FF2B5EF4-FFF2-40B4-BE49-F238E27FC236}">
                <a16:creationId xmlns:a16="http://schemas.microsoft.com/office/drawing/2014/main" id="{0A334F44-390A-44B9-9443-EFEF3EBD87D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01" b="301"/>
          <a:stretch>
            <a:fillRect/>
          </a:stretch>
        </p:blipFill>
        <p:spPr/>
      </p:pic>
      <p:sp>
        <p:nvSpPr>
          <p:cNvPr id="13" name="Title 12">
            <a:extLst>
              <a:ext uri="{FF2B5EF4-FFF2-40B4-BE49-F238E27FC236}">
                <a16:creationId xmlns:a16="http://schemas.microsoft.com/office/drawing/2014/main" id="{8C14F9CB-A3E4-41C1-BF16-11C446EA044C}"/>
              </a:ext>
            </a:extLst>
          </p:cNvPr>
          <p:cNvSpPr>
            <a:spLocks noGrp="1"/>
          </p:cNvSpPr>
          <p:nvPr>
            <p:ph type="title"/>
          </p:nvPr>
        </p:nvSpPr>
        <p:spPr>
          <a:xfrm>
            <a:off x="1905000" y="3810000"/>
            <a:ext cx="7005511" cy="1331999"/>
          </a:xfrm>
        </p:spPr>
        <p:txBody>
          <a:bodyPr/>
          <a:lstStyle/>
          <a:p>
            <a:pPr indent="0">
              <a:lnSpc>
                <a:spcPct val="114000"/>
              </a:lnSpc>
            </a:pPr>
            <a:r>
              <a:rPr lang="en-US" sz="3200" i="1" dirty="0"/>
              <a:t>Head Start A to Z, 2.0:</a:t>
            </a:r>
            <a:br>
              <a:rPr lang="en-US" sz="3200" i="1" dirty="0"/>
            </a:br>
            <a:r>
              <a:rPr lang="en-US" sz="3200" b="0" dirty="0"/>
              <a:t>Training &amp; Professional Development</a:t>
            </a:r>
          </a:p>
        </p:txBody>
      </p:sp>
      <p:pic>
        <p:nvPicPr>
          <p:cNvPr id="12" name="Picture Placeholder 11" descr="Logo of the Early Childhood National Centers.&#10;National Center on Program Management and Fiscal Operations">
            <a:extLst>
              <a:ext uri="{FF2B5EF4-FFF2-40B4-BE49-F238E27FC236}">
                <a16:creationId xmlns:a16="http://schemas.microsoft.com/office/drawing/2014/main" id="{F6764A9A-7BCF-4EA5-A574-6E8F2705EF49}"/>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057" b="2057"/>
          <a:stretch>
            <a:fillRect/>
          </a:stretch>
        </p:blipFill>
        <p:spPr/>
      </p:pic>
    </p:spTree>
    <p:custDataLst>
      <p:tags r:id="rId1"/>
    </p:custDataLst>
    <p:extLst>
      <p:ext uri="{BB962C8B-B14F-4D97-AF65-F5344CB8AC3E}">
        <p14:creationId xmlns:p14="http://schemas.microsoft.com/office/powerpoint/2010/main" val="250867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3550" indent="0"/>
            <a:r>
              <a:rPr lang="en-US" sz="3400" dirty="0"/>
              <a:t>Head Start Management Systems Wheel</a:t>
            </a:r>
          </a:p>
        </p:txBody>
      </p:sp>
      <p:pic>
        <p:nvPicPr>
          <p:cNvPr id="7" name="Content Placeholder 6" descr="A diagram showing the Head Start Management Systems Wheel. &#10;Leadership and Governance surrounds the diagram as an outer ring. &#10;Program Management, Planning and Oversight Systems surround the next layer of the diagram.&#10;Topics within are: &#10;Program Plannng and Service System Design;&#10;Data and Evaluation;&#10;Fiscal Management;&#10;Community and Self-assessment;&#10;Facilities and Learning Environments;&#10;Transportation;&#10;Technology and Information Systems;&#10;Training and Professional Development;&#10;Communication;&#10;Recordkeeping and Reporting;&#10;Ongoing Monitoring and Continuous Improvement;&#10;Human Resources.&#10;The next ring inside there topics shows: ERSEA, Education, Health, Mental Health, Community and Family Engagement. &#10;The center of the graphic reads Quality Child and Family Outcomes.">
            <a:extLst>
              <a:ext uri="{FF2B5EF4-FFF2-40B4-BE49-F238E27FC236}">
                <a16:creationId xmlns:a16="http://schemas.microsoft.com/office/drawing/2014/main" id="{5EDEFC9C-2BB7-43D0-9B9C-CCF6C3A09F57}"/>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752600" y="858119"/>
            <a:ext cx="6096000" cy="6057172"/>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10</a:t>
            </a:fld>
            <a:endParaRPr lang="en-US" dirty="0"/>
          </a:p>
        </p:txBody>
      </p:sp>
    </p:spTree>
    <p:custDataLst>
      <p:tags r:id="rId1"/>
    </p:custDataLst>
    <p:extLst>
      <p:ext uri="{BB962C8B-B14F-4D97-AF65-F5344CB8AC3E}">
        <p14:creationId xmlns:p14="http://schemas.microsoft.com/office/powerpoint/2010/main" val="225000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92C2A-1742-3547-947F-4B0FBF0AE4A3}"/>
              </a:ext>
            </a:extLst>
          </p:cNvPr>
          <p:cNvSpPr>
            <a:spLocks noGrp="1"/>
          </p:cNvSpPr>
          <p:nvPr>
            <p:ph type="title"/>
          </p:nvPr>
        </p:nvSpPr>
        <p:spPr>
          <a:xfrm>
            <a:off x="1524000" y="1295400"/>
            <a:ext cx="2590800" cy="1774295"/>
          </a:xfrm>
        </p:spPr>
        <p:txBody>
          <a:bodyPr/>
          <a:lstStyle/>
          <a:p>
            <a:pPr>
              <a:lnSpc>
                <a:spcPct val="80000"/>
              </a:lnSpc>
            </a:pPr>
            <a:r>
              <a:rPr lang="en-US" sz="2400" b="1" dirty="0">
                <a:solidFill>
                  <a:srgbClr val="002060"/>
                </a:solidFill>
              </a:rPr>
              <a:t>Training &amp; Professional Development </a:t>
            </a:r>
          </a:p>
        </p:txBody>
      </p:sp>
      <p:sp>
        <p:nvSpPr>
          <p:cNvPr id="7" name="Content Placeholder 6">
            <a:extLst>
              <a:ext uri="{FF2B5EF4-FFF2-40B4-BE49-F238E27FC236}">
                <a16:creationId xmlns:a16="http://schemas.microsoft.com/office/drawing/2014/main" id="{C071DFC2-801C-4281-B0E9-27B11BF74732}"/>
              </a:ext>
            </a:extLst>
          </p:cNvPr>
          <p:cNvSpPr>
            <a:spLocks noGrp="1"/>
          </p:cNvSpPr>
          <p:nvPr>
            <p:ph sz="quarter" idx="16"/>
          </p:nvPr>
        </p:nvSpPr>
        <p:spPr/>
        <p:txBody>
          <a:bodyPr/>
          <a:lstStyle/>
          <a:p>
            <a:pPr>
              <a:spcAft>
                <a:spcPts val="1300"/>
              </a:spcAft>
              <a:buClr>
                <a:schemeClr val="accent5">
                  <a:lumMod val="75000"/>
                </a:schemeClr>
              </a:buClr>
              <a:buSzPct val="105000"/>
            </a:pPr>
            <a:r>
              <a:rPr lang="en-US" sz="2400" dirty="0">
                <a:solidFill>
                  <a:schemeClr val="accent1">
                    <a:lumMod val="50000"/>
                  </a:schemeClr>
                </a:solidFill>
              </a:rPr>
              <a:t>Emphasizes the importance of training and technical assistance (T/TA) for every grantee  </a:t>
            </a:r>
          </a:p>
          <a:p>
            <a:pPr>
              <a:spcAft>
                <a:spcPts val="1300"/>
              </a:spcAft>
              <a:buClr>
                <a:schemeClr val="accent5">
                  <a:lumMod val="75000"/>
                </a:schemeClr>
              </a:buClr>
              <a:buSzPct val="105000"/>
            </a:pPr>
            <a:r>
              <a:rPr lang="en-US" sz="2400" dirty="0">
                <a:solidFill>
                  <a:schemeClr val="accent1">
                    <a:lumMod val="50000"/>
                  </a:schemeClr>
                </a:solidFill>
              </a:rPr>
              <a:t>Offers a range of instructional resources, including federal and regional T/TA staff </a:t>
            </a:r>
            <a:br>
              <a:rPr lang="en-US" sz="2400" dirty="0">
                <a:solidFill>
                  <a:schemeClr val="accent1">
                    <a:lumMod val="50000"/>
                  </a:schemeClr>
                </a:solidFill>
              </a:rPr>
            </a:br>
            <a:r>
              <a:rPr lang="en-US" sz="2400" dirty="0">
                <a:solidFill>
                  <a:schemeClr val="accent1">
                    <a:lumMod val="50000"/>
                  </a:schemeClr>
                </a:solidFill>
              </a:rPr>
              <a:t>and key resources on the ECLKC website</a:t>
            </a:r>
            <a:endParaRPr lang="en-US" sz="2400" dirty="0"/>
          </a:p>
        </p:txBody>
      </p:sp>
      <p:sp>
        <p:nvSpPr>
          <p:cNvPr id="5" name="Content Placeholder 4">
            <a:extLst>
              <a:ext uri="{FF2B5EF4-FFF2-40B4-BE49-F238E27FC236}">
                <a16:creationId xmlns:a16="http://schemas.microsoft.com/office/drawing/2014/main" id="{1D35F42D-C408-40CB-961C-279441875432}"/>
              </a:ext>
            </a:extLst>
          </p:cNvPr>
          <p:cNvSpPr>
            <a:spLocks noGrp="1"/>
          </p:cNvSpPr>
          <p:nvPr>
            <p:ph sz="quarter" idx="15"/>
          </p:nvPr>
        </p:nvSpPr>
        <p:spPr>
          <a:xfrm>
            <a:off x="5772531" y="6396132"/>
            <a:ext cx="2533269" cy="461868"/>
          </a:xfrm>
        </p:spPr>
        <p:txBody>
          <a:bodyPr/>
          <a:lstStyle/>
          <a:p>
            <a:r>
              <a:rPr lang="en-US" sz="1600">
                <a:ea typeface="Calibri" panose="020F0502020204030204" pitchFamily="34" charset="0"/>
                <a:cs typeface="Times New Roman" panose="02020603050405020304" pitchFamily="18" charset="0"/>
              </a:rPr>
              <a:t>Source: 45 CFR </a:t>
            </a:r>
            <a:r>
              <a:rPr lang="en-US" sz="1600"/>
              <a:t>§</a:t>
            </a:r>
            <a:r>
              <a:rPr lang="en-US" sz="1600">
                <a:cs typeface="Times New Roman" panose="02020603050405020304" pitchFamily="18" charset="0"/>
              </a:rPr>
              <a:t>1</a:t>
            </a:r>
            <a:r>
              <a:rPr lang="en-US" sz="1600">
                <a:ea typeface="Calibri" panose="020F0502020204030204" pitchFamily="34" charset="0"/>
                <a:cs typeface="Times New Roman" panose="02020603050405020304" pitchFamily="18" charset="0"/>
              </a:rPr>
              <a:t>302.92(b)</a:t>
            </a:r>
            <a:endParaRPr lang="en-US" sz="1600" dirty="0"/>
          </a:p>
        </p:txBody>
      </p:sp>
      <p:sp>
        <p:nvSpPr>
          <p:cNvPr id="3" name="Slide Number Placeholder 2"/>
          <p:cNvSpPr>
            <a:spLocks noGrp="1"/>
          </p:cNvSpPr>
          <p:nvPr>
            <p:ph type="sldNum" sz="quarter" idx="4"/>
          </p:nvPr>
        </p:nvSpPr>
        <p:spPr>
          <a:prstGeom prst="rect">
            <a:avLst/>
          </a:prstGeom>
        </p:spPr>
        <p:txBody>
          <a:bodyPr/>
          <a:lstStyle/>
          <a:p>
            <a:fld id="{C08F7739-4EF1-D14F-9817-FE80001A0759}" type="slidenum">
              <a:rPr lang="en-US" smtClean="0">
                <a:latin typeface="Arial"/>
              </a:rPr>
              <a:pPr/>
              <a:t>11</a:t>
            </a:fld>
            <a:endParaRPr lang="en-US" dirty="0">
              <a:latin typeface="Arial"/>
            </a:endParaRPr>
          </a:p>
        </p:txBody>
      </p:sp>
    </p:spTree>
    <p:custDataLst>
      <p:tags r:id="rId1"/>
    </p:custDataLst>
    <p:extLst>
      <p:ext uri="{BB962C8B-B14F-4D97-AF65-F5344CB8AC3E}">
        <p14:creationId xmlns:p14="http://schemas.microsoft.com/office/powerpoint/2010/main" val="16090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DB3F-EB3B-0E48-AB31-8CAAEF7D055B}"/>
              </a:ext>
            </a:extLst>
          </p:cNvPr>
          <p:cNvSpPr>
            <a:spLocks noGrp="1"/>
          </p:cNvSpPr>
          <p:nvPr>
            <p:ph type="title"/>
          </p:nvPr>
        </p:nvSpPr>
        <p:spPr>
          <a:xfrm>
            <a:off x="0" y="359305"/>
            <a:ext cx="9179591" cy="859895"/>
          </a:xfrm>
        </p:spPr>
        <p:txBody>
          <a:bodyPr/>
          <a:lstStyle/>
          <a:p>
            <a:pPr indent="0" algn="ctr"/>
            <a:r>
              <a:rPr lang="en-US" sz="3200" dirty="0"/>
              <a:t>Program Planning for Continuous Improvement</a:t>
            </a:r>
          </a:p>
        </p:txBody>
      </p:sp>
      <p:pic>
        <p:nvPicPr>
          <p:cNvPr id="19" name="Picture Placeholder 18" descr="A flowchart for Program Planning Cycle.&#10;Step 1: Conduct or update community assessment. Points to Step 2. &#10;Step 2: Every Five years: Decide on strategic long-term goals and measurable objectives. Annually: Review goals and objectives. Points to Step 3. &#10;Step 3: Develop an action plan and budget that reflect goals. Points to Step 4.&#10;Step 4: Implement an action plan. Points to Step 5.&#10;Step 5: Evaluate compliance and progress of program goals through ongoing monitoring. Points to Step 6 and Step 7.&#10;Step 6: Continually respond with course corrections. Points to Step 3.&#10;Step 7: Evaluate progress through self-assessment. Points to Step 2.">
            <a:extLst>
              <a:ext uri="{FF2B5EF4-FFF2-40B4-BE49-F238E27FC236}">
                <a16:creationId xmlns:a16="http://schemas.microsoft.com/office/drawing/2014/main" id="{CC823ADA-9A5F-49B8-A89A-C6538120523E}"/>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751" r="-751"/>
          <a:stretch/>
        </p:blipFill>
        <p:spPr>
          <a:xfrm>
            <a:off x="152400" y="863598"/>
            <a:ext cx="8649286" cy="6299202"/>
          </a:xfrm>
        </p:spPr>
      </p:pic>
      <p:sp>
        <p:nvSpPr>
          <p:cNvPr id="49" name="Slide Number Placeholder 2">
            <a:extLst>
              <a:ext uri="{FF2B5EF4-FFF2-40B4-BE49-F238E27FC236}">
                <a16:creationId xmlns:a16="http://schemas.microsoft.com/office/drawing/2014/main" id="{9C6F6A41-060D-4183-AD29-4EEE77B30BA4}"/>
              </a:ext>
            </a:extLst>
          </p:cNvPr>
          <p:cNvSpPr>
            <a:spLocks noGrp="1"/>
          </p:cNvSpPr>
          <p:nvPr>
            <p:ph type="sldNum" sz="quarter" idx="4"/>
          </p:nvPr>
        </p:nvSpPr>
        <p:spPr>
          <a:xfrm>
            <a:off x="8380276" y="6400800"/>
            <a:ext cx="728133" cy="365125"/>
          </a:xfrm>
          <a:prstGeom prst="rect">
            <a:avLst/>
          </a:prstGeom>
        </p:spPr>
        <p:txBody>
          <a:bodyPr/>
          <a:lstStyle/>
          <a:p>
            <a:fld id="{E0CD77C5-7DB1-45F6-AE6F-84521133DC90}" type="slidenum">
              <a:rPr lang="en-US" smtClean="0"/>
              <a:t>12</a:t>
            </a:fld>
            <a:endParaRPr lang="en-US" dirty="0"/>
          </a:p>
        </p:txBody>
      </p:sp>
    </p:spTree>
    <p:custDataLst>
      <p:tags r:id="rId1"/>
    </p:custDataLst>
    <p:extLst>
      <p:ext uri="{BB962C8B-B14F-4D97-AF65-F5344CB8AC3E}">
        <p14:creationId xmlns:p14="http://schemas.microsoft.com/office/powerpoint/2010/main" val="196997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t>
            </a:r>
          </a:p>
        </p:txBody>
      </p:sp>
      <p:pic>
        <p:nvPicPr>
          <p:cNvPr id="14" name="Content Placeholder 13" descr="Cover page of the Head Start Program Performance Standards">
            <a:extLst>
              <a:ext uri="{FF2B5EF4-FFF2-40B4-BE49-F238E27FC236}">
                <a16:creationId xmlns:a16="http://schemas.microsoft.com/office/drawing/2014/main" id="{97E8D7D4-3D86-4674-869E-37789289D0DA}"/>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rot="188201">
            <a:off x="4840492" y="1193351"/>
            <a:ext cx="3842183" cy="4971074"/>
          </a:xfrm>
          <a:effectLst>
            <a:outerShdw blurRad="292100" dist="139700" dir="2700000" algn="tl" rotWithShape="0">
              <a:prstClr val="black">
                <a:alpha val="65000"/>
              </a:prstClr>
            </a:outerShdw>
          </a:effectLst>
        </p:spPr>
      </p:pic>
      <p:pic>
        <p:nvPicPr>
          <p:cNvPr id="12" name="Picture Placeholder 11" descr="Cover page of the Head Start Act.">
            <a:extLst>
              <a:ext uri="{FF2B5EF4-FFF2-40B4-BE49-F238E27FC236}">
                <a16:creationId xmlns:a16="http://schemas.microsoft.com/office/drawing/2014/main" id="{AF92C5AF-B46D-4AB4-AD0D-09D24C5D6554}"/>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t="5402" b="1903"/>
          <a:stretch/>
        </p:blipFill>
        <p:spPr>
          <a:xfrm rot="21393678">
            <a:off x="685769" y="1246845"/>
            <a:ext cx="3772965" cy="4859624"/>
          </a:xfrm>
          <a:effectLst>
            <a:outerShdw blurRad="292100" dist="139700" dir="2700000" algn="tl" rotWithShape="0">
              <a:prstClr val="black">
                <a:alpha val="65000"/>
              </a:prstClr>
            </a:outerShdw>
          </a:effectLst>
        </p:spPr>
      </p:pic>
      <p:sp>
        <p:nvSpPr>
          <p:cNvPr id="5" name="Slide Number Placeholder 4"/>
          <p:cNvSpPr>
            <a:spLocks noGrp="1"/>
          </p:cNvSpPr>
          <p:nvPr>
            <p:ph type="sldNum" sz="quarter" idx="4"/>
          </p:nvPr>
        </p:nvSpPr>
        <p:spPr>
          <a:prstGeom prst="rect">
            <a:avLst/>
          </a:prstGeom>
        </p:spPr>
        <p:txBody>
          <a:bodyPr/>
          <a:lstStyle/>
          <a:p>
            <a:fld id="{E0CD77C5-7DB1-45F6-AE6F-84521133DC90}" type="slidenum">
              <a:rPr lang="en-US" smtClean="0"/>
              <a:t>13</a:t>
            </a:fld>
            <a:endParaRPr lang="en-US" dirty="0"/>
          </a:p>
        </p:txBody>
      </p:sp>
    </p:spTree>
    <p:custDataLst>
      <p:tags r:id="rId1"/>
    </p:custDataLst>
    <p:extLst>
      <p:ext uri="{BB962C8B-B14F-4D97-AF65-F5344CB8AC3E}">
        <p14:creationId xmlns:p14="http://schemas.microsoft.com/office/powerpoint/2010/main" val="285837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s-ES" dirty="0"/>
              <a:t>Paint a Data Picture</a:t>
            </a:r>
          </a:p>
        </p:txBody>
      </p:sp>
      <p:sp>
        <p:nvSpPr>
          <p:cNvPr id="3" name="Text Placeholder 2">
            <a:extLst>
              <a:ext uri="{FF2B5EF4-FFF2-40B4-BE49-F238E27FC236}">
                <a16:creationId xmlns:a16="http://schemas.microsoft.com/office/drawing/2014/main" id="{01788401-E7AA-48E9-842C-18F3454AFB11}"/>
              </a:ext>
            </a:extLst>
          </p:cNvPr>
          <p:cNvSpPr>
            <a:spLocks noGrp="1"/>
          </p:cNvSpPr>
          <p:nvPr>
            <p:ph type="body" sz="quarter" idx="12"/>
          </p:nvPr>
        </p:nvSpPr>
        <p:spPr>
          <a:xfrm>
            <a:off x="0" y="2652338"/>
            <a:ext cx="9144000" cy="2879476"/>
          </a:xfrm>
          <a:solidFill>
            <a:schemeClr val="accent5">
              <a:lumMod val="60000"/>
              <a:lumOff val="40000"/>
              <a:alpha val="50000"/>
            </a:schemeClr>
          </a:solidFill>
        </p:spPr>
        <p:txBody>
          <a:bodyPr/>
          <a:lstStyle/>
          <a:p>
            <a:pPr marL="0" indent="0" algn="ctr">
              <a:buNone/>
            </a:pPr>
            <a:r>
              <a:rPr lang="en-US" sz="4400" dirty="0">
                <a:solidFill>
                  <a:schemeClr val="accent1">
                    <a:lumMod val="50000"/>
                  </a:schemeClr>
                </a:solidFill>
              </a:rPr>
              <a:t>How do you use data to inform </a:t>
            </a:r>
            <a:br>
              <a:rPr lang="en-US" sz="4400" dirty="0">
                <a:solidFill>
                  <a:schemeClr val="accent1">
                    <a:lumMod val="50000"/>
                  </a:schemeClr>
                </a:solidFill>
              </a:rPr>
            </a:br>
            <a:r>
              <a:rPr lang="en-US" sz="4400" dirty="0">
                <a:solidFill>
                  <a:schemeClr val="accent1">
                    <a:lumMod val="50000"/>
                  </a:schemeClr>
                </a:solidFill>
              </a:rPr>
              <a:t>your program-wide coordinated approach to </a:t>
            </a:r>
            <a:r>
              <a:rPr lang="en-US" sz="4400" b="1" dirty="0">
                <a:solidFill>
                  <a:schemeClr val="accent1">
                    <a:lumMod val="50000"/>
                  </a:schemeClr>
                </a:solidFill>
              </a:rPr>
              <a:t>training and professional development?</a:t>
            </a:r>
            <a:endParaRPr lang="en-US" sz="4400" dirty="0"/>
          </a:p>
        </p:txBody>
      </p:sp>
      <p:sp>
        <p:nvSpPr>
          <p:cNvPr id="4" name="Slide Number Placeholder 3"/>
          <p:cNvSpPr>
            <a:spLocks noGrp="1"/>
          </p:cNvSpPr>
          <p:nvPr>
            <p:ph type="sldNum" sz="quarter" idx="4"/>
          </p:nvPr>
        </p:nvSpPr>
        <p:spPr>
          <a:prstGeom prst="rect">
            <a:avLst/>
          </a:prstGeom>
        </p:spPr>
        <p:txBody>
          <a:bodyPr/>
          <a:lstStyle/>
          <a:p>
            <a:fld id="{48F63A3B-78C7-47BE-AE5E-E10140E04643}" type="slidenum">
              <a:rPr lang="en-US" smtClean="0"/>
              <a:t>14</a:t>
            </a:fld>
            <a:endParaRPr lang="en-US" dirty="0"/>
          </a:p>
        </p:txBody>
      </p:sp>
    </p:spTree>
    <p:custDataLst>
      <p:tags r:id="rId1"/>
    </p:custDataLst>
    <p:extLst>
      <p:ext uri="{BB962C8B-B14F-4D97-AF65-F5344CB8AC3E}">
        <p14:creationId xmlns:p14="http://schemas.microsoft.com/office/powerpoint/2010/main" val="383548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Data-informed Training</a:t>
            </a:r>
          </a:p>
        </p:txBody>
      </p:sp>
      <p:pic>
        <p:nvPicPr>
          <p:cNvPr id="19" name="Picture Placeholder 18" descr="A circular graphic depicting five areas all connected by data. The areas are: community assessment, program goals, ongoing monitoring, child family outcomes, and individual professional development plans. The center of the graphic reads, &quot;Data-informed training.&quot;">
            <a:extLst>
              <a:ext uri="{FF2B5EF4-FFF2-40B4-BE49-F238E27FC236}">
                <a16:creationId xmlns:a16="http://schemas.microsoft.com/office/drawing/2014/main" id="{F3A05845-7ED8-4DC1-9976-07EB19C314FF}"/>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568" r="-1456"/>
          <a:stretch/>
        </p:blipFill>
        <p:spPr>
          <a:xfrm>
            <a:off x="-1" y="1058334"/>
            <a:ext cx="5726289" cy="5736547"/>
          </a:xfrm>
        </p:spPr>
      </p:pic>
      <p:pic>
        <p:nvPicPr>
          <p:cNvPr id="21" name="Content Placeholder 20">
            <a:extLst>
              <a:ext uri="{FF2B5EF4-FFF2-40B4-BE49-F238E27FC236}">
                <a16:creationId xmlns:a16="http://schemas.microsoft.com/office/drawing/2014/main" id="{6C387823-BE26-4E2A-A446-1909C39BB581}"/>
              </a:ext>
              <a:ext uri="{C183D7F6-B498-43B3-948B-1728B52AA6E4}">
                <adec:decorative xmlns:adec="http://schemas.microsoft.com/office/drawing/2017/decorative" val="1"/>
              </a:ext>
            </a:extLst>
          </p:cNvPr>
          <p:cNvPicPr>
            <a:picLocks noGrp="1" noChangeAspect="1"/>
          </p:cNvPicPr>
          <p:nvPr>
            <p:ph sz="quarter" idx="15"/>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248400" y="1110104"/>
            <a:ext cx="2192470" cy="1709296"/>
          </a:xfrm>
        </p:spPr>
      </p:pic>
      <p:sp>
        <p:nvSpPr>
          <p:cNvPr id="3" name="Text Placeholder 2"/>
          <p:cNvSpPr>
            <a:spLocks noGrp="1"/>
          </p:cNvSpPr>
          <p:nvPr>
            <p:ph type="body" sz="quarter" idx="12"/>
          </p:nvPr>
        </p:nvSpPr>
        <p:spPr>
          <a:xfrm>
            <a:off x="5570118" y="2743200"/>
            <a:ext cx="3560909" cy="3673475"/>
          </a:xfrm>
          <a:noFill/>
        </p:spPr>
        <p:txBody>
          <a:bodyPr anchor="t"/>
          <a:lstStyle/>
          <a:p>
            <a:pPr marL="579438" indent="-338138">
              <a:spcBef>
                <a:spcPts val="400"/>
              </a:spcBef>
            </a:pPr>
            <a:r>
              <a:rPr lang="en-US" sz="2400" dirty="0">
                <a:solidFill>
                  <a:schemeClr val="accent1">
                    <a:lumMod val="50000"/>
                  </a:schemeClr>
                </a:solidFill>
              </a:rPr>
              <a:t>Community assessment</a:t>
            </a:r>
          </a:p>
          <a:p>
            <a:pPr marL="579438" indent="-338138">
              <a:spcBef>
                <a:spcPts val="400"/>
              </a:spcBef>
            </a:pPr>
            <a:r>
              <a:rPr lang="en-US" sz="2400" dirty="0">
                <a:solidFill>
                  <a:schemeClr val="accent1">
                    <a:lumMod val="50000"/>
                  </a:schemeClr>
                </a:solidFill>
              </a:rPr>
              <a:t>Annual </a:t>
            </a:r>
            <a:br>
              <a:rPr lang="en-US" sz="2400" dirty="0">
                <a:solidFill>
                  <a:schemeClr val="accent1">
                    <a:lumMod val="50000"/>
                  </a:schemeClr>
                </a:solidFill>
              </a:rPr>
            </a:br>
            <a:r>
              <a:rPr lang="en-US" sz="2400" dirty="0">
                <a:solidFill>
                  <a:schemeClr val="accent1">
                    <a:lumMod val="50000"/>
                  </a:schemeClr>
                </a:solidFill>
              </a:rPr>
              <a:t>self-assessment</a:t>
            </a:r>
          </a:p>
          <a:p>
            <a:pPr marL="579438" indent="-338138">
              <a:spcBef>
                <a:spcPts val="400"/>
              </a:spcBef>
            </a:pPr>
            <a:r>
              <a:rPr lang="en-US" sz="2400" dirty="0">
                <a:solidFill>
                  <a:schemeClr val="accent1">
                    <a:lumMod val="50000"/>
                  </a:schemeClr>
                </a:solidFill>
              </a:rPr>
              <a:t>Program goals</a:t>
            </a:r>
          </a:p>
          <a:p>
            <a:pPr marL="579438" indent="-338138">
              <a:spcBef>
                <a:spcPts val="400"/>
              </a:spcBef>
            </a:pPr>
            <a:r>
              <a:rPr lang="en-US" sz="2400" dirty="0">
                <a:solidFill>
                  <a:schemeClr val="accent1">
                    <a:lumMod val="50000"/>
                  </a:schemeClr>
                </a:solidFill>
              </a:rPr>
              <a:t>Ongoing monitoring</a:t>
            </a:r>
          </a:p>
          <a:p>
            <a:pPr marL="579438" indent="-338138">
              <a:spcBef>
                <a:spcPts val="400"/>
              </a:spcBef>
            </a:pPr>
            <a:r>
              <a:rPr lang="en-US" sz="2400" dirty="0">
                <a:solidFill>
                  <a:schemeClr val="accent1">
                    <a:lumMod val="50000"/>
                  </a:schemeClr>
                </a:solidFill>
              </a:rPr>
              <a:t>Child and family outcomes</a:t>
            </a:r>
          </a:p>
          <a:p>
            <a:pPr marL="579438" indent="-338138">
              <a:spcBef>
                <a:spcPts val="400"/>
              </a:spcBef>
            </a:pPr>
            <a:r>
              <a:rPr lang="en-US" sz="2400" dirty="0">
                <a:solidFill>
                  <a:schemeClr val="accent1">
                    <a:lumMod val="50000"/>
                  </a:schemeClr>
                </a:solidFill>
              </a:rPr>
              <a:t>Individual PD plans</a:t>
            </a:r>
            <a:endParaRPr lang="en-US" sz="2800" dirty="0"/>
          </a:p>
        </p:txBody>
      </p:sp>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15</a:t>
            </a:fld>
            <a:endParaRPr lang="en-US" dirty="0"/>
          </a:p>
        </p:txBody>
      </p:sp>
    </p:spTree>
    <p:custDataLst>
      <p:tags r:id="rId1"/>
    </p:custDataLst>
    <p:extLst>
      <p:ext uri="{BB962C8B-B14F-4D97-AF65-F5344CB8AC3E}">
        <p14:creationId xmlns:p14="http://schemas.microsoft.com/office/powerpoint/2010/main" val="277828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Expectations</a:t>
            </a:r>
          </a:p>
        </p:txBody>
      </p:sp>
      <p:sp>
        <p:nvSpPr>
          <p:cNvPr id="3" name="Text Placeholder 2"/>
          <p:cNvSpPr>
            <a:spLocks noGrp="1"/>
          </p:cNvSpPr>
          <p:nvPr>
            <p:ph type="body" sz="quarter" idx="12"/>
          </p:nvPr>
        </p:nvSpPr>
        <p:spPr>
          <a:xfrm>
            <a:off x="3680968" y="1721868"/>
            <a:ext cx="5562599" cy="4526532"/>
          </a:xfrm>
        </p:spPr>
        <p:txBody>
          <a:bodyPr anchor="ctr"/>
          <a:lstStyle/>
          <a:p>
            <a:pPr>
              <a:spcBef>
                <a:spcPts val="0"/>
              </a:spcBef>
              <a:spcAft>
                <a:spcPts val="1200"/>
              </a:spcAft>
              <a:buClr>
                <a:schemeClr val="accent6">
                  <a:lumMod val="50000"/>
                </a:schemeClr>
              </a:buClr>
            </a:pPr>
            <a:r>
              <a:rPr lang="en-US" dirty="0">
                <a:solidFill>
                  <a:schemeClr val="accent1">
                    <a:lumMod val="50000"/>
                  </a:schemeClr>
                </a:solidFill>
              </a:rPr>
              <a:t>Staff qualification and competency requirements, 45 CFR §1302.91</a:t>
            </a:r>
          </a:p>
          <a:p>
            <a:pPr>
              <a:spcBef>
                <a:spcPts val="0"/>
              </a:spcBef>
              <a:spcAft>
                <a:spcPts val="1200"/>
              </a:spcAft>
              <a:buClr>
                <a:schemeClr val="accent6">
                  <a:lumMod val="50000"/>
                </a:schemeClr>
              </a:buClr>
            </a:pPr>
            <a:r>
              <a:rPr lang="en-US" dirty="0">
                <a:solidFill>
                  <a:schemeClr val="accent1">
                    <a:lumMod val="50000"/>
                  </a:schemeClr>
                </a:solidFill>
              </a:rPr>
              <a:t>Knowledge, training, experience, and competencies</a:t>
            </a:r>
          </a:p>
          <a:p>
            <a:pPr>
              <a:spcBef>
                <a:spcPts val="0"/>
              </a:spcBef>
              <a:spcAft>
                <a:spcPts val="1200"/>
              </a:spcAft>
              <a:buClr>
                <a:schemeClr val="accent6">
                  <a:lumMod val="50000"/>
                </a:schemeClr>
              </a:buClr>
            </a:pPr>
            <a:r>
              <a:rPr lang="en-US" dirty="0">
                <a:solidFill>
                  <a:schemeClr val="accent1">
                    <a:lumMod val="50000"/>
                  </a:schemeClr>
                </a:solidFill>
              </a:rPr>
              <a:t>Ongoing training and professional development </a:t>
            </a:r>
          </a:p>
        </p:txBody>
      </p:sp>
      <p:pic>
        <p:nvPicPr>
          <p:cNvPr id="9" name="Picture Placeholder 8">
            <a:extLst>
              <a:ext uri="{FF2B5EF4-FFF2-40B4-BE49-F238E27FC236}">
                <a16:creationId xmlns:a16="http://schemas.microsoft.com/office/drawing/2014/main" id="{127E17D5-DC2D-4FE9-B2AA-08A160AD6BD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6" t="-259" r="-26" b="-398"/>
          <a:stretch/>
        </p:blipFill>
        <p:spPr>
          <a:xfrm>
            <a:off x="298414" y="1295402"/>
            <a:ext cx="3282984" cy="5121274"/>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16</a:t>
            </a:fld>
            <a:endParaRPr lang="en-US" dirty="0"/>
          </a:p>
        </p:txBody>
      </p:sp>
    </p:spTree>
    <p:custDataLst>
      <p:tags r:id="rId1"/>
    </p:custDataLst>
    <p:extLst>
      <p:ext uri="{BB962C8B-B14F-4D97-AF65-F5344CB8AC3E}">
        <p14:creationId xmlns:p14="http://schemas.microsoft.com/office/powerpoint/2010/main" val="379028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Staff and Building Capacity</a:t>
            </a:r>
            <a:endParaRPr lang="en-US" strike="sngStrike" dirty="0"/>
          </a:p>
        </p:txBody>
      </p:sp>
      <p:sp>
        <p:nvSpPr>
          <p:cNvPr id="3" name="Text Placeholder 2"/>
          <p:cNvSpPr>
            <a:spLocks noGrp="1"/>
          </p:cNvSpPr>
          <p:nvPr>
            <p:ph type="body" sz="quarter" idx="12"/>
          </p:nvPr>
        </p:nvSpPr>
        <p:spPr>
          <a:xfrm>
            <a:off x="457200" y="1447800"/>
            <a:ext cx="4492082" cy="4953000"/>
          </a:xfrm>
        </p:spPr>
        <p:txBody>
          <a:bodyPr anchor="ctr"/>
          <a:lstStyle/>
          <a:p>
            <a:pPr marL="461963" indent="-334963">
              <a:spcAft>
                <a:spcPts val="1200"/>
              </a:spcAft>
              <a:buClr>
                <a:schemeClr val="accent6">
                  <a:lumMod val="50000"/>
                </a:schemeClr>
              </a:buClr>
            </a:pPr>
            <a:r>
              <a:rPr lang="en-US" dirty="0">
                <a:solidFill>
                  <a:schemeClr val="accent1">
                    <a:lumMod val="50000"/>
                  </a:schemeClr>
                </a:solidFill>
              </a:rPr>
              <a:t>How do we assess the strengths and needs of our staff? </a:t>
            </a:r>
          </a:p>
          <a:p>
            <a:pPr marL="461963" indent="-334963">
              <a:spcAft>
                <a:spcPts val="1200"/>
              </a:spcAft>
              <a:buClr>
                <a:schemeClr val="accent6">
                  <a:lumMod val="50000"/>
                </a:schemeClr>
              </a:buClr>
            </a:pPr>
            <a:r>
              <a:rPr lang="en-US" dirty="0">
                <a:solidFill>
                  <a:schemeClr val="accent1">
                    <a:lumMod val="50000"/>
                  </a:schemeClr>
                </a:solidFill>
              </a:rPr>
              <a:t>Do our approaches to training meet the needs of our staff?</a:t>
            </a:r>
          </a:p>
          <a:p>
            <a:pPr marL="461963" indent="-334963">
              <a:spcAft>
                <a:spcPts val="1200"/>
              </a:spcAft>
              <a:buClr>
                <a:schemeClr val="accent6">
                  <a:lumMod val="50000"/>
                </a:schemeClr>
              </a:buClr>
            </a:pPr>
            <a:r>
              <a:rPr lang="en-US" dirty="0">
                <a:solidFill>
                  <a:schemeClr val="accent1">
                    <a:lumMod val="50000"/>
                  </a:schemeClr>
                </a:solidFill>
              </a:rPr>
              <a:t>How do we support our staff in providing responsive services? </a:t>
            </a:r>
          </a:p>
        </p:txBody>
      </p:sp>
      <p:pic>
        <p:nvPicPr>
          <p:cNvPr id="8" name="Picture Placeholder 7">
            <a:extLst>
              <a:ext uri="{FF2B5EF4-FFF2-40B4-BE49-F238E27FC236}">
                <a16:creationId xmlns:a16="http://schemas.microsoft.com/office/drawing/2014/main" id="{D810F70D-0720-48B2-A374-1798346DAD00}"/>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6658" b="3229"/>
          <a:stretch/>
        </p:blipFill>
        <p:spPr>
          <a:xfrm>
            <a:off x="4323709" y="1309400"/>
            <a:ext cx="4492082" cy="5396199"/>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17</a:t>
            </a:fld>
            <a:endParaRPr lang="en-US" dirty="0"/>
          </a:p>
        </p:txBody>
      </p:sp>
    </p:spTree>
    <p:custDataLst>
      <p:tags r:id="rId1"/>
    </p:custDataLst>
    <p:extLst>
      <p:ext uri="{BB962C8B-B14F-4D97-AF65-F5344CB8AC3E}">
        <p14:creationId xmlns:p14="http://schemas.microsoft.com/office/powerpoint/2010/main" val="16603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Individual Professional Development Plans </a:t>
            </a:r>
          </a:p>
        </p:txBody>
      </p:sp>
      <p:sp>
        <p:nvSpPr>
          <p:cNvPr id="3" name="Text Placeholder 2"/>
          <p:cNvSpPr>
            <a:spLocks noGrp="1"/>
          </p:cNvSpPr>
          <p:nvPr>
            <p:ph type="body" sz="quarter" idx="12"/>
          </p:nvPr>
        </p:nvSpPr>
        <p:spPr>
          <a:xfrm>
            <a:off x="304800" y="914400"/>
            <a:ext cx="5715000" cy="5611874"/>
          </a:xfrm>
          <a:noFill/>
        </p:spPr>
        <p:txBody>
          <a:bodyPr anchor="ctr"/>
          <a:lstStyle/>
          <a:p>
            <a:pPr marL="0" indent="0">
              <a:buNone/>
            </a:pPr>
            <a:r>
              <a:rPr lang="en-US" dirty="0">
                <a:solidFill>
                  <a:schemeClr val="accent1">
                    <a:lumMod val="50000"/>
                  </a:schemeClr>
                </a:solidFill>
              </a:rPr>
              <a:t>Individual professional development plans are:</a:t>
            </a:r>
            <a:endParaRPr lang="en-US" sz="1200" dirty="0">
              <a:solidFill>
                <a:schemeClr val="accent1">
                  <a:lumMod val="50000"/>
                </a:schemeClr>
              </a:solidFill>
            </a:endParaRPr>
          </a:p>
          <a:p>
            <a:pPr marL="644525" indent="-473075">
              <a:buClr>
                <a:schemeClr val="accent6">
                  <a:lumMod val="50000"/>
                </a:schemeClr>
              </a:buClr>
            </a:pPr>
            <a:r>
              <a:rPr lang="en-US" dirty="0">
                <a:solidFill>
                  <a:schemeClr val="accent1">
                    <a:lumMod val="50000"/>
                  </a:schemeClr>
                </a:solidFill>
              </a:rPr>
              <a:t>Developed in consultation with each employee</a:t>
            </a:r>
          </a:p>
          <a:p>
            <a:pPr marL="644525" indent="-473075">
              <a:buClr>
                <a:schemeClr val="accent6">
                  <a:lumMod val="50000"/>
                </a:schemeClr>
              </a:buClr>
            </a:pPr>
            <a:r>
              <a:rPr lang="en-US" dirty="0">
                <a:solidFill>
                  <a:schemeClr val="accent1">
                    <a:lumMod val="50000"/>
                  </a:schemeClr>
                </a:solidFill>
              </a:rPr>
              <a:t>Required for all staff </a:t>
            </a:r>
            <a:br>
              <a:rPr lang="en-US" dirty="0">
                <a:solidFill>
                  <a:schemeClr val="accent1">
                    <a:lumMod val="50000"/>
                  </a:schemeClr>
                </a:solidFill>
              </a:rPr>
            </a:br>
            <a:r>
              <a:rPr lang="en-US" dirty="0">
                <a:solidFill>
                  <a:schemeClr val="accent1">
                    <a:lumMod val="50000"/>
                  </a:schemeClr>
                </a:solidFill>
              </a:rPr>
              <a:t>who have direct </a:t>
            </a:r>
            <a:br>
              <a:rPr lang="en-US" dirty="0">
                <a:solidFill>
                  <a:schemeClr val="accent1">
                    <a:lumMod val="50000"/>
                  </a:schemeClr>
                </a:solidFill>
              </a:rPr>
            </a:br>
            <a:r>
              <a:rPr lang="en-US" dirty="0">
                <a:solidFill>
                  <a:schemeClr val="accent1">
                    <a:lumMod val="50000"/>
                  </a:schemeClr>
                </a:solidFill>
              </a:rPr>
              <a:t>contact with children</a:t>
            </a:r>
          </a:p>
          <a:p>
            <a:pPr marL="644525" indent="-473075">
              <a:buClr>
                <a:schemeClr val="accent6">
                  <a:lumMod val="50000"/>
                </a:schemeClr>
              </a:buClr>
            </a:pPr>
            <a:r>
              <a:rPr lang="en-US" dirty="0">
                <a:solidFill>
                  <a:schemeClr val="accent1">
                    <a:lumMod val="50000"/>
                  </a:schemeClr>
                </a:solidFill>
              </a:rPr>
              <a:t>Implemented to the </a:t>
            </a:r>
            <a:br>
              <a:rPr lang="en-US" dirty="0">
                <a:solidFill>
                  <a:schemeClr val="accent1">
                    <a:lumMod val="50000"/>
                  </a:schemeClr>
                </a:solidFill>
              </a:rPr>
            </a:br>
            <a:r>
              <a:rPr lang="en-US" dirty="0">
                <a:solidFill>
                  <a:schemeClr val="accent1">
                    <a:lumMod val="50000"/>
                  </a:schemeClr>
                </a:solidFill>
              </a:rPr>
              <a:t>extent feasible and practical</a:t>
            </a:r>
          </a:p>
        </p:txBody>
      </p:sp>
      <p:pic>
        <p:nvPicPr>
          <p:cNvPr id="9" name="Picture Placeholder 8">
            <a:extLst>
              <a:ext uri="{FF2B5EF4-FFF2-40B4-BE49-F238E27FC236}">
                <a16:creationId xmlns:a16="http://schemas.microsoft.com/office/drawing/2014/main" id="{FB0D8DA8-AF4C-4806-805D-0A53935F6CF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44" t="-1924" r="-1166" b="-1924"/>
          <a:stretch/>
        </p:blipFill>
        <p:spPr>
          <a:xfrm>
            <a:off x="5453350" y="1600200"/>
            <a:ext cx="3673314" cy="4572000"/>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18</a:t>
            </a:fld>
            <a:endParaRPr lang="en-US" dirty="0"/>
          </a:p>
        </p:txBody>
      </p:sp>
    </p:spTree>
    <p:custDataLst>
      <p:tags r:id="rId1"/>
    </p:custDataLst>
    <p:extLst>
      <p:ext uri="{BB962C8B-B14F-4D97-AF65-F5344CB8AC3E}">
        <p14:creationId xmlns:p14="http://schemas.microsoft.com/office/powerpoint/2010/main" val="16833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7DA5-E818-E647-9F79-5693CA0D3D9F}"/>
              </a:ext>
            </a:extLst>
          </p:cNvPr>
          <p:cNvSpPr>
            <a:spLocks noGrp="1"/>
          </p:cNvSpPr>
          <p:nvPr>
            <p:ph type="title"/>
          </p:nvPr>
        </p:nvSpPr>
        <p:spPr/>
        <p:txBody>
          <a:bodyPr/>
          <a:lstStyle/>
          <a:p>
            <a:r>
              <a:rPr lang="en-US" dirty="0"/>
              <a:t>Where Staff Learn</a:t>
            </a:r>
          </a:p>
        </p:txBody>
      </p:sp>
      <p:pic>
        <p:nvPicPr>
          <p:cNvPr id="6" name="Content Placeholder 5" descr="Pie chart: 10% formal learning, 20% developmental interactions, and 70% hands-on learning. &#10;">
            <a:extLst>
              <a:ext uri="{FF2B5EF4-FFF2-40B4-BE49-F238E27FC236}">
                <a16:creationId xmlns:a16="http://schemas.microsoft.com/office/drawing/2014/main" id="{2551624F-2149-4936-A701-0D96B63A5D0A}"/>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52400" y="1233123"/>
            <a:ext cx="9070463" cy="5602168"/>
          </a:xfrm>
        </p:spPr>
      </p:pic>
      <p:sp>
        <p:nvSpPr>
          <p:cNvPr id="3" name="Slide Number Placeholder 2">
            <a:extLst>
              <a:ext uri="{FF2B5EF4-FFF2-40B4-BE49-F238E27FC236}">
                <a16:creationId xmlns:a16="http://schemas.microsoft.com/office/drawing/2014/main" id="{5C66AAAB-DE61-48FD-944C-54D5D2C344EF}"/>
              </a:ext>
            </a:extLst>
          </p:cNvPr>
          <p:cNvSpPr>
            <a:spLocks noGrp="1"/>
          </p:cNvSpPr>
          <p:nvPr>
            <p:ph type="sldNum" sz="quarter" idx="4"/>
          </p:nvPr>
        </p:nvSpPr>
        <p:spPr>
          <a:prstGeom prst="rect">
            <a:avLst/>
          </a:prstGeom>
        </p:spPr>
        <p:txBody>
          <a:bodyPr/>
          <a:lstStyle/>
          <a:p>
            <a:fld id="{C08F7739-4EF1-D14F-9817-FE80001A0759}" type="slidenum">
              <a:rPr lang="en-US" smtClean="0">
                <a:latin typeface="Arial"/>
              </a:rPr>
              <a:pPr/>
              <a:t>19</a:t>
            </a:fld>
            <a:endParaRPr lang="en-US" dirty="0">
              <a:latin typeface="Arial"/>
            </a:endParaRPr>
          </a:p>
        </p:txBody>
      </p:sp>
    </p:spTree>
    <p:custDataLst>
      <p:tags r:id="rId1"/>
    </p:custDataLst>
    <p:extLst>
      <p:ext uri="{BB962C8B-B14F-4D97-AF65-F5344CB8AC3E}">
        <p14:creationId xmlns:p14="http://schemas.microsoft.com/office/powerpoint/2010/main" val="385943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B4AAEF62-60C9-4CA5-B412-11FD0C4EBE02}"/>
              </a:ext>
            </a:extLst>
          </p:cNvPr>
          <p:cNvSpPr>
            <a:spLocks noGrp="1"/>
          </p:cNvSpPr>
          <p:nvPr>
            <p:ph type="body" sz="quarter" idx="12"/>
          </p:nvPr>
        </p:nvSpPr>
        <p:spPr>
          <a:xfrm>
            <a:off x="304800" y="1066800"/>
            <a:ext cx="8913807" cy="522428"/>
          </a:xfrm>
        </p:spPr>
        <p:txBody>
          <a:bodyPr/>
          <a:lstStyle/>
          <a:p>
            <a:pPr marL="15875"/>
            <a:r>
              <a:rPr lang="en-CA" sz="2400" b="1" dirty="0">
                <a:solidFill>
                  <a:schemeClr val="accent1">
                    <a:lumMod val="75000"/>
                  </a:schemeClr>
                </a:solidFill>
              </a:rPr>
              <a:t>As a result of this session, participants will:</a:t>
            </a:r>
          </a:p>
        </p:txBody>
      </p:sp>
      <p:sp>
        <p:nvSpPr>
          <p:cNvPr id="9" name="Text Placeholder 8">
            <a:extLst>
              <a:ext uri="{FF2B5EF4-FFF2-40B4-BE49-F238E27FC236}">
                <a16:creationId xmlns:a16="http://schemas.microsoft.com/office/drawing/2014/main" id="{8372B1AB-68AE-4EE3-98CE-E1906B1ED1EA}"/>
              </a:ext>
            </a:extLst>
          </p:cNvPr>
          <p:cNvSpPr>
            <a:spLocks noGrp="1"/>
          </p:cNvSpPr>
          <p:nvPr>
            <p:ph type="body" sz="quarter" idx="14"/>
          </p:nvPr>
        </p:nvSpPr>
        <p:spPr>
          <a:xfrm>
            <a:off x="1600200" y="1600200"/>
            <a:ext cx="7543800" cy="4682588"/>
          </a:xfrm>
          <a:solidFill>
            <a:srgbClr val="F9DDD4"/>
          </a:solidFill>
        </p:spPr>
        <p:txBody>
          <a:bodyPr anchor="ctr"/>
          <a:lstStyle/>
          <a:p>
            <a:pPr marL="571500" lvl="2" indent="-411163" defTabSz="914400">
              <a:buFont typeface="Arial" panose="020B0604020202020204" pitchFamily="34" charset="0"/>
              <a:buChar char="•"/>
            </a:pPr>
            <a:r>
              <a:rPr lang="en-US" altLang="en-US" sz="2800" dirty="0">
                <a:solidFill>
                  <a:srgbClr val="418AB3">
                    <a:lumMod val="50000"/>
                  </a:srgbClr>
                </a:solidFill>
              </a:rPr>
              <a:t>Examine Head Start requirements and standards for training and professional development systems</a:t>
            </a:r>
          </a:p>
          <a:p>
            <a:pPr marL="571500" lvl="2" indent="-411163" defTabSz="914400">
              <a:buFont typeface="Arial" panose="020B0604020202020204" pitchFamily="34" charset="0"/>
              <a:buChar char="•"/>
            </a:pPr>
            <a:r>
              <a:rPr lang="en-US" altLang="en-US" sz="2800" dirty="0">
                <a:solidFill>
                  <a:srgbClr val="418AB3">
                    <a:lumMod val="50000"/>
                  </a:srgbClr>
                </a:solidFill>
              </a:rPr>
              <a:t>Identify strategies for developing a meaningful and responsive system of professional development </a:t>
            </a:r>
          </a:p>
          <a:p>
            <a:pPr marL="571500" lvl="2" indent="-411163" defTabSz="914400">
              <a:buFont typeface="Arial" panose="020B0604020202020204" pitchFamily="34" charset="0"/>
              <a:buChar char="•"/>
            </a:pPr>
            <a:r>
              <a:rPr lang="en-US" altLang="en-US" sz="2800" dirty="0">
                <a:solidFill>
                  <a:srgbClr val="418AB3">
                    <a:lumMod val="50000"/>
                  </a:srgbClr>
                </a:solidFill>
              </a:rPr>
              <a:t>Develop a working understanding of the relationship between professional development and continuous improvement</a:t>
            </a:r>
          </a:p>
        </p:txBody>
      </p:sp>
      <p:sp>
        <p:nvSpPr>
          <p:cNvPr id="4" name="Slide Number Placeholder 3"/>
          <p:cNvSpPr>
            <a:spLocks noGrp="1"/>
          </p:cNvSpPr>
          <p:nvPr>
            <p:ph type="sldNum" sz="quarter" idx="4"/>
          </p:nvPr>
        </p:nvSpPr>
        <p:spPr>
          <a:xfrm>
            <a:off x="8305800" y="6400800"/>
            <a:ext cx="728133" cy="365125"/>
          </a:xfrm>
          <a:prstGeom prst="rect">
            <a:avLst/>
          </a:prstGeom>
        </p:spPr>
        <p:txBody>
          <a:bodyPr/>
          <a:lstStyle/>
          <a:p>
            <a:fld id="{C08F7739-4EF1-D14F-9817-FE80001A0759}" type="slidenum">
              <a:rPr lang="en-US" smtClean="0"/>
              <a:pPr/>
              <a:t>2</a:t>
            </a:fld>
            <a:endParaRPr lang="en-US" dirty="0"/>
          </a:p>
        </p:txBody>
      </p:sp>
    </p:spTree>
    <p:custDataLst>
      <p:tags r:id="rId1"/>
    </p:custDataLst>
    <p:extLst>
      <p:ext uri="{BB962C8B-B14F-4D97-AF65-F5344CB8AC3E}">
        <p14:creationId xmlns:p14="http://schemas.microsoft.com/office/powerpoint/2010/main" val="17174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6D202-7EC0-314B-8575-73844E05F15B}"/>
              </a:ext>
            </a:extLst>
          </p:cNvPr>
          <p:cNvSpPr>
            <a:spLocks noGrp="1"/>
          </p:cNvSpPr>
          <p:nvPr>
            <p:ph type="title"/>
          </p:nvPr>
        </p:nvSpPr>
        <p:spPr/>
        <p:txBody>
          <a:bodyPr/>
          <a:lstStyle/>
          <a:p>
            <a:r>
              <a:rPr lang="en-US" dirty="0"/>
              <a:t>Maximize the 90 Percent</a:t>
            </a:r>
          </a:p>
        </p:txBody>
      </p:sp>
      <p:pic>
        <p:nvPicPr>
          <p:cNvPr id="9" name="Picture Placeholder 8">
            <a:extLst>
              <a:ext uri="{FF2B5EF4-FFF2-40B4-BE49-F238E27FC236}">
                <a16:creationId xmlns:a16="http://schemas.microsoft.com/office/drawing/2014/main" id="{A6018669-D679-418F-83A5-5C24B75BEAEC}"/>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4395" r="4395"/>
          <a:stretch/>
        </p:blipFill>
        <p:spPr>
          <a:xfrm>
            <a:off x="304800" y="1447800"/>
            <a:ext cx="5486400" cy="4811151"/>
          </a:xfrm>
        </p:spPr>
      </p:pic>
      <p:sp>
        <p:nvSpPr>
          <p:cNvPr id="4" name="Text Placeholder 3">
            <a:extLst>
              <a:ext uri="{FF2B5EF4-FFF2-40B4-BE49-F238E27FC236}">
                <a16:creationId xmlns:a16="http://schemas.microsoft.com/office/drawing/2014/main" id="{04043664-5513-4A87-93B8-727DA84ED042}"/>
              </a:ext>
            </a:extLst>
          </p:cNvPr>
          <p:cNvSpPr>
            <a:spLocks noGrp="1"/>
          </p:cNvSpPr>
          <p:nvPr>
            <p:ph type="body" sz="quarter" idx="12"/>
          </p:nvPr>
        </p:nvSpPr>
        <p:spPr>
          <a:xfrm>
            <a:off x="5562600" y="1204909"/>
            <a:ext cx="3581400" cy="4520641"/>
          </a:xfrm>
        </p:spPr>
        <p:txBody>
          <a:bodyPr/>
          <a:lstStyle/>
          <a:p>
            <a:pPr marL="338138" indent="-338138">
              <a:buClr>
                <a:schemeClr val="accent6">
                  <a:lumMod val="50000"/>
                </a:schemeClr>
              </a:buClr>
            </a:pPr>
            <a:r>
              <a:rPr lang="en-US" sz="2800" dirty="0">
                <a:solidFill>
                  <a:schemeClr val="accent1">
                    <a:lumMod val="50000"/>
                  </a:schemeClr>
                </a:solidFill>
              </a:rPr>
              <a:t>Inspire employees </a:t>
            </a:r>
            <a:br>
              <a:rPr lang="en-US" sz="2800" dirty="0">
                <a:solidFill>
                  <a:schemeClr val="accent1">
                    <a:lumMod val="50000"/>
                  </a:schemeClr>
                </a:solidFill>
              </a:rPr>
            </a:br>
            <a:r>
              <a:rPr lang="en-US" sz="2800" dirty="0">
                <a:solidFill>
                  <a:schemeClr val="accent1">
                    <a:lumMod val="50000"/>
                  </a:schemeClr>
                </a:solidFill>
              </a:rPr>
              <a:t>to learn with meaningful and challenging tasks</a:t>
            </a:r>
          </a:p>
          <a:p>
            <a:pPr marL="338138" indent="-338138">
              <a:buClr>
                <a:schemeClr val="accent6">
                  <a:lumMod val="50000"/>
                </a:schemeClr>
              </a:buClr>
            </a:pPr>
            <a:r>
              <a:rPr lang="en-US" sz="2800" dirty="0">
                <a:solidFill>
                  <a:schemeClr val="accent1">
                    <a:lumMod val="50000"/>
                  </a:schemeClr>
                </a:solidFill>
              </a:rPr>
              <a:t>Provide opportunities for feedback and reflection</a:t>
            </a:r>
          </a:p>
          <a:p>
            <a:pPr marL="338138" indent="-338138">
              <a:buClr>
                <a:schemeClr val="accent6">
                  <a:lumMod val="50000"/>
                </a:schemeClr>
              </a:buClr>
            </a:pPr>
            <a:r>
              <a:rPr lang="en-US" sz="2800" dirty="0">
                <a:solidFill>
                  <a:schemeClr val="accent1">
                    <a:lumMod val="50000"/>
                  </a:schemeClr>
                </a:solidFill>
              </a:rPr>
              <a:t>Provide fresh and relevant content</a:t>
            </a:r>
            <a:endParaRPr lang="en-US" sz="2800" dirty="0"/>
          </a:p>
        </p:txBody>
      </p:sp>
      <p:sp>
        <p:nvSpPr>
          <p:cNvPr id="2" name="Content Placeholder 1"/>
          <p:cNvSpPr>
            <a:spLocks noGrp="1"/>
          </p:cNvSpPr>
          <p:nvPr>
            <p:ph sz="quarter" idx="15"/>
          </p:nvPr>
        </p:nvSpPr>
        <p:spPr>
          <a:xfrm>
            <a:off x="4559449" y="6149975"/>
            <a:ext cx="3810000" cy="533400"/>
          </a:xfrm>
          <a:prstGeom prst="rect">
            <a:avLst/>
          </a:prstGeom>
          <a:noFill/>
        </p:spPr>
        <p:txBody>
          <a:bodyPr anchor="ctr"/>
          <a:lstStyle/>
          <a:p>
            <a:r>
              <a:rPr lang="en-US" b="1" dirty="0"/>
              <a:t>Source:</a:t>
            </a:r>
            <a:r>
              <a:rPr lang="en-US" dirty="0"/>
              <a:t> </a:t>
            </a:r>
            <a:r>
              <a:rPr lang="en-US" dirty="0" err="1"/>
              <a:t>Beich</a:t>
            </a:r>
            <a:r>
              <a:rPr lang="en-US" dirty="0"/>
              <a:t>, E. "The 90 Percent Solution" </a:t>
            </a:r>
            <a:r>
              <a:rPr lang="en-US" i="1" dirty="0"/>
              <a:t>Talent Development, </a:t>
            </a:r>
            <a:r>
              <a:rPr lang="en-US" dirty="0"/>
              <a:t>(December 2016). </a:t>
            </a:r>
          </a:p>
        </p:txBody>
      </p:sp>
      <p:sp>
        <p:nvSpPr>
          <p:cNvPr id="3" name="Slide Number Placeholder 2"/>
          <p:cNvSpPr>
            <a:spLocks noGrp="1"/>
          </p:cNvSpPr>
          <p:nvPr>
            <p:ph type="sldNum" sz="quarter" idx="4"/>
          </p:nvPr>
        </p:nvSpPr>
        <p:spPr>
          <a:prstGeom prst="rect">
            <a:avLst/>
          </a:prstGeom>
        </p:spPr>
        <p:txBody>
          <a:bodyPr/>
          <a:lstStyle/>
          <a:p>
            <a:fld id="{E0CD77C5-7DB1-45F6-AE6F-84521133DC90}" type="slidenum">
              <a:rPr lang="en-US" smtClean="0"/>
              <a:t>20</a:t>
            </a:fld>
            <a:endParaRPr lang="en-US" dirty="0"/>
          </a:p>
        </p:txBody>
      </p:sp>
    </p:spTree>
    <p:custDataLst>
      <p:tags r:id="rId1"/>
    </p:custDataLst>
    <p:extLst>
      <p:ext uri="{BB962C8B-B14F-4D97-AF65-F5344CB8AC3E}">
        <p14:creationId xmlns:p14="http://schemas.microsoft.com/office/powerpoint/2010/main" val="214000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Learning Theory</a:t>
            </a:r>
          </a:p>
        </p:txBody>
      </p:sp>
      <p:pic>
        <p:nvPicPr>
          <p:cNvPr id="13" name="Picture Placeholder 12">
            <a:extLst>
              <a:ext uri="{FF2B5EF4-FFF2-40B4-BE49-F238E27FC236}">
                <a16:creationId xmlns:a16="http://schemas.microsoft.com/office/drawing/2014/main" id="{ABF80EFA-1ED2-4558-BE01-966342BA1E1D}"/>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128" r="559"/>
          <a:stretch/>
        </p:blipFill>
        <p:spPr>
          <a:xfrm>
            <a:off x="2514600" y="944880"/>
            <a:ext cx="4572000" cy="3169920"/>
          </a:xfrm>
        </p:spPr>
      </p:pic>
      <p:sp>
        <p:nvSpPr>
          <p:cNvPr id="9" name="Text Placeholder 8">
            <a:extLst>
              <a:ext uri="{FF2B5EF4-FFF2-40B4-BE49-F238E27FC236}">
                <a16:creationId xmlns:a16="http://schemas.microsoft.com/office/drawing/2014/main" id="{B7532995-4B5C-4AA9-B1C7-79A008FFD9A8}"/>
              </a:ext>
            </a:extLst>
          </p:cNvPr>
          <p:cNvSpPr>
            <a:spLocks noGrp="1"/>
          </p:cNvSpPr>
          <p:nvPr>
            <p:ph type="body" sz="quarter" idx="12"/>
          </p:nvPr>
        </p:nvSpPr>
        <p:spPr>
          <a:xfrm>
            <a:off x="-1772" y="4114801"/>
            <a:ext cx="9144000" cy="2743200"/>
          </a:xfrm>
          <a:solidFill>
            <a:srgbClr val="20455A"/>
          </a:solidFill>
        </p:spPr>
        <p:txBody>
          <a:bodyPr anchor="ctr"/>
          <a:lstStyle/>
          <a:p>
            <a:pPr marL="687388" marR="0" lvl="0" indent="-558800">
              <a:lnSpc>
                <a:spcPct val="115000"/>
              </a:lnSpc>
              <a:spcBef>
                <a:spcPts val="0"/>
              </a:spcBef>
              <a:buClr>
                <a:schemeClr val="bg1"/>
              </a:buClr>
              <a:buFont typeface="+mj-lt"/>
              <a:buAutoNum type="arabicPeriod"/>
            </a:pPr>
            <a:r>
              <a:rPr lang="en-US" sz="2400" dirty="0">
                <a:solidFill>
                  <a:schemeClr val="bg1"/>
                </a:solidFill>
                <a:ea typeface="Calibri" panose="020F0502020204030204" pitchFamily="34" charset="0"/>
                <a:cs typeface="Times New Roman" panose="02020603050405020304" pitchFamily="18" charset="0"/>
              </a:rPr>
              <a:t>Direct their own learning as they mature</a:t>
            </a:r>
          </a:p>
          <a:p>
            <a:pPr marL="687388" marR="0" lvl="0" indent="-558800">
              <a:lnSpc>
                <a:spcPct val="115000"/>
              </a:lnSpc>
              <a:spcBef>
                <a:spcPts val="0"/>
              </a:spcBef>
              <a:buClr>
                <a:schemeClr val="bg1"/>
              </a:buClr>
              <a:buFont typeface="+mj-lt"/>
              <a:buAutoNum type="arabicPeriod"/>
            </a:pPr>
            <a:r>
              <a:rPr lang="en-US" sz="2400" dirty="0">
                <a:solidFill>
                  <a:schemeClr val="bg1"/>
                </a:solidFill>
              </a:rPr>
              <a:t>Draw on their life experiences to help them learn</a:t>
            </a:r>
          </a:p>
          <a:p>
            <a:pPr marL="687388" marR="0" lvl="0" indent="-558800">
              <a:lnSpc>
                <a:spcPct val="115000"/>
              </a:lnSpc>
              <a:spcBef>
                <a:spcPts val="0"/>
              </a:spcBef>
              <a:buClr>
                <a:schemeClr val="bg1"/>
              </a:buClr>
              <a:buFont typeface="+mj-lt"/>
              <a:buAutoNum type="arabicPeriod"/>
            </a:pPr>
            <a:r>
              <a:rPr lang="en-US" sz="2400" dirty="0">
                <a:solidFill>
                  <a:schemeClr val="bg1"/>
                </a:solidFill>
              </a:rPr>
              <a:t>Are ready to learn when they assume new life/social roles</a:t>
            </a:r>
          </a:p>
          <a:p>
            <a:pPr marL="687388" marR="0" lvl="0" indent="-558800">
              <a:lnSpc>
                <a:spcPct val="115000"/>
              </a:lnSpc>
              <a:spcBef>
                <a:spcPts val="0"/>
              </a:spcBef>
              <a:buClr>
                <a:schemeClr val="bg1"/>
              </a:buClr>
              <a:buFont typeface="+mj-lt"/>
              <a:buAutoNum type="arabicPeriod"/>
            </a:pPr>
            <a:r>
              <a:rPr lang="en-US" sz="2400" dirty="0">
                <a:solidFill>
                  <a:schemeClr val="bg1"/>
                </a:solidFill>
              </a:rPr>
              <a:t>Are problem-centered and want to apply new </a:t>
            </a:r>
            <a:br>
              <a:rPr lang="en-US" sz="2400" dirty="0">
                <a:solidFill>
                  <a:schemeClr val="bg1"/>
                </a:solidFill>
              </a:rPr>
            </a:br>
            <a:r>
              <a:rPr lang="en-US" sz="2400" dirty="0">
                <a:solidFill>
                  <a:schemeClr val="bg1"/>
                </a:solidFill>
              </a:rPr>
              <a:t>learning right away</a:t>
            </a:r>
          </a:p>
          <a:p>
            <a:pPr marL="687388" marR="0" lvl="0" indent="-558800">
              <a:lnSpc>
                <a:spcPct val="115000"/>
              </a:lnSpc>
              <a:spcBef>
                <a:spcPts val="0"/>
              </a:spcBef>
              <a:buClr>
                <a:schemeClr val="bg1"/>
              </a:buClr>
              <a:buFont typeface="+mj-lt"/>
              <a:buAutoNum type="arabicPeriod"/>
            </a:pPr>
            <a:r>
              <a:rPr lang="en-US" sz="2400" dirty="0">
                <a:solidFill>
                  <a:schemeClr val="bg1"/>
                </a:solidFill>
              </a:rPr>
              <a:t>Are motivated by internal factors rather than external ones</a:t>
            </a:r>
          </a:p>
        </p:txBody>
      </p:sp>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21</a:t>
            </a:fld>
            <a:endParaRPr lang="en-US" dirty="0"/>
          </a:p>
        </p:txBody>
      </p:sp>
    </p:spTree>
    <p:custDataLst>
      <p:tags r:id="rId1"/>
    </p:custDataLst>
    <p:extLst>
      <p:ext uri="{BB962C8B-B14F-4D97-AF65-F5344CB8AC3E}">
        <p14:creationId xmlns:p14="http://schemas.microsoft.com/office/powerpoint/2010/main" val="8742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a:t>Fiscal Implications of Professional Development</a:t>
            </a:r>
          </a:p>
        </p:txBody>
      </p:sp>
      <p:sp>
        <p:nvSpPr>
          <p:cNvPr id="3" name="Text Placeholder 2">
            <a:extLst>
              <a:ext uri="{FF2B5EF4-FFF2-40B4-BE49-F238E27FC236}">
                <a16:creationId xmlns:a16="http://schemas.microsoft.com/office/drawing/2014/main" id="{8DECA46E-FA1B-409D-A947-5342F027772D}"/>
              </a:ext>
            </a:extLst>
          </p:cNvPr>
          <p:cNvSpPr>
            <a:spLocks noGrp="1"/>
          </p:cNvSpPr>
          <p:nvPr>
            <p:ph type="body" sz="quarter" idx="12"/>
          </p:nvPr>
        </p:nvSpPr>
        <p:spPr>
          <a:xfrm>
            <a:off x="4114799" y="1058335"/>
            <a:ext cx="5029201" cy="5799665"/>
          </a:xfrm>
          <a:solidFill>
            <a:srgbClr val="FFECC0"/>
          </a:solidFill>
        </p:spPr>
        <p:txBody>
          <a:bodyPr anchor="ctr"/>
          <a:lstStyle/>
          <a:p>
            <a:pPr marL="817563" indent="-280988">
              <a:spcAft>
                <a:spcPts val="1200"/>
              </a:spcAft>
              <a:buClr>
                <a:srgbClr val="C00000"/>
              </a:buClr>
            </a:pPr>
            <a:r>
              <a:rPr lang="en-US" sz="2800" dirty="0">
                <a:solidFill>
                  <a:schemeClr val="accent1">
                    <a:lumMod val="50000"/>
                  </a:schemeClr>
                </a:solidFill>
              </a:rPr>
              <a:t>Effective communication </a:t>
            </a:r>
            <a:br>
              <a:rPr lang="en-US" sz="2800" dirty="0">
                <a:solidFill>
                  <a:schemeClr val="accent1">
                    <a:lumMod val="50000"/>
                  </a:schemeClr>
                </a:solidFill>
              </a:rPr>
            </a:br>
            <a:r>
              <a:rPr lang="en-US" sz="2800" dirty="0">
                <a:solidFill>
                  <a:schemeClr val="accent1">
                    <a:lumMod val="50000"/>
                  </a:schemeClr>
                </a:solidFill>
              </a:rPr>
              <a:t>is necessary for strong financial planning and budgeting</a:t>
            </a:r>
          </a:p>
          <a:p>
            <a:pPr marL="817563" indent="-280988">
              <a:spcAft>
                <a:spcPts val="1200"/>
              </a:spcAft>
              <a:buClr>
                <a:srgbClr val="C00000"/>
              </a:buClr>
            </a:pPr>
            <a:r>
              <a:rPr lang="en-US" sz="2800" dirty="0">
                <a:solidFill>
                  <a:schemeClr val="accent1">
                    <a:lumMod val="50000"/>
                  </a:schemeClr>
                </a:solidFill>
              </a:rPr>
              <a:t>Decisions about the resources needed to accomplish program </a:t>
            </a:r>
            <a:br>
              <a:rPr lang="en-US" sz="2800" dirty="0">
                <a:solidFill>
                  <a:schemeClr val="accent1">
                    <a:lumMod val="50000"/>
                  </a:schemeClr>
                </a:solidFill>
              </a:rPr>
            </a:br>
            <a:r>
              <a:rPr lang="en-US" sz="2800" dirty="0">
                <a:solidFill>
                  <a:schemeClr val="accent1">
                    <a:lumMod val="50000"/>
                  </a:schemeClr>
                </a:solidFill>
              </a:rPr>
              <a:t>goals and objectives </a:t>
            </a:r>
            <a:br>
              <a:rPr lang="en-US" sz="2800" dirty="0">
                <a:solidFill>
                  <a:schemeClr val="accent1">
                    <a:lumMod val="50000"/>
                  </a:schemeClr>
                </a:solidFill>
              </a:rPr>
            </a:br>
            <a:r>
              <a:rPr lang="en-US" sz="2800" dirty="0">
                <a:solidFill>
                  <a:schemeClr val="accent1">
                    <a:lumMod val="50000"/>
                  </a:schemeClr>
                </a:solidFill>
              </a:rPr>
              <a:t>must be based on data</a:t>
            </a:r>
          </a:p>
        </p:txBody>
      </p:sp>
      <p:pic>
        <p:nvPicPr>
          <p:cNvPr id="8" name="Picture Placeholder 7">
            <a:extLst>
              <a:ext uri="{FF2B5EF4-FFF2-40B4-BE49-F238E27FC236}">
                <a16:creationId xmlns:a16="http://schemas.microsoft.com/office/drawing/2014/main" id="{5479D3A3-BCED-4187-A815-B6B20FF73353}"/>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694" r="6694"/>
          <a:stretch>
            <a:fillRect/>
          </a:stretch>
        </p:blipFill>
        <p:spPr>
          <a:xfrm>
            <a:off x="-957529" y="314469"/>
            <a:ext cx="6322092" cy="7305531"/>
          </a:xfrm>
        </p:spPr>
      </p:pic>
      <p:sp>
        <p:nvSpPr>
          <p:cNvPr id="2" name="Slide Number Placeholder 1"/>
          <p:cNvSpPr>
            <a:spLocks noGrp="1"/>
          </p:cNvSpPr>
          <p:nvPr>
            <p:ph type="sldNum" sz="quarter" idx="4"/>
          </p:nvPr>
        </p:nvSpPr>
        <p:spPr>
          <a:prstGeom prst="rect">
            <a:avLst/>
          </a:prstGeom>
        </p:spPr>
        <p:txBody>
          <a:bodyPr/>
          <a:lstStyle/>
          <a:p>
            <a:fld id="{E0CD77C5-7DB1-45F6-AE6F-84521133DC90}" type="slidenum">
              <a:rPr lang="en-US" smtClean="0"/>
              <a:t>22</a:t>
            </a:fld>
            <a:endParaRPr lang="en-US" dirty="0"/>
          </a:p>
        </p:txBody>
      </p:sp>
    </p:spTree>
    <p:custDataLst>
      <p:tags r:id="rId1"/>
    </p:custDataLst>
    <p:extLst>
      <p:ext uri="{BB962C8B-B14F-4D97-AF65-F5344CB8AC3E}">
        <p14:creationId xmlns:p14="http://schemas.microsoft.com/office/powerpoint/2010/main" val="113134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T/TA Funds</a:t>
            </a:r>
          </a:p>
        </p:txBody>
      </p:sp>
      <p:sp>
        <p:nvSpPr>
          <p:cNvPr id="3" name="Content Placeholder 2">
            <a:extLst>
              <a:ext uri="{FF2B5EF4-FFF2-40B4-BE49-F238E27FC236}">
                <a16:creationId xmlns:a16="http://schemas.microsoft.com/office/drawing/2014/main" id="{9A991111-1E87-41AA-A04B-5A5C1973BC53}"/>
              </a:ext>
            </a:extLst>
          </p:cNvPr>
          <p:cNvSpPr>
            <a:spLocks noGrp="1"/>
          </p:cNvSpPr>
          <p:nvPr>
            <p:ph sz="quarter" idx="10"/>
          </p:nvPr>
        </p:nvSpPr>
        <p:spPr>
          <a:xfrm>
            <a:off x="337267" y="1565662"/>
            <a:ext cx="2634533" cy="2075677"/>
          </a:xfrm>
          <a:solidFill>
            <a:srgbClr val="FFEACA"/>
          </a:solidFill>
        </p:spPr>
        <p:txBody>
          <a:bodyPr/>
          <a:lstStyle/>
          <a:p>
            <a:pPr marL="0" indent="0">
              <a:buNone/>
            </a:pPr>
            <a:r>
              <a:rPr lang="en-US" sz="2600" dirty="0">
                <a:solidFill>
                  <a:schemeClr val="accent1">
                    <a:lumMod val="50000"/>
                  </a:schemeClr>
                </a:solidFill>
              </a:rPr>
              <a:t>T/TA funds are specially earmarked on the Notice of Award (NOA) </a:t>
            </a:r>
          </a:p>
        </p:txBody>
      </p:sp>
      <p:sp>
        <p:nvSpPr>
          <p:cNvPr id="5" name="Content Placeholder 4">
            <a:extLst>
              <a:ext uri="{FF2B5EF4-FFF2-40B4-BE49-F238E27FC236}">
                <a16:creationId xmlns:a16="http://schemas.microsoft.com/office/drawing/2014/main" id="{602873DD-515B-4763-883F-EE7A948D254A}"/>
              </a:ext>
            </a:extLst>
          </p:cNvPr>
          <p:cNvSpPr>
            <a:spLocks noGrp="1"/>
          </p:cNvSpPr>
          <p:nvPr>
            <p:ph sz="quarter" idx="11"/>
          </p:nvPr>
        </p:nvSpPr>
        <p:spPr>
          <a:xfrm>
            <a:off x="3258346" y="1066800"/>
            <a:ext cx="2960404" cy="2466021"/>
          </a:xfrm>
          <a:solidFill>
            <a:srgbClr val="F9DDD4"/>
          </a:solidFill>
        </p:spPr>
        <p:txBody>
          <a:bodyPr/>
          <a:lstStyle/>
          <a:p>
            <a:pPr marL="0" indent="0">
              <a:buNone/>
            </a:pPr>
            <a:r>
              <a:rPr lang="en-US" sz="2600" dirty="0">
                <a:solidFill>
                  <a:schemeClr val="accent1">
                    <a:lumMod val="50000"/>
                  </a:schemeClr>
                </a:solidFill>
              </a:rPr>
              <a:t>Funds can be used for teachers, managers, fiscal staff, and Policy Council members, just to name a few</a:t>
            </a:r>
          </a:p>
        </p:txBody>
      </p:sp>
      <p:sp>
        <p:nvSpPr>
          <p:cNvPr id="10" name="Content Placeholder 9">
            <a:extLst>
              <a:ext uri="{FF2B5EF4-FFF2-40B4-BE49-F238E27FC236}">
                <a16:creationId xmlns:a16="http://schemas.microsoft.com/office/drawing/2014/main" id="{71F71129-3423-4393-9FF7-0E7288FBADDB}"/>
              </a:ext>
            </a:extLst>
          </p:cNvPr>
          <p:cNvSpPr>
            <a:spLocks noGrp="1"/>
          </p:cNvSpPr>
          <p:nvPr>
            <p:ph sz="quarter" idx="12"/>
          </p:nvPr>
        </p:nvSpPr>
        <p:spPr>
          <a:xfrm>
            <a:off x="6729228" y="1561447"/>
            <a:ext cx="2413000" cy="2534849"/>
          </a:xfrm>
          <a:solidFill>
            <a:srgbClr val="F0F5D0"/>
          </a:solidFill>
        </p:spPr>
        <p:txBody>
          <a:bodyPr/>
          <a:lstStyle/>
          <a:p>
            <a:pPr marL="0" indent="0">
              <a:buNone/>
            </a:pPr>
            <a:r>
              <a:rPr lang="en-US" sz="2600" dirty="0">
                <a:solidFill>
                  <a:schemeClr val="accent1">
                    <a:lumMod val="50000"/>
                  </a:schemeClr>
                </a:solidFill>
              </a:rPr>
              <a:t>Funds should be budgeted and submitted in the grant application process yearly</a:t>
            </a:r>
          </a:p>
        </p:txBody>
      </p:sp>
      <p:pic>
        <p:nvPicPr>
          <p:cNvPr id="15" name="Content Placeholder 14">
            <a:extLst>
              <a:ext uri="{FF2B5EF4-FFF2-40B4-BE49-F238E27FC236}">
                <a16:creationId xmlns:a16="http://schemas.microsoft.com/office/drawing/2014/main" id="{46EF1E01-3661-4B4F-A301-6C926E58F129}"/>
              </a:ext>
              <a:ext uri="{C183D7F6-B498-43B3-948B-1728B52AA6E4}">
                <adec:decorative xmlns:adec="http://schemas.microsoft.com/office/drawing/2017/decorative" val="1"/>
              </a:ext>
            </a:extLst>
          </p:cNvPr>
          <p:cNvPicPr>
            <a:picLocks noGrp="1" noChangeAspect="1"/>
          </p:cNvPicPr>
          <p:nvPr>
            <p:ph sz="quarter" idx="13"/>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12774" b="13166"/>
          <a:stretch/>
        </p:blipFill>
        <p:spPr>
          <a:xfrm>
            <a:off x="1523999" y="3429000"/>
            <a:ext cx="6934201" cy="3429000"/>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23</a:t>
            </a:fld>
            <a:endParaRPr lang="en-US" dirty="0"/>
          </a:p>
        </p:txBody>
      </p:sp>
    </p:spTree>
    <p:custDataLst>
      <p:tags r:id="rId1"/>
    </p:custDataLst>
    <p:extLst>
      <p:ext uri="{BB962C8B-B14F-4D97-AF65-F5344CB8AC3E}">
        <p14:creationId xmlns:p14="http://schemas.microsoft.com/office/powerpoint/2010/main" val="427970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642(h) T/TA Plan</a:t>
            </a:r>
          </a:p>
        </p:txBody>
      </p:sp>
      <p:sp>
        <p:nvSpPr>
          <p:cNvPr id="3" name="Text Placeholder 2"/>
          <p:cNvSpPr>
            <a:spLocks noGrp="1"/>
          </p:cNvSpPr>
          <p:nvPr>
            <p:ph type="body" sz="quarter" idx="12"/>
          </p:nvPr>
        </p:nvSpPr>
        <p:spPr>
          <a:xfrm>
            <a:off x="397934" y="838200"/>
            <a:ext cx="8381999" cy="4814890"/>
          </a:xfrm>
          <a:noFill/>
        </p:spPr>
        <p:txBody>
          <a:bodyPr anchor="ctr"/>
          <a:lstStyle/>
          <a:p>
            <a:pPr marL="338138" indent="-338138">
              <a:spcAft>
                <a:spcPts val="1800"/>
              </a:spcAft>
            </a:pPr>
            <a:r>
              <a:rPr lang="en-US" dirty="0">
                <a:solidFill>
                  <a:schemeClr val="accent1">
                    <a:lumMod val="50000"/>
                  </a:schemeClr>
                </a:solidFill>
              </a:rPr>
              <a:t>Receipt of funds is dependent upon annual T/TA plan</a:t>
            </a:r>
          </a:p>
          <a:p>
            <a:pPr marL="338138" indent="-338138"/>
            <a:r>
              <a:rPr lang="en-CA" dirty="0">
                <a:solidFill>
                  <a:schemeClr val="accent1">
                    <a:lumMod val="50000"/>
                  </a:schemeClr>
                </a:solidFill>
              </a:rPr>
              <a:t>T/TA plan must be based on the agency's self-assessment, community assessment, needs of parents and </a:t>
            </a:r>
            <a:br>
              <a:rPr lang="en-CA" dirty="0">
                <a:solidFill>
                  <a:schemeClr val="accent1">
                    <a:lumMod val="50000"/>
                  </a:schemeClr>
                </a:solidFill>
              </a:rPr>
            </a:br>
            <a:r>
              <a:rPr lang="en-CA" dirty="0">
                <a:solidFill>
                  <a:schemeClr val="accent1">
                    <a:lumMod val="50000"/>
                  </a:schemeClr>
                </a:solidFill>
              </a:rPr>
              <a:t>children to be served, </a:t>
            </a:r>
            <a:br>
              <a:rPr lang="en-CA" dirty="0">
                <a:solidFill>
                  <a:schemeClr val="accent1">
                    <a:lumMod val="50000"/>
                  </a:schemeClr>
                </a:solidFill>
              </a:rPr>
            </a:br>
            <a:r>
              <a:rPr lang="en-CA" dirty="0">
                <a:solidFill>
                  <a:schemeClr val="accent1">
                    <a:lumMod val="50000"/>
                  </a:schemeClr>
                </a:solidFill>
              </a:rPr>
              <a:t>and the results of </a:t>
            </a:r>
            <a:br>
              <a:rPr lang="en-CA" dirty="0">
                <a:solidFill>
                  <a:schemeClr val="accent1">
                    <a:lumMod val="50000"/>
                  </a:schemeClr>
                </a:solidFill>
              </a:rPr>
            </a:br>
            <a:r>
              <a:rPr lang="en-CA" dirty="0">
                <a:solidFill>
                  <a:schemeClr val="accent1">
                    <a:lumMod val="50000"/>
                  </a:schemeClr>
                </a:solidFill>
              </a:rPr>
              <a:t>federal reviews</a:t>
            </a:r>
          </a:p>
        </p:txBody>
      </p:sp>
      <p:pic>
        <p:nvPicPr>
          <p:cNvPr id="12" name="Picture Placeholder 11">
            <a:extLst>
              <a:ext uri="{FF2B5EF4-FFF2-40B4-BE49-F238E27FC236}">
                <a16:creationId xmlns:a16="http://schemas.microsoft.com/office/drawing/2014/main" id="{A7EE2FFD-4E56-41B2-9767-AC6092F09DCA}"/>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542" r="542"/>
          <a:stretch/>
        </p:blipFill>
        <p:spPr>
          <a:xfrm>
            <a:off x="3733800" y="3034899"/>
            <a:ext cx="5404877" cy="4204101"/>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24</a:t>
            </a:fld>
            <a:endParaRPr lang="en-US" dirty="0"/>
          </a:p>
        </p:txBody>
      </p:sp>
    </p:spTree>
    <p:custDataLst>
      <p:tags r:id="rId1"/>
    </p:custDataLst>
    <p:extLst>
      <p:ext uri="{BB962C8B-B14F-4D97-AF65-F5344CB8AC3E}">
        <p14:creationId xmlns:p14="http://schemas.microsoft.com/office/powerpoint/2010/main" val="229118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T/TA Plan</a:t>
            </a:r>
          </a:p>
        </p:txBody>
      </p:sp>
      <p:pic>
        <p:nvPicPr>
          <p:cNvPr id="12" name="Picture Placeholder 11" descr="Sample Training and Technical Assistance (T/TA) plan sheets. ">
            <a:extLst>
              <a:ext uri="{FF2B5EF4-FFF2-40B4-BE49-F238E27FC236}">
                <a16:creationId xmlns:a16="http://schemas.microsoft.com/office/drawing/2014/main" id="{A67C4BB1-9AA5-4D3F-A960-F5B141E2C9D8}"/>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1609" b="1881"/>
          <a:stretch/>
        </p:blipFill>
        <p:spPr>
          <a:xfrm>
            <a:off x="533400" y="762001"/>
            <a:ext cx="8458200" cy="5562600"/>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25</a:t>
            </a:fld>
            <a:endParaRPr lang="en-US" dirty="0"/>
          </a:p>
        </p:txBody>
      </p:sp>
    </p:spTree>
    <p:custDataLst>
      <p:tags r:id="rId1"/>
    </p:custDataLst>
    <p:extLst>
      <p:ext uri="{BB962C8B-B14F-4D97-AF65-F5344CB8AC3E}">
        <p14:creationId xmlns:p14="http://schemas.microsoft.com/office/powerpoint/2010/main" val="2017789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 and Collaboration</a:t>
            </a:r>
          </a:p>
        </p:txBody>
      </p:sp>
      <p:pic>
        <p:nvPicPr>
          <p:cNvPr id="11" name="Content Placeholder 10" descr="Diagram showing connected towers, titled community college, local child care, local education agency (LEA), and state training registry system. ">
            <a:extLst>
              <a:ext uri="{FF2B5EF4-FFF2-40B4-BE49-F238E27FC236}">
                <a16:creationId xmlns:a16="http://schemas.microsoft.com/office/drawing/2014/main" id="{F839DF5A-2EEB-4ECC-9816-BE53234F49F1}"/>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 y="1219200"/>
            <a:ext cx="8128000" cy="5230297"/>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26</a:t>
            </a:fld>
            <a:endParaRPr lang="en-US" dirty="0"/>
          </a:p>
        </p:txBody>
      </p:sp>
    </p:spTree>
    <p:custDataLst>
      <p:tags r:id="rId1"/>
    </p:custDataLst>
    <p:extLst>
      <p:ext uri="{BB962C8B-B14F-4D97-AF65-F5344CB8AC3E}">
        <p14:creationId xmlns:p14="http://schemas.microsoft.com/office/powerpoint/2010/main" val="193495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Professional Development</a:t>
            </a:r>
          </a:p>
        </p:txBody>
      </p:sp>
      <p:sp>
        <p:nvSpPr>
          <p:cNvPr id="3" name="Text Placeholder 2">
            <a:extLst>
              <a:ext uri="{FF2B5EF4-FFF2-40B4-BE49-F238E27FC236}">
                <a16:creationId xmlns:a16="http://schemas.microsoft.com/office/drawing/2014/main" id="{97F13D46-CEB7-4D21-933B-591BEE91B774}"/>
              </a:ext>
            </a:extLst>
          </p:cNvPr>
          <p:cNvSpPr>
            <a:spLocks noGrp="1"/>
          </p:cNvSpPr>
          <p:nvPr>
            <p:ph type="body" sz="quarter" idx="12"/>
          </p:nvPr>
        </p:nvSpPr>
        <p:spPr>
          <a:xfrm>
            <a:off x="3423138" y="1558660"/>
            <a:ext cx="5720862" cy="5299340"/>
          </a:xfrm>
        </p:spPr>
        <p:txBody>
          <a:bodyPr/>
          <a:lstStyle/>
          <a:p>
            <a:pPr marL="169863" indent="0">
              <a:spcAft>
                <a:spcPts val="1000"/>
              </a:spcAft>
              <a:buNone/>
            </a:pPr>
            <a:r>
              <a:rPr lang="en-US" sz="2000" b="1" dirty="0">
                <a:solidFill>
                  <a:schemeClr val="accent1">
                    <a:lumMod val="50000"/>
                  </a:schemeClr>
                </a:solidFill>
              </a:rPr>
              <a:t>Data Points:</a:t>
            </a:r>
            <a:endParaRPr lang="en-US" sz="1050" b="1" dirty="0"/>
          </a:p>
          <a:p>
            <a:pPr marL="749300" indent="-338138">
              <a:buClr>
                <a:schemeClr val="accent6">
                  <a:lumMod val="50000"/>
                </a:schemeClr>
              </a:buClr>
              <a:buFont typeface="Arial" panose="020B0604020202020204" pitchFamily="34" charset="0"/>
              <a:buChar char="•"/>
            </a:pPr>
            <a:r>
              <a:rPr lang="en-US" sz="2100" dirty="0"/>
              <a:t>Continuous quality improvement progress data on goals, objectives, </a:t>
            </a:r>
            <a:br>
              <a:rPr lang="en-US" sz="2100" dirty="0"/>
            </a:br>
            <a:r>
              <a:rPr lang="en-US" sz="2100" dirty="0"/>
              <a:t>and outcomes</a:t>
            </a:r>
          </a:p>
          <a:p>
            <a:pPr marL="749300" indent="-338138">
              <a:buClr>
                <a:schemeClr val="accent6">
                  <a:lumMod val="50000"/>
                </a:schemeClr>
              </a:buClr>
              <a:buFont typeface="Arial" panose="020B0604020202020204" pitchFamily="34" charset="0"/>
              <a:buChar char="•"/>
            </a:pPr>
            <a:r>
              <a:rPr lang="en-US" sz="2100" dirty="0"/>
              <a:t>Program Information Report (PIR) data</a:t>
            </a:r>
          </a:p>
          <a:p>
            <a:pPr marL="749300" indent="-338138">
              <a:buClr>
                <a:schemeClr val="accent6">
                  <a:lumMod val="50000"/>
                </a:schemeClr>
              </a:buClr>
              <a:buFont typeface="Arial" panose="020B0604020202020204" pitchFamily="34" charset="0"/>
              <a:buChar char="•"/>
            </a:pPr>
            <a:r>
              <a:rPr lang="en-US" sz="2100" dirty="0"/>
              <a:t>Personnel and staff training files</a:t>
            </a:r>
          </a:p>
          <a:p>
            <a:pPr marL="749300" indent="-338138">
              <a:buClr>
                <a:schemeClr val="accent6">
                  <a:lumMod val="50000"/>
                </a:schemeClr>
              </a:buClr>
              <a:buFont typeface="Arial" panose="020B0604020202020204" pitchFamily="34" charset="0"/>
              <a:buChar char="•"/>
            </a:pPr>
            <a:r>
              <a:rPr lang="en-US" sz="2100" dirty="0"/>
              <a:t>Classroom Assessment Scoring System (CLASS</a:t>
            </a:r>
            <a:r>
              <a:rPr lang="en-US" sz="2100" baseline="30000" dirty="0"/>
              <a:t>®</a:t>
            </a:r>
            <a:r>
              <a:rPr lang="en-US" sz="2100" dirty="0"/>
              <a:t>) scores</a:t>
            </a:r>
          </a:p>
          <a:p>
            <a:pPr marL="749300" indent="-338138">
              <a:buClr>
                <a:schemeClr val="accent6">
                  <a:lumMod val="50000"/>
                </a:schemeClr>
              </a:buClr>
              <a:buFont typeface="Arial" panose="020B0604020202020204" pitchFamily="34" charset="0"/>
              <a:buChar char="•"/>
            </a:pPr>
            <a:r>
              <a:rPr lang="en-US" sz="2100" dirty="0"/>
              <a:t>Direct feedback from staff, parents, </a:t>
            </a:r>
            <a:br>
              <a:rPr lang="en-US" sz="2100" dirty="0"/>
            </a:br>
            <a:r>
              <a:rPr lang="en-US" sz="2100" dirty="0"/>
              <a:t>and community stakeholders</a:t>
            </a:r>
          </a:p>
          <a:p>
            <a:pPr marL="749300" indent="-338138">
              <a:buClr>
                <a:schemeClr val="accent6">
                  <a:lumMod val="50000"/>
                </a:schemeClr>
              </a:buClr>
              <a:buFont typeface="Arial" panose="020B0604020202020204" pitchFamily="34" charset="0"/>
              <a:buChar char="•"/>
            </a:pPr>
            <a:r>
              <a:rPr lang="en-US" sz="2100" dirty="0"/>
              <a:t>Training evaluations</a:t>
            </a:r>
          </a:p>
          <a:p>
            <a:pPr marL="749300" indent="-338138">
              <a:buClr>
                <a:schemeClr val="accent6">
                  <a:lumMod val="50000"/>
                </a:schemeClr>
              </a:buClr>
              <a:buFont typeface="Arial" panose="020B0604020202020204" pitchFamily="34" charset="0"/>
              <a:buChar char="•"/>
            </a:pPr>
            <a:r>
              <a:rPr lang="en-US" sz="2100" dirty="0"/>
              <a:t>Self-assessment data</a:t>
            </a:r>
          </a:p>
          <a:p>
            <a:pPr marL="749300" indent="-338138">
              <a:buClr>
                <a:schemeClr val="accent6">
                  <a:lumMod val="50000"/>
                </a:schemeClr>
              </a:buClr>
              <a:buFont typeface="Arial" panose="020B0604020202020204" pitchFamily="34" charset="0"/>
              <a:buChar char="•"/>
            </a:pPr>
            <a:r>
              <a:rPr lang="en-US" sz="2100" dirty="0"/>
              <a:t>Ongoing monitoring data</a:t>
            </a:r>
          </a:p>
        </p:txBody>
      </p:sp>
      <p:pic>
        <p:nvPicPr>
          <p:cNvPr id="14" name="Picture Placeholder 13">
            <a:extLst>
              <a:ext uri="{FF2B5EF4-FFF2-40B4-BE49-F238E27FC236}">
                <a16:creationId xmlns:a16="http://schemas.microsoft.com/office/drawing/2014/main" id="{140AB894-35AB-48C1-B8C6-66F4DDCB2C2A}"/>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33" r="33"/>
          <a:stretch>
            <a:fillRect/>
          </a:stretch>
        </p:blipFill>
        <p:spPr>
          <a:xfrm>
            <a:off x="0" y="1062038"/>
            <a:ext cx="3429000" cy="5795962"/>
          </a:xfrm>
        </p:spPr>
      </p:pic>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27</a:t>
            </a:fld>
            <a:endParaRPr lang="en-US" dirty="0"/>
          </a:p>
        </p:txBody>
      </p:sp>
    </p:spTree>
    <p:custDataLst>
      <p:tags r:id="rId1"/>
    </p:custDataLst>
    <p:extLst>
      <p:ext uri="{BB962C8B-B14F-4D97-AF65-F5344CB8AC3E}">
        <p14:creationId xmlns:p14="http://schemas.microsoft.com/office/powerpoint/2010/main" val="7776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Professional Development</a:t>
            </a:r>
          </a:p>
        </p:txBody>
      </p:sp>
      <p:sp>
        <p:nvSpPr>
          <p:cNvPr id="3" name="Text Placeholder 2"/>
          <p:cNvSpPr>
            <a:spLocks noGrp="1"/>
          </p:cNvSpPr>
          <p:nvPr>
            <p:ph type="body" sz="quarter" idx="12"/>
          </p:nvPr>
        </p:nvSpPr>
        <p:spPr>
          <a:xfrm>
            <a:off x="162802" y="1199282"/>
            <a:ext cx="8818396" cy="533399"/>
          </a:xfrm>
        </p:spPr>
        <p:txBody>
          <a:bodyPr anchor="ctr"/>
          <a:lstStyle/>
          <a:p>
            <a:pPr marL="0" indent="0">
              <a:buNone/>
            </a:pPr>
            <a:r>
              <a:rPr lang="en-US" sz="2800" dirty="0">
                <a:solidFill>
                  <a:schemeClr val="accent1">
                    <a:lumMod val="50000"/>
                  </a:schemeClr>
                </a:solidFill>
              </a:rPr>
              <a:t>Five Levels of Professional Development Evaluation</a:t>
            </a:r>
            <a:endParaRPr lang="en-US" dirty="0"/>
          </a:p>
        </p:txBody>
      </p:sp>
      <p:pic>
        <p:nvPicPr>
          <p:cNvPr id="19" name="Picture Placeholder 18" descr="Diagram showing the five levels of professional development education:&#10;1. Participant feedback&#10;2. Participant learning&#10;3. Organization support and change&#10;4. Participants' use of new knowledge and skills&#10;5. Child and family outcomes">
            <a:extLst>
              <a:ext uri="{FF2B5EF4-FFF2-40B4-BE49-F238E27FC236}">
                <a16:creationId xmlns:a16="http://schemas.microsoft.com/office/drawing/2014/main" id="{0DBF2C5A-E33C-46D5-B7D1-82C098A8BC2A}"/>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3191" b="1727"/>
          <a:stretch/>
        </p:blipFill>
        <p:spPr>
          <a:xfrm>
            <a:off x="1441704" y="2209800"/>
            <a:ext cx="7852924" cy="4102376"/>
          </a:xfrm>
        </p:spPr>
      </p:pic>
      <p:sp>
        <p:nvSpPr>
          <p:cNvPr id="17" name="Content Placeholder 16">
            <a:extLst>
              <a:ext uri="{FF2B5EF4-FFF2-40B4-BE49-F238E27FC236}">
                <a16:creationId xmlns:a16="http://schemas.microsoft.com/office/drawing/2014/main" id="{DFBAE288-DDF7-4F90-BF99-4632D1F6B698}"/>
              </a:ext>
            </a:extLst>
          </p:cNvPr>
          <p:cNvSpPr>
            <a:spLocks noGrp="1"/>
          </p:cNvSpPr>
          <p:nvPr>
            <p:ph sz="quarter" idx="15"/>
          </p:nvPr>
        </p:nvSpPr>
        <p:spPr>
          <a:xfrm>
            <a:off x="4416101" y="6312176"/>
            <a:ext cx="3806501" cy="457796"/>
          </a:xfrm>
        </p:spPr>
        <p:txBody>
          <a:bodyPr/>
          <a:lstStyle/>
          <a:p>
            <a:r>
              <a:rPr lang="en-US" b="1"/>
              <a:t>Source: “</a:t>
            </a:r>
            <a:r>
              <a:rPr lang="en-US">
                <a:cs typeface="Arial" panose="020B0604020202020204" pitchFamily="34" charset="0"/>
              </a:rPr>
              <a:t>Does it Make a Difference? Evaluating Professional Development,” Thomas Guskey (2002). </a:t>
            </a:r>
            <a:endParaRPr lang="en-US" dirty="0">
              <a:cs typeface="Arial" panose="020B0604020202020204" pitchFamily="34" charset="0"/>
            </a:endParaRPr>
          </a:p>
        </p:txBody>
      </p:sp>
      <p:sp>
        <p:nvSpPr>
          <p:cNvPr id="4" name="Slide Number Placeholder 3"/>
          <p:cNvSpPr>
            <a:spLocks noGrp="1"/>
          </p:cNvSpPr>
          <p:nvPr>
            <p:ph type="sldNum" sz="quarter" idx="4"/>
          </p:nvPr>
        </p:nvSpPr>
        <p:spPr>
          <a:prstGeom prst="rect">
            <a:avLst/>
          </a:prstGeom>
        </p:spPr>
        <p:txBody>
          <a:bodyPr/>
          <a:lstStyle/>
          <a:p>
            <a:fld id="{E0CD77C5-7DB1-45F6-AE6F-84521133DC90}" type="slidenum">
              <a:rPr lang="en-US" smtClean="0"/>
              <a:t>28</a:t>
            </a:fld>
            <a:endParaRPr lang="en-US" dirty="0"/>
          </a:p>
        </p:txBody>
      </p:sp>
    </p:spTree>
    <p:custDataLst>
      <p:tags r:id="rId1"/>
    </p:custDataLst>
    <p:extLst>
      <p:ext uri="{BB962C8B-B14F-4D97-AF65-F5344CB8AC3E}">
        <p14:creationId xmlns:p14="http://schemas.microsoft.com/office/powerpoint/2010/main" val="2213366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DC0B5-5E96-244F-9422-18515B75A231}"/>
              </a:ext>
            </a:extLst>
          </p:cNvPr>
          <p:cNvSpPr>
            <a:spLocks noGrp="1"/>
          </p:cNvSpPr>
          <p:nvPr>
            <p:ph type="title"/>
          </p:nvPr>
        </p:nvSpPr>
        <p:spPr/>
        <p:txBody>
          <a:bodyPr/>
          <a:lstStyle/>
          <a:p>
            <a:r>
              <a:rPr lang="en-US" dirty="0"/>
              <a:t>T/TA System</a:t>
            </a:r>
          </a:p>
        </p:txBody>
      </p:sp>
      <p:pic>
        <p:nvPicPr>
          <p:cNvPr id="10" name="Picture Placeholder 9" descr="For Free!">
            <a:extLst>
              <a:ext uri="{FF2B5EF4-FFF2-40B4-BE49-F238E27FC236}">
                <a16:creationId xmlns:a16="http://schemas.microsoft.com/office/drawing/2014/main" id="{543209DA-CF17-4EE1-B04A-3717C54590FE}"/>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911" t="-16764" r="-4569" b="-18517"/>
          <a:stretch/>
        </p:blipFill>
        <p:spPr>
          <a:xfrm>
            <a:off x="152400" y="1219200"/>
            <a:ext cx="4953000" cy="4724400"/>
          </a:xfrm>
        </p:spPr>
      </p:pic>
      <p:sp>
        <p:nvSpPr>
          <p:cNvPr id="2" name="Content Placeholder 1"/>
          <p:cNvSpPr>
            <a:spLocks noGrp="1"/>
          </p:cNvSpPr>
          <p:nvPr>
            <p:ph sz="quarter" idx="15"/>
          </p:nvPr>
        </p:nvSpPr>
        <p:spPr>
          <a:xfrm>
            <a:off x="5105400" y="1058335"/>
            <a:ext cx="3886200" cy="5799665"/>
          </a:xfrm>
          <a:prstGeom prst="rect">
            <a:avLst/>
          </a:prstGeom>
          <a:noFill/>
        </p:spPr>
        <p:txBody>
          <a:bodyPr anchor="ctr"/>
          <a:lstStyle/>
          <a:p>
            <a:pPr marL="509588" indent="-457200">
              <a:spcAft>
                <a:spcPts val="1200"/>
              </a:spcAft>
              <a:buClr>
                <a:schemeClr val="accent6">
                  <a:lumMod val="50000"/>
                </a:schemeClr>
              </a:buClr>
              <a:buFont typeface="Arial" panose="020B0604020202020204" pitchFamily="34" charset="0"/>
              <a:buChar char="•"/>
            </a:pPr>
            <a:r>
              <a:rPr lang="en-US" sz="2800" dirty="0">
                <a:solidFill>
                  <a:schemeClr val="accent1">
                    <a:lumMod val="50000"/>
                  </a:schemeClr>
                </a:solidFill>
              </a:rPr>
              <a:t>The T/TA system is free to grantees</a:t>
            </a:r>
          </a:p>
          <a:p>
            <a:pPr marL="509588" indent="-457200">
              <a:spcAft>
                <a:spcPts val="1200"/>
              </a:spcAft>
              <a:buClr>
                <a:schemeClr val="accent6">
                  <a:lumMod val="50000"/>
                </a:schemeClr>
              </a:buClr>
              <a:buFont typeface="Arial" panose="020B0604020202020204" pitchFamily="34" charset="0"/>
              <a:buChar char="•"/>
            </a:pPr>
            <a:r>
              <a:rPr lang="en-US" sz="2800" dirty="0">
                <a:solidFill>
                  <a:schemeClr val="accent1">
                    <a:lumMod val="50000"/>
                  </a:schemeClr>
                </a:solidFill>
              </a:rPr>
              <a:t>There are currently four types of </a:t>
            </a:r>
            <a:br>
              <a:rPr lang="en-US" sz="2800" dirty="0">
                <a:solidFill>
                  <a:schemeClr val="accent1">
                    <a:lumMod val="50000"/>
                  </a:schemeClr>
                </a:solidFill>
              </a:rPr>
            </a:br>
            <a:r>
              <a:rPr lang="en-US" sz="2800" dirty="0">
                <a:solidFill>
                  <a:schemeClr val="accent1">
                    <a:lumMod val="50000"/>
                  </a:schemeClr>
                </a:solidFill>
              </a:rPr>
              <a:t>T/TA specialists</a:t>
            </a:r>
          </a:p>
          <a:p>
            <a:pPr marL="509588" indent="-457200">
              <a:spcAft>
                <a:spcPts val="1200"/>
              </a:spcAft>
              <a:buClr>
                <a:schemeClr val="accent6">
                  <a:lumMod val="50000"/>
                </a:schemeClr>
              </a:buClr>
              <a:buFont typeface="Arial" panose="020B0604020202020204" pitchFamily="34" charset="0"/>
              <a:buChar char="•"/>
            </a:pPr>
            <a:r>
              <a:rPr lang="en-US" sz="2800" dirty="0">
                <a:solidFill>
                  <a:schemeClr val="accent1">
                    <a:lumMod val="50000"/>
                  </a:schemeClr>
                </a:solidFill>
              </a:rPr>
              <a:t>Requests for services go through the Regional Office or the T/TA coordinator</a:t>
            </a:r>
          </a:p>
        </p:txBody>
      </p:sp>
      <p:sp>
        <p:nvSpPr>
          <p:cNvPr id="3" name="Slide Number Placeholder 2"/>
          <p:cNvSpPr>
            <a:spLocks noGrp="1"/>
          </p:cNvSpPr>
          <p:nvPr>
            <p:ph type="sldNum" sz="quarter" idx="4"/>
          </p:nvPr>
        </p:nvSpPr>
        <p:spPr>
          <a:prstGeom prst="rect">
            <a:avLst/>
          </a:prstGeom>
        </p:spPr>
        <p:txBody>
          <a:bodyPr/>
          <a:lstStyle/>
          <a:p>
            <a:fld id="{E0CD77C5-7DB1-45F6-AE6F-84521133DC90}" type="slidenum">
              <a:rPr lang="en-US" smtClean="0"/>
              <a:t>29</a:t>
            </a:fld>
            <a:endParaRPr lang="en-US" dirty="0"/>
          </a:p>
        </p:txBody>
      </p:sp>
    </p:spTree>
    <p:custDataLst>
      <p:tags r:id="rId1"/>
    </p:custDataLst>
    <p:extLst>
      <p:ext uri="{BB962C8B-B14F-4D97-AF65-F5344CB8AC3E}">
        <p14:creationId xmlns:p14="http://schemas.microsoft.com/office/powerpoint/2010/main" val="41493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a:r>
              <a:rPr lang="en-US" sz="2900" dirty="0"/>
              <a:t>Six Guiding Principles for A to Z Trainings</a:t>
            </a:r>
            <a:endParaRPr lang="en-US" sz="2900" i="1" dirty="0"/>
          </a:p>
        </p:txBody>
      </p:sp>
      <p:sp>
        <p:nvSpPr>
          <p:cNvPr id="10" name="Text Placeholder 9">
            <a:extLst>
              <a:ext uri="{FF2B5EF4-FFF2-40B4-BE49-F238E27FC236}">
                <a16:creationId xmlns:a16="http://schemas.microsoft.com/office/drawing/2014/main" id="{5D03FAC4-D44F-4E67-99BB-480685538980}"/>
              </a:ext>
            </a:extLst>
          </p:cNvPr>
          <p:cNvSpPr>
            <a:spLocks noGrp="1"/>
          </p:cNvSpPr>
          <p:nvPr>
            <p:ph type="body" sz="quarter" idx="12"/>
          </p:nvPr>
        </p:nvSpPr>
        <p:spPr/>
        <p:txBody>
          <a:bodyPr/>
          <a:lstStyle/>
          <a:p>
            <a:r>
              <a:rPr lang="en-US" b="1" dirty="0">
                <a:solidFill>
                  <a:srgbClr val="722811"/>
                </a:solidFill>
                <a:latin typeface="Arial Rounded MT Bold" panose="020F0704030504030204" pitchFamily="34" charset="0"/>
              </a:rPr>
              <a:t>1</a:t>
            </a:r>
          </a:p>
        </p:txBody>
      </p:sp>
      <p:sp>
        <p:nvSpPr>
          <p:cNvPr id="11" name="Text Placeholder 10">
            <a:extLst>
              <a:ext uri="{FF2B5EF4-FFF2-40B4-BE49-F238E27FC236}">
                <a16:creationId xmlns:a16="http://schemas.microsoft.com/office/drawing/2014/main" id="{70E5CF10-A7ED-4D3F-AF30-76E9FCE378BB}"/>
              </a:ext>
            </a:extLst>
          </p:cNvPr>
          <p:cNvSpPr>
            <a:spLocks noGrp="1"/>
          </p:cNvSpPr>
          <p:nvPr>
            <p:ph type="body" sz="quarter" idx="13"/>
          </p:nvPr>
        </p:nvSpPr>
        <p:spPr>
          <a:solidFill>
            <a:srgbClr val="722811"/>
          </a:solidFill>
        </p:spPr>
        <p:txBody>
          <a:bodyPr/>
          <a:lstStyle/>
          <a:p>
            <a:pPr marL="114300" lvl="0"/>
            <a:r>
              <a:rPr lang="en-US" dirty="0"/>
              <a:t>Successful programs </a:t>
            </a:r>
            <a:br>
              <a:rPr lang="en-US" dirty="0"/>
            </a:br>
            <a:r>
              <a:rPr lang="en-US" dirty="0"/>
              <a:t>are learning organizations.</a:t>
            </a:r>
          </a:p>
        </p:txBody>
      </p:sp>
      <p:sp>
        <p:nvSpPr>
          <p:cNvPr id="12" name="Text Placeholder 11">
            <a:extLst>
              <a:ext uri="{FF2B5EF4-FFF2-40B4-BE49-F238E27FC236}">
                <a16:creationId xmlns:a16="http://schemas.microsoft.com/office/drawing/2014/main" id="{779571D0-4482-48B0-A8DC-FF64438E9AB9}"/>
              </a:ext>
            </a:extLst>
          </p:cNvPr>
          <p:cNvSpPr>
            <a:spLocks noGrp="1"/>
          </p:cNvSpPr>
          <p:nvPr>
            <p:ph type="body" sz="quarter" idx="14"/>
          </p:nvPr>
        </p:nvSpPr>
        <p:spPr>
          <a:xfrm>
            <a:off x="2092325" y="2798925"/>
            <a:ext cx="1635126" cy="1108075"/>
          </a:xfrm>
        </p:spPr>
        <p:txBody>
          <a:bodyPr/>
          <a:lstStyle/>
          <a:p>
            <a:r>
              <a:rPr lang="en-US" b="1" dirty="0">
                <a:latin typeface="Arial Rounded MT Bold" panose="020F0704030504030204" pitchFamily="34" charset="0"/>
              </a:rPr>
              <a:t>2</a:t>
            </a:r>
          </a:p>
        </p:txBody>
      </p:sp>
      <p:sp>
        <p:nvSpPr>
          <p:cNvPr id="13" name="Text Placeholder 12">
            <a:extLst>
              <a:ext uri="{FF2B5EF4-FFF2-40B4-BE49-F238E27FC236}">
                <a16:creationId xmlns:a16="http://schemas.microsoft.com/office/drawing/2014/main" id="{EDAE247C-8DE6-40FD-B212-A2F059521843}"/>
              </a:ext>
            </a:extLst>
          </p:cNvPr>
          <p:cNvSpPr>
            <a:spLocks noGrp="1"/>
          </p:cNvSpPr>
          <p:nvPr>
            <p:ph type="body" sz="quarter" idx="15"/>
          </p:nvPr>
        </p:nvSpPr>
        <p:spPr>
          <a:xfrm>
            <a:off x="2074863" y="3921287"/>
            <a:ext cx="1652588" cy="2030413"/>
          </a:xfrm>
        </p:spPr>
        <p:txBody>
          <a:bodyPr/>
          <a:lstStyle/>
          <a:p>
            <a:pPr marL="114300" lvl="0"/>
            <a:r>
              <a:rPr lang="en-US" dirty="0"/>
              <a:t>The effective delivery of services grows out of strong systems.</a:t>
            </a:r>
          </a:p>
        </p:txBody>
      </p:sp>
      <p:sp>
        <p:nvSpPr>
          <p:cNvPr id="17" name="Text Placeholder 16">
            <a:extLst>
              <a:ext uri="{FF2B5EF4-FFF2-40B4-BE49-F238E27FC236}">
                <a16:creationId xmlns:a16="http://schemas.microsoft.com/office/drawing/2014/main" id="{E852782B-1DFE-4925-B62B-EE190423BB97}"/>
              </a:ext>
            </a:extLst>
          </p:cNvPr>
          <p:cNvSpPr>
            <a:spLocks noGrp="1"/>
          </p:cNvSpPr>
          <p:nvPr>
            <p:ph type="body" sz="quarter" idx="16"/>
          </p:nvPr>
        </p:nvSpPr>
        <p:spPr/>
        <p:txBody>
          <a:bodyPr/>
          <a:lstStyle/>
          <a:p>
            <a:r>
              <a:rPr lang="en-US" b="1" dirty="0">
                <a:latin typeface="Arial Rounded MT Bold" panose="020F0704030504030204" pitchFamily="34" charset="0"/>
              </a:rPr>
              <a:t>3</a:t>
            </a:r>
          </a:p>
        </p:txBody>
      </p:sp>
      <p:sp>
        <p:nvSpPr>
          <p:cNvPr id="22" name="Text Placeholder 21">
            <a:extLst>
              <a:ext uri="{FF2B5EF4-FFF2-40B4-BE49-F238E27FC236}">
                <a16:creationId xmlns:a16="http://schemas.microsoft.com/office/drawing/2014/main" id="{654FCBE8-EDDB-4A3B-B2D1-E654C7066369}"/>
              </a:ext>
            </a:extLst>
          </p:cNvPr>
          <p:cNvSpPr>
            <a:spLocks noGrp="1"/>
          </p:cNvSpPr>
          <p:nvPr>
            <p:ph type="body" sz="quarter" idx="17"/>
          </p:nvPr>
        </p:nvSpPr>
        <p:spPr/>
        <p:txBody>
          <a:bodyPr/>
          <a:lstStyle/>
          <a:p>
            <a:pPr marL="114300" lvl="0"/>
            <a:r>
              <a:rPr lang="en-US" dirty="0"/>
              <a:t>Sound decision-making is informed by quality data. </a:t>
            </a:r>
          </a:p>
        </p:txBody>
      </p:sp>
      <p:sp>
        <p:nvSpPr>
          <p:cNvPr id="23" name="Text Placeholder 22">
            <a:extLst>
              <a:ext uri="{FF2B5EF4-FFF2-40B4-BE49-F238E27FC236}">
                <a16:creationId xmlns:a16="http://schemas.microsoft.com/office/drawing/2014/main" id="{8B224D0C-4F2A-48B8-AE64-01A622E056B9}"/>
              </a:ext>
            </a:extLst>
          </p:cNvPr>
          <p:cNvSpPr>
            <a:spLocks noGrp="1"/>
          </p:cNvSpPr>
          <p:nvPr>
            <p:ph type="body" sz="quarter" idx="18"/>
          </p:nvPr>
        </p:nvSpPr>
        <p:spPr>
          <a:xfrm>
            <a:off x="6337299" y="1066962"/>
            <a:ext cx="2568576" cy="1166813"/>
          </a:xfrm>
        </p:spPr>
        <p:txBody>
          <a:bodyPr/>
          <a:lstStyle/>
          <a:p>
            <a:r>
              <a:rPr lang="en-US" b="1" dirty="0">
                <a:latin typeface="Arial Rounded MT Bold" panose="020F0704030504030204" pitchFamily="34" charset="0"/>
              </a:rPr>
              <a:t>4</a:t>
            </a:r>
          </a:p>
        </p:txBody>
      </p:sp>
      <p:sp>
        <p:nvSpPr>
          <p:cNvPr id="24" name="Text Placeholder 23">
            <a:extLst>
              <a:ext uri="{FF2B5EF4-FFF2-40B4-BE49-F238E27FC236}">
                <a16:creationId xmlns:a16="http://schemas.microsoft.com/office/drawing/2014/main" id="{B2A27195-52C8-483C-A2C0-55D759EF0478}"/>
              </a:ext>
            </a:extLst>
          </p:cNvPr>
          <p:cNvSpPr>
            <a:spLocks noGrp="1"/>
          </p:cNvSpPr>
          <p:nvPr>
            <p:ph type="body" sz="quarter" idx="19"/>
          </p:nvPr>
        </p:nvSpPr>
        <p:spPr>
          <a:xfrm>
            <a:off x="6337299" y="2187736"/>
            <a:ext cx="2568576" cy="1441451"/>
          </a:xfrm>
        </p:spPr>
        <p:txBody>
          <a:bodyPr/>
          <a:lstStyle/>
          <a:p>
            <a:pPr marL="114300" lvl="0"/>
            <a:r>
              <a:rPr lang="en-US" dirty="0"/>
              <a:t>Relationship-building is at the heart of transformational leadership.</a:t>
            </a:r>
          </a:p>
        </p:txBody>
      </p:sp>
      <p:sp>
        <p:nvSpPr>
          <p:cNvPr id="25" name="Text Placeholder 24">
            <a:extLst>
              <a:ext uri="{FF2B5EF4-FFF2-40B4-BE49-F238E27FC236}">
                <a16:creationId xmlns:a16="http://schemas.microsoft.com/office/drawing/2014/main" id="{8163DCE4-4E35-4768-8B08-E40143696A8F}"/>
              </a:ext>
            </a:extLst>
          </p:cNvPr>
          <p:cNvSpPr>
            <a:spLocks noGrp="1"/>
          </p:cNvSpPr>
          <p:nvPr>
            <p:ph type="body" sz="quarter" idx="20"/>
          </p:nvPr>
        </p:nvSpPr>
        <p:spPr>
          <a:xfrm>
            <a:off x="4107964" y="3890338"/>
            <a:ext cx="1764199" cy="1090612"/>
          </a:xfrm>
        </p:spPr>
        <p:txBody>
          <a:bodyPr/>
          <a:lstStyle/>
          <a:p>
            <a:r>
              <a:rPr lang="en-US" b="1" dirty="0">
                <a:latin typeface="Arial Rounded MT Bold" panose="020F0704030504030204" pitchFamily="34" charset="0"/>
              </a:rPr>
              <a:t>5</a:t>
            </a:r>
          </a:p>
        </p:txBody>
      </p:sp>
      <p:sp>
        <p:nvSpPr>
          <p:cNvPr id="26" name="Text Placeholder 25">
            <a:extLst>
              <a:ext uri="{FF2B5EF4-FFF2-40B4-BE49-F238E27FC236}">
                <a16:creationId xmlns:a16="http://schemas.microsoft.com/office/drawing/2014/main" id="{F9A42139-0559-402C-B575-E4C8D01238DD}"/>
              </a:ext>
            </a:extLst>
          </p:cNvPr>
          <p:cNvSpPr>
            <a:spLocks noGrp="1"/>
          </p:cNvSpPr>
          <p:nvPr>
            <p:ph type="body" sz="quarter" idx="21"/>
          </p:nvPr>
        </p:nvSpPr>
        <p:spPr>
          <a:xfrm>
            <a:off x="4121150" y="4998413"/>
            <a:ext cx="1751013" cy="1458912"/>
          </a:xfrm>
        </p:spPr>
        <p:txBody>
          <a:bodyPr/>
          <a:lstStyle/>
          <a:p>
            <a:pPr marL="114300" lvl="0"/>
            <a:r>
              <a:rPr lang="en-US" dirty="0"/>
              <a:t>School readiness </a:t>
            </a:r>
            <a:br>
              <a:rPr lang="en-US" dirty="0"/>
            </a:br>
            <a:r>
              <a:rPr lang="en-US" dirty="0"/>
              <a:t>for all is our driving goal.</a:t>
            </a:r>
          </a:p>
        </p:txBody>
      </p:sp>
      <p:sp>
        <p:nvSpPr>
          <p:cNvPr id="27" name="Text Placeholder 26">
            <a:extLst>
              <a:ext uri="{FF2B5EF4-FFF2-40B4-BE49-F238E27FC236}">
                <a16:creationId xmlns:a16="http://schemas.microsoft.com/office/drawing/2014/main" id="{B64D3842-0637-45E4-A841-8784650F2CE4}"/>
              </a:ext>
            </a:extLst>
          </p:cNvPr>
          <p:cNvSpPr>
            <a:spLocks noGrp="1"/>
          </p:cNvSpPr>
          <p:nvPr>
            <p:ph type="body" sz="quarter" idx="22"/>
          </p:nvPr>
        </p:nvSpPr>
        <p:spPr>
          <a:xfrm>
            <a:off x="6132513" y="3918912"/>
            <a:ext cx="2870200" cy="1108075"/>
          </a:xfrm>
        </p:spPr>
        <p:txBody>
          <a:bodyPr/>
          <a:lstStyle/>
          <a:p>
            <a:r>
              <a:rPr lang="en-US" b="1" dirty="0">
                <a:latin typeface="Arial Rounded MT Bold" panose="020F0704030504030204" pitchFamily="34" charset="0"/>
              </a:rPr>
              <a:t>6</a:t>
            </a:r>
          </a:p>
        </p:txBody>
      </p:sp>
      <p:sp>
        <p:nvSpPr>
          <p:cNvPr id="28" name="Text Placeholder 27">
            <a:extLst>
              <a:ext uri="{FF2B5EF4-FFF2-40B4-BE49-F238E27FC236}">
                <a16:creationId xmlns:a16="http://schemas.microsoft.com/office/drawing/2014/main" id="{14321097-8656-48E8-B78D-3167920AE950}"/>
              </a:ext>
            </a:extLst>
          </p:cNvPr>
          <p:cNvSpPr>
            <a:spLocks noGrp="1"/>
          </p:cNvSpPr>
          <p:nvPr>
            <p:ph type="body" sz="quarter" idx="23"/>
          </p:nvPr>
        </p:nvSpPr>
        <p:spPr>
          <a:xfrm>
            <a:off x="6132513" y="5026988"/>
            <a:ext cx="2884487" cy="1761088"/>
          </a:xfrm>
        </p:spPr>
        <p:txBody>
          <a:bodyPr/>
          <a:lstStyle/>
          <a:p>
            <a:pPr marL="114300" lvl="0"/>
            <a:r>
              <a:rPr lang="en-US" dirty="0"/>
              <a:t>Culturally and linguistically diverse organizations rely on intentional, specific, and coordinated approaches.</a:t>
            </a:r>
          </a:p>
        </p:txBody>
      </p:sp>
    </p:spTree>
    <p:extLst>
      <p:ext uri="{BB962C8B-B14F-4D97-AF65-F5344CB8AC3E}">
        <p14:creationId xmlns:p14="http://schemas.microsoft.com/office/powerpoint/2010/main" val="2661404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Office of Head Start T/TA System</a:t>
            </a:r>
          </a:p>
        </p:txBody>
      </p:sp>
      <p:pic>
        <p:nvPicPr>
          <p:cNvPr id="6" name="Content Placeholder 5" descr="Early Childhood Training &amp; Technical Assistance System infographic, taken from government website: https://www.acf.hhs.gov/ecd/interagency-projects/ece-technical-assistance&#10;">
            <a:extLst>
              <a:ext uri="{FF2B5EF4-FFF2-40B4-BE49-F238E27FC236}">
                <a16:creationId xmlns:a16="http://schemas.microsoft.com/office/drawing/2014/main" id="{0E0BF7FC-6336-4ECD-8C33-4BA0BC9C068C}"/>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0" y="989634"/>
            <a:ext cx="9148753" cy="5867400"/>
          </a:xfrm>
        </p:spPr>
      </p:pic>
      <p:sp>
        <p:nvSpPr>
          <p:cNvPr id="3" name="Slide Number Placeholder 2"/>
          <p:cNvSpPr>
            <a:spLocks noGrp="1"/>
          </p:cNvSpPr>
          <p:nvPr>
            <p:ph type="sldNum" sz="quarter" idx="4"/>
          </p:nvPr>
        </p:nvSpPr>
        <p:spPr>
          <a:prstGeom prst="rect">
            <a:avLst/>
          </a:prstGeom>
        </p:spPr>
        <p:txBody>
          <a:bodyPr/>
          <a:lstStyle/>
          <a:p>
            <a:fld id="{E0CD77C5-7DB1-45F6-AE6F-84521133DC90}" type="slidenum">
              <a:rPr lang="en-US" smtClean="0"/>
              <a:t>30</a:t>
            </a:fld>
            <a:endParaRPr lang="en-US" dirty="0"/>
          </a:p>
        </p:txBody>
      </p:sp>
    </p:spTree>
    <p:custDataLst>
      <p:tags r:id="rId1"/>
    </p:custDataLst>
    <p:extLst>
      <p:ext uri="{BB962C8B-B14F-4D97-AF65-F5344CB8AC3E}">
        <p14:creationId xmlns:p14="http://schemas.microsoft.com/office/powerpoint/2010/main" val="38446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8" name="Content Placeholder 7">
            <a:extLst>
              <a:ext uri="{FF2B5EF4-FFF2-40B4-BE49-F238E27FC236}">
                <a16:creationId xmlns:a16="http://schemas.microsoft.com/office/drawing/2014/main" id="{0E384C35-09E2-49C4-92D4-1A147A5A31EB}"/>
              </a:ext>
            </a:extLst>
          </p:cNvPr>
          <p:cNvSpPr>
            <a:spLocks noGrp="1"/>
          </p:cNvSpPr>
          <p:nvPr>
            <p:ph sz="quarter" idx="10"/>
          </p:nvPr>
        </p:nvSpPr>
        <p:spPr/>
        <p:txBody>
          <a:bodyPr/>
          <a:lstStyle/>
          <a:p>
            <a:r>
              <a:rPr lang="en-US" altLang="en-US" dirty="0">
                <a:solidFill>
                  <a:schemeClr val="accent6">
                    <a:lumMod val="50000"/>
                  </a:schemeClr>
                </a:solidFill>
              </a:rPr>
              <a:t>A data-informed training and professional development system supports ongoing continuous improvement.</a:t>
            </a:r>
          </a:p>
        </p:txBody>
      </p:sp>
      <p:sp>
        <p:nvSpPr>
          <p:cNvPr id="9" name="Content Placeholder 8">
            <a:extLst>
              <a:ext uri="{FF2B5EF4-FFF2-40B4-BE49-F238E27FC236}">
                <a16:creationId xmlns:a16="http://schemas.microsoft.com/office/drawing/2014/main" id="{D947762F-EDA8-4DA5-96AF-A3DAB69F02C2}"/>
              </a:ext>
            </a:extLst>
          </p:cNvPr>
          <p:cNvSpPr>
            <a:spLocks noGrp="1"/>
          </p:cNvSpPr>
          <p:nvPr>
            <p:ph sz="quarter" idx="11"/>
          </p:nvPr>
        </p:nvSpPr>
        <p:spPr/>
        <p:txBody>
          <a:bodyPr/>
          <a:lstStyle/>
          <a:p>
            <a:r>
              <a:rPr lang="en-US" altLang="en-US" dirty="0"/>
              <a:t>Programs must use a systematic, multi-faceted  approach in designing and implementing training and professional development.</a:t>
            </a:r>
          </a:p>
        </p:txBody>
      </p:sp>
      <p:sp>
        <p:nvSpPr>
          <p:cNvPr id="10" name="Content Placeholder 9">
            <a:extLst>
              <a:ext uri="{FF2B5EF4-FFF2-40B4-BE49-F238E27FC236}">
                <a16:creationId xmlns:a16="http://schemas.microsoft.com/office/drawing/2014/main" id="{3E8DB7A1-762A-4372-AFE2-1553D0803E64}"/>
              </a:ext>
            </a:extLst>
          </p:cNvPr>
          <p:cNvSpPr>
            <a:spLocks noGrp="1"/>
          </p:cNvSpPr>
          <p:nvPr>
            <p:ph sz="quarter" idx="12"/>
          </p:nvPr>
        </p:nvSpPr>
        <p:spPr>
          <a:xfrm>
            <a:off x="6588374" y="2661483"/>
            <a:ext cx="2479426" cy="3053517"/>
          </a:xfrm>
        </p:spPr>
        <p:txBody>
          <a:bodyPr/>
          <a:lstStyle/>
          <a:p>
            <a:r>
              <a:rPr lang="en-US" altLang="en-US" dirty="0"/>
              <a:t>Training and professional development supports quality programming and improved child and family outcomes. </a:t>
            </a:r>
          </a:p>
        </p:txBody>
      </p:sp>
      <p:sp>
        <p:nvSpPr>
          <p:cNvPr id="3" name="Slide Number Placeholder 2"/>
          <p:cNvSpPr>
            <a:spLocks noGrp="1"/>
          </p:cNvSpPr>
          <p:nvPr>
            <p:ph type="sldNum" sz="quarter" idx="4"/>
          </p:nvPr>
        </p:nvSpPr>
        <p:spPr>
          <a:prstGeom prst="rect">
            <a:avLst/>
          </a:prstGeom>
        </p:spPr>
        <p:txBody>
          <a:bodyPr/>
          <a:lstStyle/>
          <a:p>
            <a:fld id="{C08F7739-4EF1-D14F-9817-FE80001A0759}" type="slidenum">
              <a:rPr lang="en-US" smtClean="0"/>
              <a:pPr/>
              <a:t>31</a:t>
            </a:fld>
            <a:endParaRPr lang="en-US" dirty="0"/>
          </a:p>
        </p:txBody>
      </p:sp>
    </p:spTree>
    <p:custDataLst>
      <p:tags r:id="rId1"/>
    </p:custDataLst>
    <p:extLst>
      <p:ext uri="{BB962C8B-B14F-4D97-AF65-F5344CB8AC3E}">
        <p14:creationId xmlns:p14="http://schemas.microsoft.com/office/powerpoint/2010/main" val="350316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538F-930C-4A85-9FD6-FB8DAA2215F1}"/>
              </a:ext>
            </a:extLst>
          </p:cNvPr>
          <p:cNvSpPr>
            <a:spLocks noGrp="1"/>
          </p:cNvSpPr>
          <p:nvPr>
            <p:ph type="title"/>
          </p:nvPr>
        </p:nvSpPr>
        <p:spPr/>
        <p:txBody>
          <a:bodyPr/>
          <a:lstStyle/>
          <a:p>
            <a:r>
              <a:rPr lang="en-US" dirty="0"/>
              <a:t>Related ECLKC Resources</a:t>
            </a:r>
          </a:p>
        </p:txBody>
      </p:sp>
      <p:sp>
        <p:nvSpPr>
          <p:cNvPr id="3" name="Content Placeholder 2">
            <a:extLst>
              <a:ext uri="{FF2B5EF4-FFF2-40B4-BE49-F238E27FC236}">
                <a16:creationId xmlns:a16="http://schemas.microsoft.com/office/drawing/2014/main" id="{4AEC9013-A3C7-4AED-9D96-ABAF23501242}"/>
              </a:ext>
            </a:extLst>
          </p:cNvPr>
          <p:cNvSpPr>
            <a:spLocks noGrp="1"/>
          </p:cNvSpPr>
          <p:nvPr>
            <p:ph sz="quarter" idx="14"/>
          </p:nvPr>
        </p:nvSpPr>
        <p:spPr>
          <a:xfrm>
            <a:off x="3903088" y="1198041"/>
            <a:ext cx="5074920" cy="2002359"/>
          </a:xfrm>
        </p:spPr>
        <p:txBody>
          <a:bodyPr/>
          <a:lstStyle/>
          <a:p>
            <a:r>
              <a:rPr lang="en-US" sz="2000" b="1" dirty="0">
                <a:solidFill>
                  <a:schemeClr val="accent6">
                    <a:lumMod val="75000"/>
                  </a:schemeClr>
                </a:solidFill>
              </a:rPr>
              <a:t>Foundations for Excellence: A Guide </a:t>
            </a:r>
            <a:br>
              <a:rPr lang="en-US" sz="2000" b="1" dirty="0">
                <a:solidFill>
                  <a:schemeClr val="accent6">
                    <a:lumMod val="75000"/>
                  </a:schemeClr>
                </a:solidFill>
              </a:rPr>
            </a:br>
            <a:r>
              <a:rPr lang="en-US" sz="2000" b="1" dirty="0">
                <a:solidFill>
                  <a:schemeClr val="accent6">
                    <a:lumMod val="75000"/>
                  </a:schemeClr>
                </a:solidFill>
              </a:rPr>
              <a:t>for Five-Year Planning and Continuous Improvement, 2</a:t>
            </a:r>
            <a:r>
              <a:rPr lang="en-US" sz="2000" b="1" baseline="30000" dirty="0">
                <a:solidFill>
                  <a:schemeClr val="accent6">
                    <a:lumMod val="75000"/>
                  </a:schemeClr>
                </a:solidFill>
              </a:rPr>
              <a:t>nd</a:t>
            </a:r>
            <a:r>
              <a:rPr lang="en-US" sz="2000" b="1" dirty="0">
                <a:solidFill>
                  <a:schemeClr val="accent6">
                    <a:lumMod val="75000"/>
                  </a:schemeClr>
                </a:solidFill>
              </a:rPr>
              <a:t> Edition</a:t>
            </a:r>
          </a:p>
          <a:p>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https://eclkc.ohs.acf.hhs.gov/program-planning/article/foundations-excellence-guide-</a:t>
            </a:r>
            <a:br>
              <a:rPr lang="en-US" dirty="0">
                <a:solidFill>
                  <a:schemeClr val="accent1">
                    <a:lumMod val="50000"/>
                  </a:schemeClr>
                </a:solidFill>
                <a:hlinkClick r:id="rId3">
                  <a:extLst>
                    <a:ext uri="{A12FA001-AC4F-418D-AE19-62706E023703}">
                      <ahyp:hlinkClr xmlns:ahyp="http://schemas.microsoft.com/office/drawing/2018/hyperlinkcolor" val="tx"/>
                    </a:ext>
                  </a:extLst>
                </a:hlinkClick>
              </a:rPr>
            </a:br>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five-year-planning-continuous-improvement-2nd</a:t>
            </a:r>
            <a:endParaRPr lang="en-US" dirty="0">
              <a:solidFill>
                <a:schemeClr val="accent1">
                  <a:lumMod val="50000"/>
                </a:schemeClr>
              </a:solidFill>
            </a:endParaRPr>
          </a:p>
        </p:txBody>
      </p:sp>
      <p:sp>
        <p:nvSpPr>
          <p:cNvPr id="4" name="Content Placeholder 3">
            <a:extLst>
              <a:ext uri="{FF2B5EF4-FFF2-40B4-BE49-F238E27FC236}">
                <a16:creationId xmlns:a16="http://schemas.microsoft.com/office/drawing/2014/main" id="{2C419CDC-514A-4FE5-B816-3600E6511A04}"/>
              </a:ext>
            </a:extLst>
          </p:cNvPr>
          <p:cNvSpPr>
            <a:spLocks noGrp="1"/>
          </p:cNvSpPr>
          <p:nvPr>
            <p:ph sz="quarter" idx="15"/>
          </p:nvPr>
        </p:nvSpPr>
        <p:spPr>
          <a:xfrm>
            <a:off x="3888318" y="3276600"/>
            <a:ext cx="5255682" cy="1472595"/>
          </a:xfrm>
        </p:spPr>
        <p:txBody>
          <a:bodyPr/>
          <a:lstStyle/>
          <a:p>
            <a:r>
              <a:rPr lang="en-US" sz="2400" b="1" dirty="0">
                <a:solidFill>
                  <a:schemeClr val="accent1">
                    <a:lumMod val="50000"/>
                  </a:schemeClr>
                </a:solidFill>
              </a:rPr>
              <a:t>Professional Development-to-Go</a:t>
            </a:r>
            <a:r>
              <a:rPr lang="en-US" sz="2800" b="1" dirty="0">
                <a:solidFill>
                  <a:schemeClr val="accent1">
                    <a:lumMod val="50000"/>
                  </a:schemeClr>
                </a:solidFill>
              </a:rPr>
              <a:t> </a:t>
            </a:r>
            <a:r>
              <a:rPr lang="en-US" sz="2000" dirty="0">
                <a:solidFill>
                  <a:schemeClr val="accent1">
                    <a:lumMod val="50000"/>
                  </a:schemeClr>
                </a:solidFill>
                <a:hlinkClick r:id="rId4">
                  <a:extLst>
                    <a:ext uri="{A12FA001-AC4F-418D-AE19-62706E023703}">
                      <ahyp:hlinkClr xmlns:ahyp="http://schemas.microsoft.com/office/drawing/2018/hyperlinkcolor" val="tx"/>
                    </a:ext>
                  </a:extLst>
                </a:hlinkClick>
              </a:rPr>
              <a:t>https://eclkc.ohs.acf.hhs.gov/professional-development/article/professional-development-go</a:t>
            </a:r>
            <a:endParaRPr lang="en-US" sz="2000" dirty="0">
              <a:solidFill>
                <a:schemeClr val="accent1">
                  <a:lumMod val="50000"/>
                </a:schemeClr>
              </a:solidFill>
            </a:endParaRPr>
          </a:p>
        </p:txBody>
      </p:sp>
      <p:sp>
        <p:nvSpPr>
          <p:cNvPr id="10" name="Content Placeholder 9">
            <a:extLst>
              <a:ext uri="{FF2B5EF4-FFF2-40B4-BE49-F238E27FC236}">
                <a16:creationId xmlns:a16="http://schemas.microsoft.com/office/drawing/2014/main" id="{619F26C9-41AA-4F3C-B529-AF8D720D67C2}"/>
              </a:ext>
            </a:extLst>
          </p:cNvPr>
          <p:cNvSpPr>
            <a:spLocks noGrp="1"/>
          </p:cNvSpPr>
          <p:nvPr>
            <p:ph sz="quarter" idx="16"/>
          </p:nvPr>
        </p:nvSpPr>
        <p:spPr>
          <a:xfrm>
            <a:off x="3897842" y="5375945"/>
            <a:ext cx="5246158" cy="1078992"/>
          </a:xfrm>
        </p:spPr>
        <p:txBody>
          <a:bodyPr/>
          <a:lstStyle/>
          <a:p>
            <a:r>
              <a:rPr lang="en-US" sz="2400" b="1" dirty="0">
                <a:solidFill>
                  <a:schemeClr val="accent2">
                    <a:lumMod val="50000"/>
                  </a:schemeClr>
                </a:solidFill>
              </a:rPr>
              <a:t>Head Start Policy and Regulations</a:t>
            </a:r>
          </a:p>
          <a:p>
            <a:pPr marL="17463"/>
            <a:r>
              <a:rPr lang="en-US" dirty="0">
                <a:solidFill>
                  <a:schemeClr val="accent5">
                    <a:lumMod val="50000"/>
                  </a:schemeClr>
                </a:solidFill>
                <a:hlinkClick r:id="rId5">
                  <a:extLst>
                    <a:ext uri="{A12FA001-AC4F-418D-AE19-62706E023703}">
                      <ahyp:hlinkClr xmlns:ahyp="http://schemas.microsoft.com/office/drawing/2018/hyperlinkcolor" val="tx"/>
                    </a:ext>
                  </a:extLst>
                </a:hlinkClick>
              </a:rPr>
              <a:t>https://eclkc.ohs.acf.hhs.gov/policy</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BEDC50EC-94D7-4336-8D77-75A7DB7A3D26}"/>
              </a:ext>
            </a:extLst>
          </p:cNvPr>
          <p:cNvSpPr>
            <a:spLocks noGrp="1"/>
          </p:cNvSpPr>
          <p:nvPr>
            <p:ph type="sldNum" sz="quarter" idx="4"/>
          </p:nvPr>
        </p:nvSpPr>
        <p:spPr/>
        <p:txBody>
          <a:bodyPr/>
          <a:lstStyle/>
          <a:p>
            <a:fld id="{E0CD77C5-7DB1-45F6-AE6F-84521133DC90}" type="slidenum">
              <a:rPr lang="en-US" smtClean="0"/>
              <a:t>32</a:t>
            </a:fld>
            <a:endParaRPr lang="en-US" dirty="0"/>
          </a:p>
        </p:txBody>
      </p:sp>
    </p:spTree>
    <p:extLst>
      <p:ext uri="{BB962C8B-B14F-4D97-AF65-F5344CB8AC3E}">
        <p14:creationId xmlns:p14="http://schemas.microsoft.com/office/powerpoint/2010/main" val="84205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2118-40FE-4D1C-BEC5-91E1CE1DFEDE}"/>
              </a:ext>
            </a:extLst>
          </p:cNvPr>
          <p:cNvSpPr>
            <a:spLocks noGrp="1"/>
          </p:cNvSpPr>
          <p:nvPr>
            <p:ph type="title"/>
          </p:nvPr>
        </p:nvSpPr>
        <p:spPr/>
        <p:txBody>
          <a:bodyPr/>
          <a:lstStyle/>
          <a:p>
            <a:r>
              <a:rPr lang="en-US" dirty="0"/>
              <a:t>Closing Reflections</a:t>
            </a:r>
          </a:p>
        </p:txBody>
      </p:sp>
      <p:sp>
        <p:nvSpPr>
          <p:cNvPr id="3" name="Text Placeholder 2">
            <a:extLst>
              <a:ext uri="{FF2B5EF4-FFF2-40B4-BE49-F238E27FC236}">
                <a16:creationId xmlns:a16="http://schemas.microsoft.com/office/drawing/2014/main" id="{CF565F35-D9DC-4298-9769-510FA5AF7AF9}"/>
              </a:ext>
            </a:extLst>
          </p:cNvPr>
          <p:cNvSpPr>
            <a:spLocks noGrp="1"/>
          </p:cNvSpPr>
          <p:nvPr>
            <p:ph sz="quarter" idx="14"/>
          </p:nvPr>
        </p:nvSpPr>
        <p:spPr>
          <a:solidFill>
            <a:schemeClr val="accent2">
              <a:lumMod val="20000"/>
              <a:lumOff val="80000"/>
            </a:schemeClr>
          </a:solidFill>
        </p:spPr>
        <p:txBody>
          <a:bodyPr/>
          <a:lstStyle/>
          <a:p>
            <a:pPr algn="ctr"/>
            <a:r>
              <a:rPr lang="en-US" dirty="0">
                <a:solidFill>
                  <a:schemeClr val="accent2">
                    <a:lumMod val="50000"/>
                  </a:schemeClr>
                </a:solidFill>
              </a:rPr>
              <a:t>What did </a:t>
            </a:r>
            <a:br>
              <a:rPr lang="en-US" dirty="0">
                <a:solidFill>
                  <a:schemeClr val="accent2">
                    <a:lumMod val="50000"/>
                  </a:schemeClr>
                </a:solidFill>
              </a:rPr>
            </a:br>
            <a:r>
              <a:rPr lang="en-US" dirty="0">
                <a:solidFill>
                  <a:schemeClr val="accent2">
                    <a:lumMod val="50000"/>
                  </a:schemeClr>
                </a:solidFill>
              </a:rPr>
              <a:t>I learn?</a:t>
            </a:r>
          </a:p>
        </p:txBody>
      </p:sp>
      <p:sp>
        <p:nvSpPr>
          <p:cNvPr id="4" name="Content Placeholder 3">
            <a:extLst>
              <a:ext uri="{FF2B5EF4-FFF2-40B4-BE49-F238E27FC236}">
                <a16:creationId xmlns:a16="http://schemas.microsoft.com/office/drawing/2014/main" id="{D3EAE177-49B0-4E82-BE28-D3A087460D1F}"/>
              </a:ext>
            </a:extLst>
          </p:cNvPr>
          <p:cNvSpPr>
            <a:spLocks noGrp="1"/>
          </p:cNvSpPr>
          <p:nvPr>
            <p:ph sz="quarter" idx="15"/>
          </p:nvPr>
        </p:nvSpPr>
        <p:spPr>
          <a:xfrm>
            <a:off x="304800" y="4038600"/>
            <a:ext cx="2090073" cy="2224374"/>
          </a:xfrm>
        </p:spPr>
        <p:txBody>
          <a:bodyPr/>
          <a:lstStyle/>
          <a:p>
            <a:pPr algn="ctr"/>
            <a:r>
              <a:rPr lang="en-US" dirty="0">
                <a:solidFill>
                  <a:schemeClr val="accent6">
                    <a:lumMod val="50000"/>
                  </a:schemeClr>
                </a:solidFill>
              </a:rPr>
              <a:t>How will this new learning inform how I work?</a:t>
            </a:r>
          </a:p>
        </p:txBody>
      </p:sp>
      <p:sp>
        <p:nvSpPr>
          <p:cNvPr id="6" name="Content Placeholder 5">
            <a:extLst>
              <a:ext uri="{FF2B5EF4-FFF2-40B4-BE49-F238E27FC236}">
                <a16:creationId xmlns:a16="http://schemas.microsoft.com/office/drawing/2014/main" id="{BD371E8A-1819-4DA7-8896-E6191E69DC01}"/>
              </a:ext>
            </a:extLst>
          </p:cNvPr>
          <p:cNvSpPr>
            <a:spLocks noGrp="1"/>
          </p:cNvSpPr>
          <p:nvPr>
            <p:ph sz="quarter" idx="16"/>
          </p:nvPr>
        </p:nvSpPr>
        <p:spPr/>
        <p:txBody>
          <a:bodyPr/>
          <a:lstStyle/>
          <a:p>
            <a:pPr algn="ctr"/>
            <a:r>
              <a:rPr lang="en-US" dirty="0">
                <a:solidFill>
                  <a:schemeClr val="accent1">
                    <a:lumMod val="50000"/>
                  </a:schemeClr>
                </a:solidFill>
              </a:rPr>
              <a:t>What excites or concerns me about what I've learned?</a:t>
            </a:r>
          </a:p>
        </p:txBody>
      </p:sp>
      <p:sp>
        <p:nvSpPr>
          <p:cNvPr id="7" name="Content Placeholder 6">
            <a:extLst>
              <a:ext uri="{FF2B5EF4-FFF2-40B4-BE49-F238E27FC236}">
                <a16:creationId xmlns:a16="http://schemas.microsoft.com/office/drawing/2014/main" id="{92C71262-15B6-4B8B-91C3-93512E267F29}"/>
              </a:ext>
            </a:extLst>
          </p:cNvPr>
          <p:cNvSpPr>
            <a:spLocks noGrp="1"/>
          </p:cNvSpPr>
          <p:nvPr>
            <p:ph sz="quarter" idx="17"/>
          </p:nvPr>
        </p:nvSpPr>
        <p:spPr>
          <a:xfrm>
            <a:off x="4420772" y="6407792"/>
            <a:ext cx="4113628" cy="297807"/>
          </a:xfrm>
          <a:solidFill>
            <a:schemeClr val="accent5">
              <a:lumMod val="20000"/>
              <a:lumOff val="80000"/>
            </a:schemeClr>
          </a:solidFill>
        </p:spPr>
        <p:txBody>
          <a:bodyPr anchor="ctr"/>
          <a:lstStyle/>
          <a:p>
            <a:r>
              <a:rPr lang="en-US" sz="900" dirty="0"/>
              <a:t>*Adapted from: Professional Development Guides for Implementing PFCE</a:t>
            </a:r>
          </a:p>
        </p:txBody>
      </p:sp>
    </p:spTree>
    <p:extLst>
      <p:ext uri="{BB962C8B-B14F-4D97-AF65-F5344CB8AC3E}">
        <p14:creationId xmlns:p14="http://schemas.microsoft.com/office/powerpoint/2010/main" val="34399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BC47-3E7D-44C5-9819-23923B454973}"/>
              </a:ext>
            </a:extLst>
          </p:cNvPr>
          <p:cNvSpPr>
            <a:spLocks noGrp="1"/>
          </p:cNvSpPr>
          <p:nvPr>
            <p:ph type="title"/>
          </p:nvPr>
        </p:nvSpPr>
        <p:spPr/>
        <p:txBody>
          <a:bodyPr/>
          <a:lstStyle/>
          <a:p>
            <a:r>
              <a:rPr lang="en-US" dirty="0"/>
              <a:t>Contact PMFO</a:t>
            </a:r>
          </a:p>
        </p:txBody>
      </p:sp>
      <p:pic>
        <p:nvPicPr>
          <p:cNvPr id="24" name="Content Placeholder 23" descr="Head Start A to Z Logo. ">
            <a:extLst>
              <a:ext uri="{FF2B5EF4-FFF2-40B4-BE49-F238E27FC236}">
                <a16:creationId xmlns:a16="http://schemas.microsoft.com/office/drawing/2014/main" id="{802F58C7-334D-49B5-B546-8837C25D81D2}"/>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1000" y="329517"/>
            <a:ext cx="2700338" cy="2009553"/>
          </a:xfrm>
        </p:spPr>
      </p:pic>
      <p:sp>
        <p:nvSpPr>
          <p:cNvPr id="6" name="Content Placeholder 5">
            <a:extLst>
              <a:ext uri="{FF2B5EF4-FFF2-40B4-BE49-F238E27FC236}">
                <a16:creationId xmlns:a16="http://schemas.microsoft.com/office/drawing/2014/main" id="{F3C14F04-17B6-43B5-B29A-9648B55AA8D9}"/>
              </a:ext>
            </a:extLst>
          </p:cNvPr>
          <p:cNvSpPr>
            <a:spLocks noGrp="1"/>
          </p:cNvSpPr>
          <p:nvPr>
            <p:ph sz="quarter" idx="14"/>
          </p:nvPr>
        </p:nvSpPr>
        <p:spPr>
          <a:xfrm>
            <a:off x="2743200" y="3142703"/>
            <a:ext cx="6258788" cy="512750"/>
          </a:xfrm>
        </p:spPr>
        <p:txBody>
          <a:bodyPr/>
          <a:lstStyle/>
          <a:p>
            <a:r>
              <a:rPr lang="en-US" dirty="0">
                <a:hlinkClick r:id="rId4" action="ppaction://hlinkfile" tooltip="Contact PMFO by Email">
                  <a:extLst>
                    <a:ext uri="{A12FA001-AC4F-418D-AE19-62706E023703}">
                      <ahyp:hlinkClr xmlns:ahyp="http://schemas.microsoft.com/office/drawing/2018/hyperlinkcolor" val="tx"/>
                    </a:ext>
                  </a:extLst>
                </a:hlinkClick>
              </a:rPr>
              <a:t>pmfo@ecetta.info</a:t>
            </a:r>
            <a:endParaRPr lang="en-US" dirty="0"/>
          </a:p>
        </p:txBody>
      </p:sp>
      <p:sp>
        <p:nvSpPr>
          <p:cNvPr id="17" name="Content Placeholder 16">
            <a:extLst>
              <a:ext uri="{FF2B5EF4-FFF2-40B4-BE49-F238E27FC236}">
                <a16:creationId xmlns:a16="http://schemas.microsoft.com/office/drawing/2014/main" id="{AED64926-D5F9-47A2-A81B-A6D6EC13C052}"/>
              </a:ext>
            </a:extLst>
          </p:cNvPr>
          <p:cNvSpPr>
            <a:spLocks noGrp="1"/>
          </p:cNvSpPr>
          <p:nvPr>
            <p:ph sz="quarter" idx="15"/>
          </p:nvPr>
        </p:nvSpPr>
        <p:spPr/>
        <p:txBody>
          <a:bodyPr/>
          <a:lstStyle/>
          <a:p>
            <a:r>
              <a:rPr lang="en-US" dirty="0">
                <a:hlinkClick r:id="rId5" tooltip="PMFO Home Web Page">
                  <a:extLst>
                    <a:ext uri="{A12FA001-AC4F-418D-AE19-62706E023703}">
                      <ahyp:hlinkClr xmlns:ahyp="http://schemas.microsoft.com/office/drawing/2018/hyperlinkcolor" val="tx"/>
                    </a:ext>
                  </a:extLst>
                </a:hlinkClick>
              </a:rPr>
              <a:t>https://eclkc.ohs.acf.hhs.gov/ncpmfo</a:t>
            </a:r>
            <a:r>
              <a:rPr lang="en-US" dirty="0"/>
              <a:t> </a:t>
            </a:r>
          </a:p>
        </p:txBody>
      </p:sp>
      <p:sp>
        <p:nvSpPr>
          <p:cNvPr id="19" name="Content Placeholder 18">
            <a:extLst>
              <a:ext uri="{FF2B5EF4-FFF2-40B4-BE49-F238E27FC236}">
                <a16:creationId xmlns:a16="http://schemas.microsoft.com/office/drawing/2014/main" id="{BDE5229C-A49C-4D45-8B6F-1DD69AE6301B}"/>
              </a:ext>
            </a:extLst>
          </p:cNvPr>
          <p:cNvSpPr>
            <a:spLocks noGrp="1"/>
          </p:cNvSpPr>
          <p:nvPr>
            <p:ph sz="quarter" idx="16"/>
          </p:nvPr>
        </p:nvSpPr>
        <p:spPr/>
        <p:txBody>
          <a:bodyPr/>
          <a:lstStyle/>
          <a:p>
            <a:r>
              <a:rPr lang="en-US" dirty="0"/>
              <a:t>888-874-5469</a:t>
            </a:r>
          </a:p>
        </p:txBody>
      </p:sp>
      <p:pic>
        <p:nvPicPr>
          <p:cNvPr id="26" name="Content Placeholder 25" descr="Logo of the U.S. Department of Health &amp; Human Services. ">
            <a:extLst>
              <a:ext uri="{FF2B5EF4-FFF2-40B4-BE49-F238E27FC236}">
                <a16:creationId xmlns:a16="http://schemas.microsoft.com/office/drawing/2014/main" id="{05A4E3F9-AE03-440D-8B2F-6FDF900621CD}"/>
              </a:ext>
            </a:extLst>
          </p:cNvPr>
          <p:cNvPicPr>
            <a:picLocks noGrp="1" noChangeAspect="1"/>
          </p:cNvPicPr>
          <p:nvPr>
            <p:ph sz="quarter" idx="17"/>
          </p:nvPr>
        </p:nvPicPr>
        <p:blipFill>
          <a:blip r:embed="rId6" cstate="print">
            <a:extLst>
              <a:ext uri="{28A0092B-C50C-407E-A947-70E740481C1C}">
                <a14:useLocalDpi xmlns:a14="http://schemas.microsoft.com/office/drawing/2010/main" val="0"/>
              </a:ext>
            </a:extLst>
          </a:blip>
          <a:stretch>
            <a:fillRect/>
          </a:stretch>
        </p:blipFill>
        <p:spPr>
          <a:xfrm>
            <a:off x="533400" y="5791200"/>
            <a:ext cx="1023937" cy="954043"/>
          </a:xfrm>
        </p:spPr>
      </p:pic>
      <p:pic>
        <p:nvPicPr>
          <p:cNvPr id="32" name="Content Placeholder 31" descr="Logo of the Administration for Children &amp; Families. ">
            <a:extLst>
              <a:ext uri="{FF2B5EF4-FFF2-40B4-BE49-F238E27FC236}">
                <a16:creationId xmlns:a16="http://schemas.microsoft.com/office/drawing/2014/main" id="{48AC2D24-5AC8-4D65-8B57-27E39D8934B7}"/>
              </a:ext>
            </a:extLst>
          </p:cNvPr>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1905000" y="6116907"/>
            <a:ext cx="3154363" cy="489998"/>
          </a:xfrm>
        </p:spPr>
      </p:pic>
      <p:pic>
        <p:nvPicPr>
          <p:cNvPr id="28" name="Content Placeholder 27" descr="Logo of the Early Childhood National Centers. &#10;National Center on Program Management and Fiscal Operations. ">
            <a:extLst>
              <a:ext uri="{FF2B5EF4-FFF2-40B4-BE49-F238E27FC236}">
                <a16:creationId xmlns:a16="http://schemas.microsoft.com/office/drawing/2014/main" id="{4DF15A04-9E60-4861-A9D4-6A455CB3A6FC}"/>
              </a:ext>
            </a:extLst>
          </p:cNvPr>
          <p:cNvPicPr>
            <a:picLocks noGrp="1" noChangeAspect="1"/>
          </p:cNvPicPr>
          <p:nvPr>
            <p:ph sz="quarter" idx="19"/>
          </p:nvPr>
        </p:nvPicPr>
        <p:blipFill>
          <a:blip r:embed="rId8" cstate="print">
            <a:extLst>
              <a:ext uri="{28A0092B-C50C-407E-A947-70E740481C1C}">
                <a14:useLocalDpi xmlns:a14="http://schemas.microsoft.com/office/drawing/2010/main" val="0"/>
              </a:ext>
            </a:extLst>
          </a:blip>
          <a:stretch>
            <a:fillRect/>
          </a:stretch>
        </p:blipFill>
        <p:spPr>
          <a:xfrm>
            <a:off x="5486400" y="6088063"/>
            <a:ext cx="3039965" cy="630237"/>
          </a:xfrm>
        </p:spPr>
      </p:pic>
    </p:spTree>
    <p:extLst>
      <p:ext uri="{BB962C8B-B14F-4D97-AF65-F5344CB8AC3E}">
        <p14:creationId xmlns:p14="http://schemas.microsoft.com/office/powerpoint/2010/main" val="11603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Icebreaker: Personal Experience</a:t>
            </a:r>
          </a:p>
        </p:txBody>
      </p:sp>
      <p:sp>
        <p:nvSpPr>
          <p:cNvPr id="3" name="Text Placeholder 2"/>
          <p:cNvSpPr>
            <a:spLocks noGrp="1"/>
          </p:cNvSpPr>
          <p:nvPr>
            <p:ph type="body" sz="quarter" idx="12"/>
          </p:nvPr>
        </p:nvSpPr>
        <p:spPr>
          <a:xfrm>
            <a:off x="0" y="4329110"/>
            <a:ext cx="9115767" cy="2528890"/>
          </a:xfrm>
          <a:solidFill>
            <a:schemeClr val="accent2">
              <a:lumMod val="20000"/>
              <a:lumOff val="80000"/>
            </a:schemeClr>
          </a:solidFill>
        </p:spPr>
        <p:txBody>
          <a:bodyPr anchor="ctr"/>
          <a:lstStyle/>
          <a:p>
            <a:pPr marL="466725" indent="0">
              <a:buNone/>
            </a:pPr>
            <a:r>
              <a:rPr lang="en-US" sz="4000" dirty="0">
                <a:solidFill>
                  <a:schemeClr val="accent1">
                    <a:lumMod val="50000"/>
                  </a:schemeClr>
                </a:solidFill>
              </a:rPr>
              <a:t>Share one personal past professional development opportunity and how </a:t>
            </a:r>
            <a:br>
              <a:rPr lang="en-US" sz="4000" dirty="0">
                <a:solidFill>
                  <a:schemeClr val="accent1">
                    <a:lumMod val="50000"/>
                  </a:schemeClr>
                </a:solidFill>
              </a:rPr>
            </a:br>
            <a:r>
              <a:rPr lang="en-US" sz="4000" dirty="0">
                <a:solidFill>
                  <a:schemeClr val="accent1">
                    <a:lumMod val="50000"/>
                  </a:schemeClr>
                </a:solidFill>
              </a:rPr>
              <a:t>it strengthened your role in your organization.</a:t>
            </a:r>
          </a:p>
        </p:txBody>
      </p:sp>
      <p:pic>
        <p:nvPicPr>
          <p:cNvPr id="15" name="Picture Placeholder 14">
            <a:extLst>
              <a:ext uri="{FF2B5EF4-FFF2-40B4-BE49-F238E27FC236}">
                <a16:creationId xmlns:a16="http://schemas.microsoft.com/office/drawing/2014/main" id="{8F22C904-E198-4A9E-957D-209592C97698}"/>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119" b="1119"/>
          <a:stretch/>
        </p:blipFill>
        <p:spPr>
          <a:xfrm>
            <a:off x="2590800" y="1192688"/>
            <a:ext cx="4267200" cy="3034455"/>
          </a:xfrm>
        </p:spPr>
      </p:pic>
      <p:sp>
        <p:nvSpPr>
          <p:cNvPr id="16" name="Slide Number Placeholder 15">
            <a:extLst>
              <a:ext uri="{FF2B5EF4-FFF2-40B4-BE49-F238E27FC236}">
                <a16:creationId xmlns:a16="http://schemas.microsoft.com/office/drawing/2014/main" id="{8F148EF8-360D-47C6-8B31-9A114C9EBF30}"/>
              </a:ext>
            </a:extLst>
          </p:cNvPr>
          <p:cNvSpPr>
            <a:spLocks noGrp="1"/>
          </p:cNvSpPr>
          <p:nvPr>
            <p:ph type="sldNum" sz="quarter" idx="4"/>
          </p:nvPr>
        </p:nvSpPr>
        <p:spPr/>
        <p:txBody>
          <a:bodyPr/>
          <a:lstStyle/>
          <a:p>
            <a:fld id="{E0CD77C5-7DB1-45F6-AE6F-84521133DC90}" type="slidenum">
              <a:rPr lang="en-US" smtClean="0"/>
              <a:t>4</a:t>
            </a:fld>
            <a:endParaRPr lang="en-US" dirty="0"/>
          </a:p>
        </p:txBody>
      </p:sp>
    </p:spTree>
    <p:custDataLst>
      <p:tags r:id="rId1"/>
    </p:custDataLst>
    <p:extLst>
      <p:ext uri="{BB962C8B-B14F-4D97-AF65-F5344CB8AC3E}">
        <p14:creationId xmlns:p14="http://schemas.microsoft.com/office/powerpoint/2010/main" val="399171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p:spPr>
        <p:txBody>
          <a:bodyPr/>
          <a:lstStyle/>
          <a:p>
            <a:r>
              <a:rPr lang="en-US" dirty="0"/>
              <a:t>Key Definitions</a:t>
            </a:r>
          </a:p>
        </p:txBody>
      </p:sp>
      <p:pic>
        <p:nvPicPr>
          <p:cNvPr id="9" name="Content Placeholder 8" descr="A collection of connected gear·wheel individually titled as Leadership, Business, Training, Ideas, Growth, Encourage, Success, and Team. The diagram is titled Learn &amp; Lead. ">
            <a:extLst>
              <a:ext uri="{FF2B5EF4-FFF2-40B4-BE49-F238E27FC236}">
                <a16:creationId xmlns:a16="http://schemas.microsoft.com/office/drawing/2014/main" id="{A255B636-BE00-49EE-A398-05F64B7B99EB}"/>
              </a:ext>
            </a:extLst>
          </p:cNvPr>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t="4378" b="5894"/>
          <a:stretch/>
        </p:blipFill>
        <p:spPr>
          <a:xfrm>
            <a:off x="0" y="1058335"/>
            <a:ext cx="9115778" cy="5799666"/>
          </a:xfrm>
        </p:spPr>
      </p:pic>
      <p:sp>
        <p:nvSpPr>
          <p:cNvPr id="4" name="Slide Number Placeholder 3"/>
          <p:cNvSpPr>
            <a:spLocks noGrp="1"/>
          </p:cNvSpPr>
          <p:nvPr>
            <p:ph type="sldNum" sz="quarter" idx="4"/>
          </p:nvPr>
        </p:nvSpPr>
        <p:spPr>
          <a:xfrm>
            <a:off x="8387645" y="6550422"/>
            <a:ext cx="728133" cy="365125"/>
          </a:xfrm>
          <a:prstGeom prst="rect">
            <a:avLst/>
          </a:prstGeom>
        </p:spPr>
        <p:txBody>
          <a:bodyPr/>
          <a:lstStyle/>
          <a:p>
            <a:fld id="{E0CD77C5-7DB1-45F6-AE6F-84521133DC90}" type="slidenum">
              <a:rPr lang="en-US" smtClean="0"/>
              <a:t>5</a:t>
            </a:fld>
            <a:endParaRPr lang="en-US" dirty="0"/>
          </a:p>
        </p:txBody>
      </p:sp>
    </p:spTree>
    <p:custDataLst>
      <p:tags r:id="rId1"/>
    </p:custDataLst>
    <p:extLst>
      <p:ext uri="{BB962C8B-B14F-4D97-AF65-F5344CB8AC3E}">
        <p14:creationId xmlns:p14="http://schemas.microsoft.com/office/powerpoint/2010/main" val="36122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is…</a:t>
            </a:r>
          </a:p>
        </p:txBody>
      </p:sp>
      <p:sp>
        <p:nvSpPr>
          <p:cNvPr id="3" name="Text Placeholder 2"/>
          <p:cNvSpPr>
            <a:spLocks noGrp="1"/>
          </p:cNvSpPr>
          <p:nvPr>
            <p:ph type="body" sz="quarter" idx="12"/>
          </p:nvPr>
        </p:nvSpPr>
        <p:spPr>
          <a:xfrm>
            <a:off x="76200" y="1101094"/>
            <a:ext cx="4704736" cy="5756906"/>
          </a:xfrm>
          <a:noFill/>
        </p:spPr>
        <p:txBody>
          <a:bodyPr anchor="ctr"/>
          <a:lstStyle/>
          <a:p>
            <a:pPr marL="233363" indent="0">
              <a:buNone/>
            </a:pPr>
            <a:r>
              <a:rPr lang="en-US" dirty="0">
                <a:solidFill>
                  <a:schemeClr val="accent1">
                    <a:lumMod val="50000"/>
                  </a:schemeClr>
                </a:solidFill>
              </a:rPr>
              <a:t>"A learning experience, or series of experiences, specific to an area of inquiry and related set of </a:t>
            </a:r>
            <a:br>
              <a:rPr lang="en-US" dirty="0">
                <a:solidFill>
                  <a:schemeClr val="accent1">
                    <a:lumMod val="50000"/>
                  </a:schemeClr>
                </a:solidFill>
              </a:rPr>
            </a:br>
            <a:r>
              <a:rPr lang="en-US" dirty="0">
                <a:solidFill>
                  <a:schemeClr val="accent1">
                    <a:lumMod val="50000"/>
                  </a:schemeClr>
                </a:solidFill>
              </a:rPr>
              <a:t>skills or dispositions, delivered by a professional with subject matter and adult learning knowledge and skills."</a:t>
            </a:r>
            <a:endParaRPr lang="en-US" dirty="0"/>
          </a:p>
        </p:txBody>
      </p:sp>
      <p:sp>
        <p:nvSpPr>
          <p:cNvPr id="10" name="Content Placeholder 9">
            <a:extLst>
              <a:ext uri="{FF2B5EF4-FFF2-40B4-BE49-F238E27FC236}">
                <a16:creationId xmlns:a16="http://schemas.microsoft.com/office/drawing/2014/main" id="{2803BF00-0E63-43EB-8601-283B3FC0E0BB}"/>
              </a:ext>
            </a:extLst>
          </p:cNvPr>
          <p:cNvSpPr>
            <a:spLocks noGrp="1"/>
          </p:cNvSpPr>
          <p:nvPr>
            <p:ph sz="quarter" idx="15"/>
          </p:nvPr>
        </p:nvSpPr>
        <p:spPr>
          <a:xfrm>
            <a:off x="4648200" y="6248400"/>
            <a:ext cx="3905864" cy="533400"/>
          </a:xfrm>
        </p:spPr>
        <p:txBody>
          <a:bodyPr/>
          <a:lstStyle/>
          <a:p>
            <a:pPr lvl="0" defTabSz="914400">
              <a:spcBef>
                <a:spcPts val="0"/>
              </a:spcBef>
            </a:pPr>
            <a:r>
              <a:rPr lang="en-US" b="1" dirty="0">
                <a:solidFill>
                  <a:srgbClr val="418AB3">
                    <a:lumMod val="50000"/>
                  </a:srgbClr>
                </a:solidFill>
              </a:rPr>
              <a:t>Source: </a:t>
            </a:r>
            <a:r>
              <a:rPr lang="en-US" dirty="0">
                <a:solidFill>
                  <a:srgbClr val="418AB3">
                    <a:lumMod val="50000"/>
                  </a:srgbClr>
                </a:solidFill>
              </a:rPr>
              <a:t>ECE Professional Development: Training and Technical Assistance Glossary, NAEYC, NACCRRA</a:t>
            </a:r>
            <a:endParaRPr lang="en-US" dirty="0"/>
          </a:p>
        </p:txBody>
      </p:sp>
      <p:pic>
        <p:nvPicPr>
          <p:cNvPr id="14" name="Picture Placeholder 13">
            <a:extLst>
              <a:ext uri="{FF2B5EF4-FFF2-40B4-BE49-F238E27FC236}">
                <a16:creationId xmlns:a16="http://schemas.microsoft.com/office/drawing/2014/main" id="{EA5B2315-92E6-4583-8818-8673D243996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4010" r="5531" b="3469"/>
          <a:stretch/>
        </p:blipFill>
        <p:spPr>
          <a:xfrm>
            <a:off x="3810000" y="1172984"/>
            <a:ext cx="5348627" cy="5075416"/>
          </a:xfrm>
        </p:spPr>
      </p:pic>
      <p:sp>
        <p:nvSpPr>
          <p:cNvPr id="4" name="Slide Number Placeholder 3"/>
          <p:cNvSpPr>
            <a:spLocks noGrp="1"/>
          </p:cNvSpPr>
          <p:nvPr>
            <p:ph type="sldNum" sz="quarter" idx="4"/>
          </p:nvPr>
        </p:nvSpPr>
        <p:spPr>
          <a:xfrm>
            <a:off x="8387645" y="6400800"/>
            <a:ext cx="728133" cy="365125"/>
          </a:xfrm>
          <a:prstGeom prst="rect">
            <a:avLst/>
          </a:prstGeom>
        </p:spPr>
        <p:txBody>
          <a:bodyPr/>
          <a:lstStyle/>
          <a:p>
            <a:fld id="{E0CD77C5-7DB1-45F6-AE6F-84521133DC90}" type="slidenum">
              <a:rPr lang="en-US" smtClean="0"/>
              <a:t>6</a:t>
            </a:fld>
            <a:endParaRPr lang="en-US" dirty="0"/>
          </a:p>
        </p:txBody>
      </p:sp>
    </p:spTree>
    <p:custDataLst>
      <p:tags r:id="rId1"/>
    </p:custDataLst>
    <p:extLst>
      <p:ext uri="{BB962C8B-B14F-4D97-AF65-F5344CB8AC3E}">
        <p14:creationId xmlns:p14="http://schemas.microsoft.com/office/powerpoint/2010/main" val="233768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 (TA) is…</a:t>
            </a:r>
          </a:p>
        </p:txBody>
      </p:sp>
      <p:sp>
        <p:nvSpPr>
          <p:cNvPr id="3" name="Text Placeholder 2"/>
          <p:cNvSpPr>
            <a:spLocks noGrp="1"/>
          </p:cNvSpPr>
          <p:nvPr>
            <p:ph type="body" sz="quarter" idx="12"/>
          </p:nvPr>
        </p:nvSpPr>
        <p:spPr>
          <a:xfrm>
            <a:off x="1" y="1371600"/>
            <a:ext cx="5486399" cy="5304739"/>
          </a:xfrm>
          <a:noFill/>
        </p:spPr>
        <p:txBody>
          <a:bodyPr anchor="ctr"/>
          <a:lstStyle/>
          <a:p>
            <a:pPr marL="407988" indent="0">
              <a:buNone/>
            </a:pPr>
            <a:r>
              <a:rPr lang="en-US" sz="2800" dirty="0">
                <a:solidFill>
                  <a:schemeClr val="accent1">
                    <a:lumMod val="50000"/>
                  </a:schemeClr>
                </a:solidFill>
              </a:rPr>
              <a:t>"The provision of targeted </a:t>
            </a:r>
            <a:br>
              <a:rPr lang="en-US" sz="2800" dirty="0">
                <a:solidFill>
                  <a:schemeClr val="accent1">
                    <a:lumMod val="50000"/>
                  </a:schemeClr>
                </a:solidFill>
              </a:rPr>
            </a:br>
            <a:r>
              <a:rPr lang="en-US" sz="2800" dirty="0">
                <a:solidFill>
                  <a:schemeClr val="accent1">
                    <a:lumMod val="50000"/>
                  </a:schemeClr>
                </a:solidFill>
              </a:rPr>
              <a:t>and customized supports </a:t>
            </a:r>
            <a:br>
              <a:rPr lang="en-US" sz="2800" dirty="0">
                <a:solidFill>
                  <a:schemeClr val="accent1">
                    <a:lumMod val="50000"/>
                  </a:schemeClr>
                </a:solidFill>
              </a:rPr>
            </a:br>
            <a:r>
              <a:rPr lang="en-US" sz="2800" dirty="0">
                <a:solidFill>
                  <a:schemeClr val="accent1">
                    <a:lumMod val="50000"/>
                  </a:schemeClr>
                </a:solidFill>
              </a:rPr>
              <a:t>by a professional with </a:t>
            </a:r>
            <a:br>
              <a:rPr lang="en-US" sz="2800" dirty="0">
                <a:solidFill>
                  <a:schemeClr val="accent1">
                    <a:lumMod val="50000"/>
                  </a:schemeClr>
                </a:solidFill>
              </a:rPr>
            </a:br>
            <a:r>
              <a:rPr lang="en-US" sz="2800" dirty="0">
                <a:solidFill>
                  <a:schemeClr val="accent1">
                    <a:lumMod val="50000"/>
                  </a:schemeClr>
                </a:solidFill>
              </a:rPr>
              <a:t>subject matter and adult </a:t>
            </a:r>
            <a:br>
              <a:rPr lang="en-US" sz="2800" dirty="0">
                <a:solidFill>
                  <a:schemeClr val="accent1">
                    <a:lumMod val="50000"/>
                  </a:schemeClr>
                </a:solidFill>
              </a:rPr>
            </a:br>
            <a:r>
              <a:rPr lang="en-US" sz="2800" dirty="0">
                <a:solidFill>
                  <a:schemeClr val="accent1">
                    <a:lumMod val="50000"/>
                  </a:schemeClr>
                </a:solidFill>
              </a:rPr>
              <a:t>learning knowledge and </a:t>
            </a:r>
            <a:br>
              <a:rPr lang="en-US" sz="2800" dirty="0">
                <a:solidFill>
                  <a:schemeClr val="accent1">
                    <a:lumMod val="50000"/>
                  </a:schemeClr>
                </a:solidFill>
              </a:rPr>
            </a:br>
            <a:r>
              <a:rPr lang="en-US" sz="2800" dirty="0">
                <a:solidFill>
                  <a:schemeClr val="accent1">
                    <a:lumMod val="50000"/>
                  </a:schemeClr>
                </a:solidFill>
              </a:rPr>
              <a:t>skills with the goal of </a:t>
            </a:r>
            <a:br>
              <a:rPr lang="en-US" sz="2800" dirty="0">
                <a:solidFill>
                  <a:schemeClr val="accent1">
                    <a:lumMod val="50000"/>
                  </a:schemeClr>
                </a:solidFill>
              </a:rPr>
            </a:br>
            <a:r>
              <a:rPr lang="en-US" sz="2800" dirty="0">
                <a:solidFill>
                  <a:schemeClr val="accent1">
                    <a:lumMod val="50000"/>
                  </a:schemeClr>
                </a:solidFill>
              </a:rPr>
              <a:t>developing or strengthening processes, knowledge application, or implementation of services by recipients."</a:t>
            </a:r>
            <a:endParaRPr lang="en-US" dirty="0">
              <a:solidFill>
                <a:schemeClr val="accent1">
                  <a:lumMod val="50000"/>
                </a:schemeClr>
              </a:solidFill>
            </a:endParaRPr>
          </a:p>
        </p:txBody>
      </p:sp>
      <p:sp>
        <p:nvSpPr>
          <p:cNvPr id="16" name="Content Placeholder 15">
            <a:extLst>
              <a:ext uri="{FF2B5EF4-FFF2-40B4-BE49-F238E27FC236}">
                <a16:creationId xmlns:a16="http://schemas.microsoft.com/office/drawing/2014/main" id="{C69FD084-E8D0-49AC-9810-B379B2658819}"/>
              </a:ext>
            </a:extLst>
          </p:cNvPr>
          <p:cNvSpPr>
            <a:spLocks noGrp="1"/>
          </p:cNvSpPr>
          <p:nvPr>
            <p:ph sz="quarter" idx="15"/>
          </p:nvPr>
        </p:nvSpPr>
        <p:spPr>
          <a:xfrm>
            <a:off x="990600" y="6438526"/>
            <a:ext cx="7924800" cy="365125"/>
          </a:xfrm>
        </p:spPr>
        <p:txBody>
          <a:bodyPr/>
          <a:lstStyle/>
          <a:p>
            <a:pPr lvl="0" defTabSz="914400">
              <a:spcBef>
                <a:spcPts val="0"/>
              </a:spcBef>
            </a:pPr>
            <a:r>
              <a:rPr lang="en-US" b="1" dirty="0">
                <a:solidFill>
                  <a:srgbClr val="000000"/>
                </a:solidFill>
              </a:rPr>
              <a:t>Source: </a:t>
            </a:r>
            <a:r>
              <a:rPr lang="en-US" dirty="0">
                <a:solidFill>
                  <a:srgbClr val="000000"/>
                </a:solidFill>
              </a:rPr>
              <a:t>ECE Professional Development: Training and Technical Assistance Glossary, NAEYC, NACCRRA</a:t>
            </a:r>
          </a:p>
        </p:txBody>
      </p:sp>
      <p:pic>
        <p:nvPicPr>
          <p:cNvPr id="19" name="Picture Placeholder 18">
            <a:extLst>
              <a:ext uri="{FF2B5EF4-FFF2-40B4-BE49-F238E27FC236}">
                <a16:creationId xmlns:a16="http://schemas.microsoft.com/office/drawing/2014/main" id="{0DBC1F97-00C6-4201-9CD8-05DD46C8DFB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615" r="-1899"/>
          <a:stretch/>
        </p:blipFill>
        <p:spPr>
          <a:xfrm>
            <a:off x="4800600" y="1721427"/>
            <a:ext cx="4359440" cy="3764972"/>
          </a:xfrm>
        </p:spPr>
      </p:pic>
      <p:sp>
        <p:nvSpPr>
          <p:cNvPr id="4" name="Slide Number Placeholder 3"/>
          <p:cNvSpPr>
            <a:spLocks noGrp="1"/>
          </p:cNvSpPr>
          <p:nvPr>
            <p:ph type="sldNum" sz="quarter" idx="4"/>
          </p:nvPr>
        </p:nvSpPr>
        <p:spPr>
          <a:xfrm>
            <a:off x="8387645" y="6400800"/>
            <a:ext cx="728133" cy="365125"/>
          </a:xfrm>
          <a:prstGeom prst="rect">
            <a:avLst/>
          </a:prstGeom>
        </p:spPr>
        <p:txBody>
          <a:bodyPr/>
          <a:lstStyle/>
          <a:p>
            <a:fld id="{E0CD77C5-7DB1-45F6-AE6F-84521133DC90}" type="slidenum">
              <a:rPr lang="en-US" smtClean="0"/>
              <a:t>7</a:t>
            </a:fld>
            <a:endParaRPr lang="en-US" dirty="0"/>
          </a:p>
        </p:txBody>
      </p:sp>
    </p:spTree>
    <p:custDataLst>
      <p:tags r:id="rId1"/>
    </p:custDataLst>
    <p:extLst>
      <p:ext uri="{BB962C8B-B14F-4D97-AF65-F5344CB8AC3E}">
        <p14:creationId xmlns:p14="http://schemas.microsoft.com/office/powerpoint/2010/main" val="1711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 Approaches</a:t>
            </a:r>
          </a:p>
        </p:txBody>
      </p:sp>
      <p:pic>
        <p:nvPicPr>
          <p:cNvPr id="9" name="Picture Placeholder 8" descr="Six boxes titled Mentoring, Coaching, Consulting, PD Advising, Peer-to-Peer, and Reflective Supervision ">
            <a:extLst>
              <a:ext uri="{FF2B5EF4-FFF2-40B4-BE49-F238E27FC236}">
                <a16:creationId xmlns:a16="http://schemas.microsoft.com/office/drawing/2014/main" id="{212B4DED-4F9F-4BC9-84BA-00E0C4CC97C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57200" y="1625301"/>
            <a:ext cx="8405242" cy="4032324"/>
          </a:xfrm>
        </p:spPr>
      </p:pic>
      <p:sp>
        <p:nvSpPr>
          <p:cNvPr id="7" name="Content Placeholder 6">
            <a:extLst>
              <a:ext uri="{FF2B5EF4-FFF2-40B4-BE49-F238E27FC236}">
                <a16:creationId xmlns:a16="http://schemas.microsoft.com/office/drawing/2014/main" id="{C73DA037-E419-4F35-AA00-2C6F67E94697}"/>
              </a:ext>
            </a:extLst>
          </p:cNvPr>
          <p:cNvSpPr>
            <a:spLocks noGrp="1"/>
          </p:cNvSpPr>
          <p:nvPr>
            <p:ph sz="quarter" idx="15"/>
          </p:nvPr>
        </p:nvSpPr>
        <p:spPr>
          <a:xfrm>
            <a:off x="1039943" y="5888925"/>
            <a:ext cx="7924800" cy="276999"/>
          </a:xfrm>
        </p:spPr>
        <p:txBody>
          <a:bodyPr/>
          <a:lstStyle/>
          <a:p>
            <a:pPr lvl="0" defTabSz="914400">
              <a:spcBef>
                <a:spcPts val="0"/>
              </a:spcBef>
            </a:pPr>
            <a:r>
              <a:rPr lang="en-US" b="1" dirty="0">
                <a:solidFill>
                  <a:srgbClr val="000000"/>
                </a:solidFill>
              </a:rPr>
              <a:t>Source: </a:t>
            </a:r>
            <a:r>
              <a:rPr lang="en-US" dirty="0">
                <a:solidFill>
                  <a:srgbClr val="000000"/>
                </a:solidFill>
              </a:rPr>
              <a:t>ECE Professional Development: Training and Technical Assistance Glossary, NAEYC, NACCRRA</a:t>
            </a:r>
          </a:p>
        </p:txBody>
      </p:sp>
      <p:sp>
        <p:nvSpPr>
          <p:cNvPr id="4" name="Slide Number Placeholder 3"/>
          <p:cNvSpPr>
            <a:spLocks noGrp="1"/>
          </p:cNvSpPr>
          <p:nvPr>
            <p:ph type="sldNum" sz="quarter" idx="4"/>
          </p:nvPr>
        </p:nvSpPr>
        <p:spPr>
          <a:xfrm>
            <a:off x="8387645" y="6400800"/>
            <a:ext cx="728133" cy="365125"/>
          </a:xfrm>
          <a:prstGeom prst="rect">
            <a:avLst/>
          </a:prstGeom>
        </p:spPr>
        <p:txBody>
          <a:bodyPr/>
          <a:lstStyle/>
          <a:p>
            <a:fld id="{E0CD77C5-7DB1-45F6-AE6F-84521133DC90}" type="slidenum">
              <a:rPr lang="en-US" smtClean="0"/>
              <a:t>8</a:t>
            </a:fld>
            <a:endParaRPr lang="en-US" dirty="0"/>
          </a:p>
        </p:txBody>
      </p:sp>
    </p:spTree>
    <p:custDataLst>
      <p:tags r:id="rId1"/>
    </p:custDataLst>
    <p:extLst>
      <p:ext uri="{BB962C8B-B14F-4D97-AF65-F5344CB8AC3E}">
        <p14:creationId xmlns:p14="http://schemas.microsoft.com/office/powerpoint/2010/main" val="332537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Implementation Considerations</a:t>
            </a:r>
          </a:p>
        </p:txBody>
      </p:sp>
      <p:sp>
        <p:nvSpPr>
          <p:cNvPr id="3" name="Text Placeholder 2"/>
          <p:cNvSpPr>
            <a:spLocks noGrp="1"/>
          </p:cNvSpPr>
          <p:nvPr>
            <p:ph type="body" sz="quarter" idx="12"/>
          </p:nvPr>
        </p:nvSpPr>
        <p:spPr>
          <a:xfrm>
            <a:off x="3904228" y="1054059"/>
            <a:ext cx="5292854" cy="5803941"/>
          </a:xfrm>
          <a:solidFill>
            <a:schemeClr val="accent1">
              <a:lumMod val="20000"/>
              <a:lumOff val="80000"/>
            </a:schemeClr>
          </a:solidFill>
        </p:spPr>
        <p:txBody>
          <a:bodyPr tIns="182880" anchor="t"/>
          <a:lstStyle/>
          <a:p>
            <a:pPr marL="579438" indent="-338138">
              <a:spcBef>
                <a:spcPts val="1200"/>
              </a:spcBef>
            </a:pPr>
            <a:r>
              <a:rPr lang="en-US" sz="2600" dirty="0">
                <a:solidFill>
                  <a:schemeClr val="accent1">
                    <a:lumMod val="50000"/>
                  </a:schemeClr>
                </a:solidFill>
              </a:rPr>
              <a:t>Reflects evidence-based </a:t>
            </a:r>
            <a:br>
              <a:rPr lang="en-US" sz="2600" dirty="0">
                <a:solidFill>
                  <a:schemeClr val="accent1">
                    <a:lumMod val="50000"/>
                  </a:schemeClr>
                </a:solidFill>
              </a:rPr>
            </a:br>
            <a:r>
              <a:rPr lang="en-US" sz="2600" dirty="0">
                <a:solidFill>
                  <a:schemeClr val="accent1">
                    <a:lumMod val="50000"/>
                  </a:schemeClr>
                </a:solidFill>
              </a:rPr>
              <a:t>best practices </a:t>
            </a:r>
          </a:p>
          <a:p>
            <a:pPr marL="579438" indent="-338138"/>
            <a:r>
              <a:rPr lang="en-US" sz="2600" dirty="0">
                <a:solidFill>
                  <a:schemeClr val="accent1">
                    <a:lumMod val="50000"/>
                  </a:schemeClr>
                </a:solidFill>
              </a:rPr>
              <a:t>Considers principles of </a:t>
            </a:r>
            <a:br>
              <a:rPr lang="en-US" sz="2600" dirty="0">
                <a:solidFill>
                  <a:schemeClr val="accent1">
                    <a:lumMod val="50000"/>
                  </a:schemeClr>
                </a:solidFill>
              </a:rPr>
            </a:br>
            <a:r>
              <a:rPr lang="en-US" sz="2600" dirty="0">
                <a:solidFill>
                  <a:schemeClr val="accent1">
                    <a:lumMod val="50000"/>
                  </a:schemeClr>
                </a:solidFill>
              </a:rPr>
              <a:t>adult learning</a:t>
            </a:r>
          </a:p>
          <a:p>
            <a:pPr marL="579438" indent="-338138"/>
            <a:r>
              <a:rPr lang="en-US" sz="2600" dirty="0">
                <a:solidFill>
                  <a:schemeClr val="accent1">
                    <a:lumMod val="50000"/>
                  </a:schemeClr>
                </a:solidFill>
              </a:rPr>
              <a:t>Promotes linkages between research, theory, and practice</a:t>
            </a:r>
          </a:p>
          <a:p>
            <a:pPr marL="579438" indent="-338138"/>
            <a:r>
              <a:rPr lang="en-US" sz="2600" dirty="0">
                <a:solidFill>
                  <a:schemeClr val="accent1">
                    <a:lumMod val="50000"/>
                  </a:schemeClr>
                </a:solidFill>
              </a:rPr>
              <a:t>Responsive to each learner's background, experiences, </a:t>
            </a:r>
            <a:br>
              <a:rPr lang="en-US" sz="2600" dirty="0">
                <a:solidFill>
                  <a:schemeClr val="accent1">
                    <a:lumMod val="50000"/>
                  </a:schemeClr>
                </a:solidFill>
              </a:rPr>
            </a:br>
            <a:r>
              <a:rPr lang="en-US" sz="2600" dirty="0">
                <a:solidFill>
                  <a:schemeClr val="accent1">
                    <a:lumMod val="50000"/>
                  </a:schemeClr>
                </a:solidFill>
              </a:rPr>
              <a:t>and professional goals</a:t>
            </a:r>
          </a:p>
          <a:p>
            <a:pPr marL="579438" indent="-338138"/>
            <a:r>
              <a:rPr lang="en-US" sz="2600" dirty="0">
                <a:solidFill>
                  <a:schemeClr val="accent1">
                    <a:lumMod val="50000"/>
                  </a:schemeClr>
                </a:solidFill>
              </a:rPr>
              <a:t>Includes resources to ensure access for all</a:t>
            </a:r>
            <a:endParaRPr lang="en-US" sz="2600" dirty="0"/>
          </a:p>
        </p:txBody>
      </p:sp>
      <p:sp>
        <p:nvSpPr>
          <p:cNvPr id="9" name="Content Placeholder 8">
            <a:extLst>
              <a:ext uri="{FF2B5EF4-FFF2-40B4-BE49-F238E27FC236}">
                <a16:creationId xmlns:a16="http://schemas.microsoft.com/office/drawing/2014/main" id="{DF1CFF11-7329-42D8-95ED-653B154805FA}"/>
              </a:ext>
            </a:extLst>
          </p:cNvPr>
          <p:cNvSpPr>
            <a:spLocks noGrp="1"/>
          </p:cNvSpPr>
          <p:nvPr>
            <p:ph sz="quarter" idx="15"/>
          </p:nvPr>
        </p:nvSpPr>
        <p:spPr>
          <a:xfrm>
            <a:off x="4507088" y="6172200"/>
            <a:ext cx="3962400" cy="533400"/>
          </a:xfrm>
        </p:spPr>
        <p:txBody>
          <a:bodyPr/>
          <a:lstStyle/>
          <a:p>
            <a:r>
              <a:rPr lang="en-US" b="1" dirty="0"/>
              <a:t>Source: </a:t>
            </a:r>
            <a:r>
              <a:rPr lang="en-US" dirty="0"/>
              <a:t>ECE Professional Development: Training and Technical Assistance Glossary, NAEYC, NACCRRA</a:t>
            </a:r>
          </a:p>
        </p:txBody>
      </p:sp>
      <p:pic>
        <p:nvPicPr>
          <p:cNvPr id="15" name="Picture Placeholder 14">
            <a:extLst>
              <a:ext uri="{FF2B5EF4-FFF2-40B4-BE49-F238E27FC236}">
                <a16:creationId xmlns:a16="http://schemas.microsoft.com/office/drawing/2014/main" id="{CBD4983A-9B6D-4A5C-931B-AE2DE1A9ED5E}"/>
              </a:ext>
              <a:ext uri="{C183D7F6-B498-43B3-948B-1728B52AA6E4}">
                <adec:decorative xmlns:adec="http://schemas.microsoft.com/office/drawing/2017/decorative" val="1"/>
              </a:ext>
            </a:extLst>
          </p:cNvPr>
          <p:cNvPicPr>
            <a:picLocks noGrp="1" noChangeAspect="1"/>
          </p:cNvPicPr>
          <p:nvPr>
            <p:ph type="pic" sz="quarter" idx="14"/>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6684" r="6684"/>
          <a:stretch>
            <a:fillRect/>
          </a:stretch>
        </p:blipFill>
        <p:spPr>
          <a:xfrm>
            <a:off x="228600" y="1584208"/>
            <a:ext cx="3640666" cy="4206992"/>
          </a:xfrm>
        </p:spPr>
      </p:pic>
      <p:sp>
        <p:nvSpPr>
          <p:cNvPr id="4" name="Slide Number Placeholder 3"/>
          <p:cNvSpPr>
            <a:spLocks noGrp="1"/>
          </p:cNvSpPr>
          <p:nvPr>
            <p:ph type="sldNum" sz="quarter" idx="4"/>
          </p:nvPr>
        </p:nvSpPr>
        <p:spPr>
          <a:xfrm>
            <a:off x="8387645" y="6400800"/>
            <a:ext cx="728133" cy="365125"/>
          </a:xfrm>
          <a:prstGeom prst="rect">
            <a:avLst/>
          </a:prstGeom>
        </p:spPr>
        <p:txBody>
          <a:bodyPr/>
          <a:lstStyle/>
          <a:p>
            <a:fld id="{E0CD77C5-7DB1-45F6-AE6F-84521133DC90}" type="slidenum">
              <a:rPr lang="en-US" smtClean="0"/>
              <a:t>9</a:t>
            </a:fld>
            <a:endParaRPr lang="en-US" dirty="0"/>
          </a:p>
        </p:txBody>
      </p:sp>
    </p:spTree>
    <p:custDataLst>
      <p:tags r:id="rId1"/>
    </p:custDataLst>
    <p:extLst>
      <p:ext uri="{BB962C8B-B14F-4D97-AF65-F5344CB8AC3E}">
        <p14:creationId xmlns:p14="http://schemas.microsoft.com/office/powerpoint/2010/main" val="2354388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FO_Rev PPT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_HS A to Z 2.0 PPT Template" id="{044CE2D8-4D05-3B40-8D44-D9762FB7D8D8}" vid="{C46CCC4D-4322-F04D-BA8B-B730E2E707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2_HS A to Z_2.0 PPT Template</Template>
  <TotalTime>23598</TotalTime>
  <Words>4346</Words>
  <Application>Microsoft Office PowerPoint</Application>
  <PresentationFormat>On-screen Show (4:3)</PresentationFormat>
  <Paragraphs>586</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Calibri</vt:lpstr>
      <vt:lpstr>Courier New</vt:lpstr>
      <vt:lpstr>PMFO_Rev PPT Template</vt:lpstr>
      <vt:lpstr>Head Start A to Z, 2.0: Training &amp; Professional Development</vt:lpstr>
      <vt:lpstr>Learning Objectives</vt:lpstr>
      <vt:lpstr>Six Guiding Principles for A to Z Trainings</vt:lpstr>
      <vt:lpstr>Icebreaker: Personal Experience</vt:lpstr>
      <vt:lpstr>Key Definitions</vt:lpstr>
      <vt:lpstr>Training is…</vt:lpstr>
      <vt:lpstr>Technical Assistance (TA) is…</vt:lpstr>
      <vt:lpstr>Technical Assistance Approaches</vt:lpstr>
      <vt:lpstr>Implementation Considerations</vt:lpstr>
      <vt:lpstr>Head Start Management Systems Wheel</vt:lpstr>
      <vt:lpstr>Training &amp; Professional Development </vt:lpstr>
      <vt:lpstr>Program Planning for Continuous Improvement</vt:lpstr>
      <vt:lpstr>Requirements </vt:lpstr>
      <vt:lpstr>Paint a Data Picture</vt:lpstr>
      <vt:lpstr>Data-informed Training</vt:lpstr>
      <vt:lpstr>Understanding Expectations</vt:lpstr>
      <vt:lpstr>Assessing Staff and Building Capacity</vt:lpstr>
      <vt:lpstr>Individual Professional Development Plans </vt:lpstr>
      <vt:lpstr>Where Staff Learn</vt:lpstr>
      <vt:lpstr>Maximize the 90 Percent</vt:lpstr>
      <vt:lpstr>Adult Learning Theory</vt:lpstr>
      <vt:lpstr>Fiscal Implications of Professional Development</vt:lpstr>
      <vt:lpstr>T/TA Funds</vt:lpstr>
      <vt:lpstr>Sec. 642(h) T/TA Plan</vt:lpstr>
      <vt:lpstr>Writing a T/TA Plan</vt:lpstr>
      <vt:lpstr>Partnerships and Collaboration</vt:lpstr>
      <vt:lpstr>Assessing Professional Development</vt:lpstr>
      <vt:lpstr>Levels of Professional Development</vt:lpstr>
      <vt:lpstr>T/TA System</vt:lpstr>
      <vt:lpstr>Office of Head Start T/TA System</vt:lpstr>
      <vt:lpstr>Key Messages</vt:lpstr>
      <vt:lpstr>Related ECLKC Resources</vt:lpstr>
      <vt:lpstr>Closing Reflections</vt:lpstr>
      <vt:lpstr>Contact PMFO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Start A to Z, 2.0: Training &amp; Professional Development</dc:title>
  <dc:subject>Head Start A to Z, 2.0: Training &amp; Professional Development</dc:subject>
  <dc:creator>Early Childhood National Centers; National Center on Program Management and Financial Operations</dc:creator>
  <cp:keywords>Early Childhood National Centers; National Center on Program Management and Financial Operations; Head Start; A to Z; Training; Professional Development; Technical Assistance; T/TA; Data-informed Training; Management Systems Wheel; Program Planning Cycle; Assessing Staff; Building Capacity; Adult Learning Theory; Section 642(h) </cp:keywords>
  <cp:lastModifiedBy>Andrea Poitevin</cp:lastModifiedBy>
  <cp:revision>1290</cp:revision>
  <cp:lastPrinted>2019-05-07T16:02:53Z</cp:lastPrinted>
  <dcterms:created xsi:type="dcterms:W3CDTF">2018-03-22T14:04:33Z</dcterms:created>
  <dcterms:modified xsi:type="dcterms:W3CDTF">2019-06-12T15:55:24Z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977B175F-C641-4730-B30C-B4D7AE186D26</vt:lpwstr>
  </property>
  <property fmtid="{D5CDD505-2E9C-101B-9397-08002B2CF9AE}" pid="3" name="ArticulatePath">
    <vt:lpwstr>0_A-Z -Training  PD.PowerPt_4QC.3.15.19</vt:lpwstr>
  </property>
</Properties>
</file>