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rels" ContentType="application/vnd.openxmlformats-package.relationships+xml"/>
  <Default Extension="wdp" ContentType="image/vnd.ms-photo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817" r:id="rId1"/>
  </p:sldMasterIdLst>
  <p:notesMasterIdLst>
    <p:notesMasterId r:id="rId18"/>
  </p:notesMasterIdLst>
  <p:sldIdLst>
    <p:sldId id="288" r:id="rId2"/>
    <p:sldId id="273" r:id="rId3"/>
    <p:sldId id="289" r:id="rId4"/>
    <p:sldId id="290" r:id="rId5"/>
    <p:sldId id="275" r:id="rId6"/>
    <p:sldId id="291" r:id="rId7"/>
    <p:sldId id="276" r:id="rId8"/>
    <p:sldId id="292" r:id="rId9"/>
    <p:sldId id="293" r:id="rId10"/>
    <p:sldId id="294" r:id="rId11"/>
    <p:sldId id="295" r:id="rId12"/>
    <p:sldId id="296" r:id="rId13"/>
    <p:sldId id="297" r:id="rId14"/>
    <p:sldId id="283" r:id="rId15"/>
    <p:sldId id="298" r:id="rId16"/>
    <p:sldId id="287" r:id="rId17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entury Gothic" pitchFamily="34" charset="0"/>
        <a:ea typeface="+mn-ea"/>
        <a:cs typeface="Arial" pitchFamily="34" charset="0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entury Gothic" pitchFamily="34" charset="0"/>
        <a:ea typeface="+mn-ea"/>
        <a:cs typeface="Arial" pitchFamily="34" charset="0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entury Gothic" pitchFamily="34" charset="0"/>
        <a:ea typeface="+mn-ea"/>
        <a:cs typeface="Arial" pitchFamily="34" charset="0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entury Gothic" pitchFamily="34" charset="0"/>
        <a:ea typeface="+mn-ea"/>
        <a:cs typeface="Arial" pitchFamily="34" charset="0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entury Gothic" pitchFamily="34" charset="0"/>
        <a:ea typeface="+mn-ea"/>
        <a:cs typeface="Arial" pitchFamily="34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Century Gothic" pitchFamily="34" charset="0"/>
        <a:ea typeface="+mn-ea"/>
        <a:cs typeface="Arial" pitchFamily="34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Century Gothic" pitchFamily="34" charset="0"/>
        <a:ea typeface="+mn-ea"/>
        <a:cs typeface="Arial" pitchFamily="34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Century Gothic" pitchFamily="34" charset="0"/>
        <a:ea typeface="+mn-ea"/>
        <a:cs typeface="Arial" pitchFamily="34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Century Gothic" pitchFamily="34" charset="0"/>
        <a:ea typeface="+mn-ea"/>
        <a:cs typeface="Arial" pitchFamily="34" charset="0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Angela Notari Syverson" initials="" lastIdx="5" clrIdx="0"/>
  <p:cmAuthor id="1" name="Sue Cook" initials="" lastIdx="1" clrIdx="1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6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1670" autoAdjust="0"/>
    <p:restoredTop sz="93398" autoAdjust="0"/>
  </p:normalViewPr>
  <p:slideViewPr>
    <p:cSldViewPr snapToGrid="0">
      <p:cViewPr>
        <p:scale>
          <a:sx n="165" d="100"/>
          <a:sy n="165" d="100"/>
        </p:scale>
        <p:origin x="-80" y="-19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commentAuthors" Target="commentAuthors.xml"/><Relationship Id="rId21" Type="http://schemas.openxmlformats.org/officeDocument/2006/relationships/presProps" Target="presProps.xml"/><Relationship Id="rId22" Type="http://schemas.openxmlformats.org/officeDocument/2006/relationships/viewProps" Target="viewProps.xml"/><Relationship Id="rId23" Type="http://schemas.openxmlformats.org/officeDocument/2006/relationships/theme" Target="theme/theme1.xml"/><Relationship Id="rId24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notesMaster" Target="notesMasters/notesMaster1.xml"/><Relationship Id="rId19" Type="http://schemas.openxmlformats.org/officeDocument/2006/relationships/printerSettings" Target="printerSettings/printerSettings1.bin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970BD568-F0D4-47CE-8175-3645E4D5A45F}" type="datetimeFigureOut">
              <a:rPr lang="en-US"/>
              <a:pPr>
                <a:defRPr/>
              </a:pPr>
              <a:t>7/14/14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n-US" noProof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E6C6579D-B080-43A4-8F8A-DA0C291720C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8296497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4579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lnSpc>
                <a:spcPct val="80000"/>
              </a:lnSpc>
            </a:pPr>
            <a:endParaRPr lang="en-US" smtClean="0"/>
          </a:p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785D10BE-8F7A-4DD0-A27E-C176462DA504}" type="slidenum">
              <a:rPr lang="en-US" smtClean="0"/>
              <a:pPr>
                <a:defRPr/>
              </a:pPr>
              <a:t>2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6C6579D-B080-43A4-8F8A-DA0C291720CA}" type="slidenum">
              <a:rPr lang="en-US" smtClean="0"/>
              <a:pPr>
                <a:defRPr/>
              </a:pPr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2069446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fld id="{A5F5F81A-86DA-4FC1-B451-F12E0BB9B27B}" type="slidenum">
              <a:rPr lang="en-US" smtClean="0">
                <a:latin typeface="Arial" pitchFamily="34" charset="0"/>
                <a:ea typeface="MS PGothic" pitchFamily="34" charset="-128"/>
                <a:cs typeface="Arial" pitchFamily="34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5</a:t>
            </a:fld>
            <a:endParaRPr lang="en-US" smtClean="0">
              <a:latin typeface="Arial" pitchFamily="34" charset="0"/>
              <a:ea typeface="MS PGothic" pitchFamily="34" charset="-128"/>
              <a:cs typeface="Arial" pitchFamily="34" charset="0"/>
            </a:endParaRPr>
          </a:p>
        </p:txBody>
      </p:sp>
      <p:sp>
        <p:nvSpPr>
          <p:cNvPr id="27651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7652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smtClean="0">
              <a:latin typeface="Arial" pitchFamily="34" charset="0"/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6627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smtClean="0"/>
          </a:p>
        </p:txBody>
      </p:sp>
      <p:sp>
        <p:nvSpPr>
          <p:cNvPr id="20484" name="Slide Number Placeholder 3"/>
          <p:cNvSpPr>
            <a:spLocks noGrp="1"/>
          </p:cNvSpPr>
          <p:nvPr>
            <p:ph type="sldNum" sz="quarter" idx="5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</a:bodyPr>
          <a:lstStyle>
            <a:lvl1pPr>
              <a:defRPr>
                <a:solidFill>
                  <a:schemeClr val="tx1"/>
                </a:solidFill>
                <a:latin typeface="Century Gothic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entury Gothic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entury Gothic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entury Gothic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entury Gothic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entury Gothic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entury Gothic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entury Gothic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entury Gothic" pitchFamily="34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79C6DEF7-F9F8-4277-BD20-C155C3F1CABC}" type="slidenum">
              <a:rPr lang="en-US" smtClean="0">
                <a:latin typeface="Calibri" pitchFamily="34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6</a:t>
            </a:fld>
            <a:endParaRPr lang="en-US" smtClean="0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8675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9DC0A955-F38E-40DF-AED3-3BB5F516D445}" type="slidenum">
              <a:rPr lang="en-US" smtClean="0"/>
              <a:pPr>
                <a:defRPr/>
              </a:pPr>
              <a:t>7</a:t>
            </a:fld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0723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189EC356-5E13-47D7-B493-EE45B3AD14DE}" type="slidenum">
              <a:rPr lang="en-US" smtClean="0"/>
              <a:pPr>
                <a:defRPr/>
              </a:pPr>
              <a:t>8</a:t>
            </a:fld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8675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9DC0A955-F38E-40DF-AED3-3BB5F516D445}" type="slidenum">
              <a:rPr lang="en-US" smtClean="0"/>
              <a:pPr>
                <a:defRPr/>
              </a:pPr>
              <a:t>9</a:t>
            </a:fld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1747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smtClean="0"/>
          </a:p>
        </p:txBody>
      </p:sp>
      <p:sp>
        <p:nvSpPr>
          <p:cNvPr id="22532" name="Slide Number Placeholder 3"/>
          <p:cNvSpPr>
            <a:spLocks noGrp="1"/>
          </p:cNvSpPr>
          <p:nvPr>
            <p:ph type="sldNum" sz="quarter" idx="5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</a:bodyPr>
          <a:lstStyle>
            <a:lvl1pPr>
              <a:defRPr>
                <a:solidFill>
                  <a:schemeClr val="tx1"/>
                </a:solidFill>
                <a:latin typeface="Century Gothic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entury Gothic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entury Gothic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entury Gothic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entury Gothic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entury Gothic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entury Gothic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entury Gothic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entury Gothic" pitchFamily="34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5AAF1CAA-BB24-400C-BE8D-F50313F8921C}" type="slidenum">
              <a:rPr lang="en-US" smtClean="0">
                <a:latin typeface="Calibri" pitchFamily="34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11</a:t>
            </a:fld>
            <a:endParaRPr lang="en-US" smtClean="0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6C6579D-B080-43A4-8F8A-DA0C291720CA}" type="slidenum">
              <a:rPr lang="en-US" smtClean="0"/>
              <a:pPr>
                <a:defRPr/>
              </a:pPr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821647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fld id="{B3B92936-4135-48E8-836E-7A42D87ABB7B}" type="slidenum">
              <a:rPr lang="en-US" smtClean="0">
                <a:latin typeface="Arial" pitchFamily="34" charset="0"/>
                <a:ea typeface="MS PGothic" pitchFamily="34" charset="-128"/>
                <a:cs typeface="Arial" pitchFamily="34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14</a:t>
            </a:fld>
            <a:endParaRPr lang="en-US" smtClean="0">
              <a:latin typeface="Arial" pitchFamily="34" charset="0"/>
              <a:ea typeface="MS PGothic" pitchFamily="34" charset="-128"/>
              <a:cs typeface="Arial" pitchFamily="34" charset="0"/>
            </a:endParaRPr>
          </a:p>
        </p:txBody>
      </p:sp>
      <p:sp>
        <p:nvSpPr>
          <p:cNvPr id="32771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2772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smtClean="0">
              <a:latin typeface="Arial" pitchFamily="34" charset="0"/>
            </a:endParaRPr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6C6579D-B080-43A4-8F8A-DA0C291720CA}" type="slidenum">
              <a:rPr lang="en-US" smtClean="0"/>
              <a:pPr>
                <a:defRPr/>
              </a:pPr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316142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e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124201" y="2880313"/>
            <a:ext cx="5829994" cy="1030655"/>
          </a:xfrm>
        </p:spPr>
        <p:txBody>
          <a:bodyPr/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DBBC453A-6B12-3E4E-8E5B-4BFBFD851DC7}" type="datetimeFigureOut">
              <a:rPr lang="en-US"/>
              <a:pPr>
                <a:defRPr/>
              </a:pPr>
              <a:t>7/14/14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CE1E819D-B683-134E-B00D-64000DE2641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744205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DFFCC6C9-FA45-46B5-9A4F-E7B8DD9DB502}" type="datetime1">
              <a:rPr lang="en-US" smtClean="0"/>
              <a:pPr>
                <a:defRPr/>
              </a:pPr>
              <a:t>7/14/14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0AA5D693-C43C-4FAB-B1AA-8357257E5972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99859453-4352-4CBA-BB76-C80BB37075C2}" type="datetime1">
              <a:rPr lang="en-US" smtClean="0"/>
              <a:pPr>
                <a:defRPr/>
              </a:pPr>
              <a:t>7/14/14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762B81C-7D5D-49A7-A365-47C1994A8159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9B789EA6-9F9F-4831-9414-372492D183E9}" type="datetime1">
              <a:rPr lang="en-US" smtClean="0"/>
              <a:pPr>
                <a:defRPr/>
              </a:pPr>
              <a:t>7/14/14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9E5A7E8C-6E67-4573-90F4-5DDC46E8A6FD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6D7BCC2A-A44F-4D00-B66D-8BE3DAB4BA93}" type="datetime1">
              <a:rPr lang="en-US" smtClean="0"/>
              <a:pPr>
                <a:defRPr/>
              </a:pPr>
              <a:t>7/14/14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BBDFC636-58D9-4B1D-9E04-D10152ECBB14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B8687DA8-8931-48FC-9991-49E01208A1C5}" type="datetime1">
              <a:rPr lang="en-US" smtClean="0"/>
              <a:pPr>
                <a:defRPr/>
              </a:pPr>
              <a:t>7/14/14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E172B67F-1704-4FC9-BB98-323F5AE5B49E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9236E223-3FAF-4C39-AA1E-309E3EC0BA15}" type="datetime1">
              <a:rPr lang="en-US" smtClean="0"/>
              <a:pPr>
                <a:defRPr/>
              </a:pPr>
              <a:t>7/14/14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343AEAC4-1E36-4E1B-9E3E-11625855797E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  <p:hf sldNum="0" hdr="0" ftr="0" dt="0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9236E223-3FAF-4C39-AA1E-309E3EC0BA15}" type="datetime1">
              <a:rPr lang="en-US" smtClean="0"/>
              <a:pPr>
                <a:defRPr/>
              </a:pPr>
              <a:t>7/14/14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343AEAC4-1E36-4E1B-9E3E-11625855797E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  <p:hf sldNum="0" hdr="0" ftr="0" dt="0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9236E223-3FAF-4C39-AA1E-309E3EC0BA15}" type="datetime1">
              <a:rPr lang="en-US" smtClean="0"/>
              <a:pPr>
                <a:defRPr/>
              </a:pPr>
              <a:t>7/14/14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343AEAC4-1E36-4E1B-9E3E-11625855797E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  <p:hf sldNum="0" hdr="0" ftr="0" dt="0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9236E223-3FAF-4C39-AA1E-309E3EC0BA15}" type="datetime1">
              <a:rPr lang="en-US" smtClean="0"/>
              <a:pPr>
                <a:defRPr/>
              </a:pPr>
              <a:t>7/14/14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343AEAC4-1E36-4E1B-9E3E-11625855797E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  <p:hf sldNum="0" hdr="0" ftr="0" dt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9236E223-3FAF-4C39-AA1E-309E3EC0BA15}" type="datetime1">
              <a:rPr lang="en-US" smtClean="0"/>
              <a:pPr>
                <a:defRPr/>
              </a:pPr>
              <a:t>7/14/14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343AEAC4-1E36-4E1B-9E3E-11625855797E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  <p:hf sldNum="0" hdr="0" ftr="0" dt="0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7/14/14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686802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theme" Target="../theme/theme1.xml"/><Relationship Id="rId14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9236E223-3FAF-4C39-AA1E-309E3EC0BA15}" type="datetime1">
              <a:rPr lang="en-US" smtClean="0"/>
              <a:pPr>
                <a:defRPr/>
              </a:pPr>
              <a:t>7/14/14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343AEAC4-1E36-4E1B-9E3E-11625855797E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32" r:id="rId1"/>
    <p:sldLayoutId id="2147483819" r:id="rId2"/>
    <p:sldLayoutId id="2147483820" r:id="rId3"/>
    <p:sldLayoutId id="2147483821" r:id="rId4"/>
    <p:sldLayoutId id="2147483822" r:id="rId5"/>
    <p:sldLayoutId id="2147483823" r:id="rId6"/>
    <p:sldLayoutId id="2147483824" r:id="rId7"/>
    <p:sldLayoutId id="2147483825" r:id="rId8"/>
    <p:sldLayoutId id="2147483826" r:id="rId9"/>
    <p:sldLayoutId id="2147483827" r:id="rId10"/>
    <p:sldLayoutId id="2147483828" r:id="rId11"/>
    <p:sldLayoutId id="2147483831" r:id="rId12"/>
  </p:sldLayoutIdLst>
  <p:hf sldNum="0" hdr="0" ftr="0" dt="0"/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274320" indent="-27432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640080" indent="-27432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4" Type="http://schemas.microsoft.com/office/2007/relationships/hdphoto" Target="../media/hdphoto1.wdp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jp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3.xml"/><Relationship Id="rId5" Type="http://schemas.openxmlformats.org/officeDocument/2006/relationships/image" Target="../media/image7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4" Type="http://schemas.microsoft.com/office/2007/relationships/hdphoto" Target="../media/hdphoto2.wdp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9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10.pn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4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1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4" Type="http://schemas.microsoft.com/office/2007/relationships/hdphoto" Target="../media/hdphoto3.wdp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5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4" Type="http://schemas.openxmlformats.org/officeDocument/2006/relationships/image" Target="../media/image17.jp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10.xml"/><Relationship Id="rId5" Type="http://schemas.openxmlformats.org/officeDocument/2006/relationships/image" Target="../media/image18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Relationship Id="rId3" Type="http://schemas.openxmlformats.org/officeDocument/2006/relationships/image" Target="../media/image19.jpe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sz="1900" dirty="0"/>
              <a:t>ONGOING CHILD ASSESSMENT</a:t>
            </a:r>
            <a:r>
              <a:rPr lang="en-US" sz="1900" dirty="0" smtClean="0"/>
              <a:t>:</a:t>
            </a:r>
            <a:br>
              <a:rPr lang="en-US" sz="1900" dirty="0" smtClean="0"/>
            </a:br>
            <a:r>
              <a:rPr lang="en-US" sz="2900" dirty="0" smtClean="0"/>
              <a:t>PLANNING </a:t>
            </a:r>
            <a:r>
              <a:rPr lang="en-US" sz="2900" dirty="0"/>
              <a:t>FOR ASSESSMENT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7315200" y="6642100"/>
            <a:ext cx="1676400" cy="2159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r">
              <a:defRPr/>
            </a:pPr>
            <a:r>
              <a:rPr lang="en-US" sz="800" dirty="0">
                <a:solidFill>
                  <a:schemeClr val="bg1">
                    <a:lumMod val="75000"/>
                  </a:schemeClr>
                </a:solidFill>
              </a:rPr>
              <a:t>SPRING 2014</a:t>
            </a:r>
          </a:p>
        </p:txBody>
      </p:sp>
    </p:spTree>
    <p:extLst>
      <p:ext uri="{BB962C8B-B14F-4D97-AF65-F5344CB8AC3E}">
        <p14:creationId xmlns:p14="http://schemas.microsoft.com/office/powerpoint/2010/main" val="32999496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>
            <a:normAutofit fontScale="90000"/>
          </a:bodyPr>
          <a:lstStyle/>
          <a:p>
            <a:pPr>
              <a:defRPr/>
            </a:pPr>
            <a:r>
              <a:rPr lang="en-US" dirty="0"/>
              <a:t>FRAMEWORK FOR EFFECTIVE PRACTICE </a:t>
            </a:r>
            <a:br>
              <a:rPr lang="en-US" dirty="0"/>
            </a:br>
            <a:r>
              <a:rPr lang="en-US" sz="2200" dirty="0"/>
              <a:t>SUPPORTING SCHOOL READINESS FOR ALL CHILDREN</a:t>
            </a:r>
          </a:p>
        </p:txBody>
      </p:sp>
      <p:pic>
        <p:nvPicPr>
          <p:cNvPr id="10" name="Content Placeholder 3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253" b="2180"/>
          <a:stretch>
            <a:fillRect/>
          </a:stretch>
        </p:blipFill>
        <p:spPr>
          <a:xfrm>
            <a:off x="1817688" y="1841500"/>
            <a:ext cx="5592762" cy="4646613"/>
          </a:xfrm>
        </p:spPr>
      </p:pic>
      <p:sp>
        <p:nvSpPr>
          <p:cNvPr id="11" name="Rectangle 10"/>
          <p:cNvSpPr/>
          <p:nvPr/>
        </p:nvSpPr>
        <p:spPr>
          <a:xfrm>
            <a:off x="1531938" y="1841500"/>
            <a:ext cx="5611812" cy="1482725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717675" y="3324225"/>
            <a:ext cx="3411538" cy="2195513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3" name="Rectangle 12"/>
          <p:cNvSpPr/>
          <p:nvPr/>
        </p:nvSpPr>
        <p:spPr>
          <a:xfrm>
            <a:off x="1684338" y="5519738"/>
            <a:ext cx="5611812" cy="968375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2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2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13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Freeform 5"/>
          <p:cNvSpPr/>
          <p:nvPr/>
        </p:nvSpPr>
        <p:spPr>
          <a:xfrm>
            <a:off x="534839" y="1906522"/>
            <a:ext cx="8054568" cy="1075766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eaLnBrk="1" hangingPunct="1">
              <a:defRPr/>
            </a:pPr>
            <a:r>
              <a:rPr lang="en-US" dirty="0" smtClean="0"/>
              <a:t>OBJECTIVES</a:t>
            </a:r>
            <a:endParaRPr lang="en-US" dirty="0"/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447843" y="3108348"/>
            <a:ext cx="8646024" cy="3485573"/>
          </a:xfrm>
        </p:spPr>
        <p:txBody>
          <a:bodyPr>
            <a:noAutofit/>
          </a:bodyPr>
          <a:lstStyle/>
          <a:p>
            <a:pPr marL="228600" lvl="0" indent="-228600">
              <a:spcBef>
                <a:spcPts val="1176"/>
              </a:spcBef>
            </a:pPr>
            <a:r>
              <a:rPr lang="en-US" sz="2400" dirty="0" smtClean="0"/>
              <a:t>Which skills to </a:t>
            </a:r>
            <a:br>
              <a:rPr lang="en-US" sz="2400" dirty="0" smtClean="0"/>
            </a:br>
            <a:r>
              <a:rPr lang="en-US" sz="2400" dirty="0" smtClean="0"/>
              <a:t>observe</a:t>
            </a:r>
            <a:endParaRPr lang="en-US" sz="2400" dirty="0"/>
          </a:p>
          <a:p>
            <a:pPr marL="228600" lvl="0" indent="-228600">
              <a:spcBef>
                <a:spcPts val="1176"/>
              </a:spcBef>
            </a:pPr>
            <a:r>
              <a:rPr lang="en-US" sz="2400" dirty="0"/>
              <a:t>Which </a:t>
            </a:r>
            <a:r>
              <a:rPr lang="en-US" sz="2400" dirty="0" smtClean="0"/>
              <a:t>method </a:t>
            </a:r>
            <a:br>
              <a:rPr lang="en-US" sz="2400" dirty="0" smtClean="0"/>
            </a:br>
            <a:r>
              <a:rPr lang="en-US" sz="2400" dirty="0" smtClean="0"/>
              <a:t>to use</a:t>
            </a:r>
            <a:endParaRPr lang="en-US" sz="2400" dirty="0"/>
          </a:p>
          <a:p>
            <a:pPr marL="228600" lvl="0" indent="-228600">
              <a:spcBef>
                <a:spcPts val="1176"/>
              </a:spcBef>
            </a:pPr>
            <a:r>
              <a:rPr lang="en-US" sz="2400" dirty="0" smtClean="0"/>
              <a:t>Which time and </a:t>
            </a:r>
            <a:br>
              <a:rPr lang="en-US" sz="2400" dirty="0" smtClean="0"/>
            </a:br>
            <a:r>
              <a:rPr lang="en-US" sz="2400" dirty="0" smtClean="0"/>
              <a:t>location is best</a:t>
            </a:r>
            <a:endParaRPr lang="en-US" sz="2400" dirty="0"/>
          </a:p>
          <a:p>
            <a:pPr marL="228600" lvl="0" indent="-228600">
              <a:spcBef>
                <a:spcPts val="1176"/>
              </a:spcBef>
            </a:pPr>
            <a:r>
              <a:rPr lang="en-US" sz="2400" dirty="0"/>
              <a:t>Who </a:t>
            </a:r>
            <a:r>
              <a:rPr lang="en-US" sz="2400" dirty="0" smtClean="0"/>
              <a:t>is </a:t>
            </a:r>
            <a:r>
              <a:rPr lang="en-US" sz="2400" dirty="0"/>
              <a:t>responsible for documenting each observation</a:t>
            </a:r>
          </a:p>
        </p:txBody>
      </p:sp>
      <p:pic>
        <p:nvPicPr>
          <p:cNvPr id="5" name="Picture 4" descr="APRIL GRAYSON PLANNING-01135422.jpg"/>
          <p:cNvPicPr>
            <a:picLocks noChangeAspect="1"/>
          </p:cNvPicPr>
          <p:nvPr/>
        </p:nvPicPr>
        <p:blipFill rotWithShape="1">
          <a:blip r:embed="rId3" cstate="print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890"/>
          <a:stretch/>
        </p:blipFill>
        <p:spPr>
          <a:xfrm>
            <a:off x="3477433" y="2803681"/>
            <a:ext cx="4802821" cy="2838393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612860" y="1979942"/>
            <a:ext cx="8179877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indent="0">
              <a:buNone/>
            </a:pPr>
            <a:r>
              <a:rPr lang="en-US" sz="2800" dirty="0">
                <a:solidFill>
                  <a:schemeClr val="bg1"/>
                </a:solidFill>
              </a:rPr>
              <a:t>Planning for assessment includes </a:t>
            </a:r>
            <a:r>
              <a:rPr lang="en-US" sz="2800" dirty="0" smtClean="0">
                <a:solidFill>
                  <a:schemeClr val="bg1"/>
                </a:solidFill>
              </a:rPr>
              <a:t>deciding </a:t>
            </a:r>
            <a:r>
              <a:rPr lang="en-US" sz="2800" dirty="0">
                <a:solidFill>
                  <a:schemeClr val="bg1"/>
                </a:solidFill>
              </a:rPr>
              <a:t>ahead of time:</a:t>
            </a:r>
          </a:p>
        </p:txBody>
      </p:sp>
    </p:spTree>
    <p:extLst>
      <p:ext uri="{BB962C8B-B14F-4D97-AF65-F5344CB8AC3E}">
        <p14:creationId xmlns:p14="http://schemas.microsoft.com/office/powerpoint/2010/main" val="65832082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4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1984" y="440488"/>
            <a:ext cx="8477737" cy="1143000"/>
          </a:xfrm>
        </p:spPr>
        <p:txBody>
          <a:bodyPr>
            <a:noAutofit/>
          </a:bodyPr>
          <a:lstStyle/>
          <a:p>
            <a:r>
              <a:rPr lang="en-US" dirty="0" smtClean="0"/>
              <a:t>PLANNING FOR ASSESSMENT IN the </a:t>
            </a:r>
            <a:r>
              <a:rPr lang="en-US" dirty="0"/>
              <a:t>Assessment-Instructional Cycle</a:t>
            </a:r>
          </a:p>
        </p:txBody>
      </p:sp>
      <p:pic>
        <p:nvPicPr>
          <p:cNvPr id="3" name="Picture 2" descr="OngoingAssessmentDiagram.jpg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65" t="4745" r="6805" b="6065"/>
          <a:stretch/>
        </p:blipFill>
        <p:spPr>
          <a:xfrm>
            <a:off x="1754948" y="1863340"/>
            <a:ext cx="5614558" cy="45785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784264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>
            <a:lumMod val="95000"/>
            <a:lumOff val="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lanning-For-Assessment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331984" y="432132"/>
            <a:ext cx="8477737" cy="1143000"/>
          </a:xfrm>
        </p:spPr>
        <p:txBody>
          <a:bodyPr>
            <a:noAutofit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/>
              <a:t>CRYSTAL AND ELLEN</a:t>
            </a:r>
            <a:br>
              <a:rPr lang="en-US" dirty="0" smtClean="0"/>
            </a:br>
            <a:r>
              <a:rPr lang="en-US" dirty="0" smtClean="0"/>
              <a:t>PLAN FOR ONGOING ASSESSMENT</a:t>
            </a:r>
            <a:endParaRPr lang="en-US" dirty="0"/>
          </a:p>
        </p:txBody>
      </p:sp>
      <p:pic>
        <p:nvPicPr>
          <p:cNvPr id="5" name="Content Placeholder 4"/>
          <p:cNvPicPr>
            <a:picLocks noGrp="1"/>
          </p:cNvPicPr>
          <p:nvPr>
            <p:ph idx="1"/>
          </p:nvPr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brigh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t="4943" b="4943"/>
          <a:stretch>
            <a:fillRect/>
          </a:stretch>
        </p:blipFill>
        <p:spPr bwMode="auto">
          <a:xfrm>
            <a:off x="1261674" y="2212280"/>
            <a:ext cx="6784628" cy="3824416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93611739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Plan_for_sharing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1144" y="1934823"/>
            <a:ext cx="5098477" cy="4448987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smtClean="0"/>
              <a:t>Planning for Assessment</a:t>
            </a:r>
            <a:endParaRPr lang="en-US" dirty="0"/>
          </a:p>
        </p:txBody>
      </p:sp>
      <p:sp>
        <p:nvSpPr>
          <p:cNvPr id="5" name="Freeform 4"/>
          <p:cNvSpPr/>
          <p:nvPr/>
        </p:nvSpPr>
        <p:spPr>
          <a:xfrm>
            <a:off x="5848908" y="1939944"/>
            <a:ext cx="2239169" cy="890720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6" name="Freeform 5"/>
          <p:cNvSpPr/>
          <p:nvPr/>
        </p:nvSpPr>
        <p:spPr>
          <a:xfrm>
            <a:off x="5848910" y="3126463"/>
            <a:ext cx="2239169" cy="890720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7" name="Freeform 6"/>
          <p:cNvSpPr/>
          <p:nvPr/>
        </p:nvSpPr>
        <p:spPr>
          <a:xfrm>
            <a:off x="5848908" y="4312984"/>
            <a:ext cx="2239169" cy="890720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8" name="Freeform 7"/>
          <p:cNvSpPr/>
          <p:nvPr/>
        </p:nvSpPr>
        <p:spPr>
          <a:xfrm>
            <a:off x="5848910" y="5491147"/>
            <a:ext cx="2239169" cy="890720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5848819" y="2013735"/>
            <a:ext cx="2227663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200" dirty="0">
                <a:solidFill>
                  <a:schemeClr val="bg1"/>
                </a:solidFill>
              </a:rPr>
              <a:t>What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5857176" y="3191898"/>
            <a:ext cx="2227663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200" dirty="0" smtClean="0">
                <a:solidFill>
                  <a:schemeClr val="bg1"/>
                </a:solidFill>
              </a:rPr>
              <a:t>How</a:t>
            </a:r>
            <a:endParaRPr lang="en-US" sz="4200" dirty="0">
              <a:solidFill>
                <a:schemeClr val="bg1"/>
              </a:solidFill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5857176" y="5573294"/>
            <a:ext cx="2227663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200" dirty="0" smtClean="0">
                <a:solidFill>
                  <a:schemeClr val="bg1"/>
                </a:solidFill>
              </a:rPr>
              <a:t>Who</a:t>
            </a:r>
            <a:endParaRPr lang="en-US" sz="4200" dirty="0">
              <a:solidFill>
                <a:schemeClr val="bg1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5848819" y="4361707"/>
            <a:ext cx="2227663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200" dirty="0" smtClean="0">
                <a:solidFill>
                  <a:schemeClr val="bg1"/>
                </a:solidFill>
              </a:rPr>
              <a:t>When</a:t>
            </a:r>
            <a:endParaRPr lang="en-US" sz="4200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8" grpId="0" animBg="1"/>
      <p:bldP spid="9" grpId="0"/>
      <p:bldP spid="10" grpId="0"/>
      <p:bldP spid="11" grpId="0"/>
      <p:bldP spid="12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b="1" cap="all" dirty="0" smtClean="0"/>
              <a:t>what</a:t>
            </a:r>
            <a:r>
              <a:rPr lang="en-US" cap="all" dirty="0" smtClean="0"/>
              <a:t> to assess: LEARNING GOALS</a:t>
            </a:r>
            <a:endParaRPr lang="en-US" cap="all" dirty="0"/>
          </a:p>
        </p:txBody>
      </p:sp>
      <p:pic>
        <p:nvPicPr>
          <p:cNvPr id="5" name="Content Placeholder 4" descr="framework-Aug-2011-Graphic-V2.png"/>
          <p:cNvPicPr>
            <a:picLocks noGrp="1" noChangeAspect="1"/>
          </p:cNvPicPr>
          <p:nvPr>
            <p:ph idx="1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68553" r="-68553"/>
          <a:stretch>
            <a:fillRect/>
          </a:stretch>
        </p:blipFill>
        <p:spPr>
          <a:xfrm>
            <a:off x="76534" y="1828800"/>
            <a:ext cx="8782571" cy="4688702"/>
          </a:xfrm>
        </p:spPr>
      </p:pic>
    </p:spTree>
    <p:extLst>
      <p:ext uri="{BB962C8B-B14F-4D97-AF65-F5344CB8AC3E}">
        <p14:creationId xmlns:p14="http://schemas.microsoft.com/office/powerpoint/2010/main" val="37522762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smtClean="0"/>
              <a:t>Planning </a:t>
            </a:r>
            <a:r>
              <a:rPr lang="en-US" b="1" dirty="0" smtClean="0"/>
              <a:t>what</a:t>
            </a:r>
            <a:r>
              <a:rPr lang="en-US" dirty="0" smtClean="0"/>
              <a:t> to Assess</a:t>
            </a:r>
            <a:endParaRPr lang="en-US" dirty="0"/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66263" y="1880523"/>
            <a:ext cx="8477737" cy="4525963"/>
          </a:xfrm>
        </p:spPr>
        <p:txBody>
          <a:bodyPr>
            <a:normAutofit/>
          </a:bodyPr>
          <a:lstStyle/>
          <a:p>
            <a:pPr>
              <a:spcBef>
                <a:spcPts val="1920"/>
              </a:spcBef>
              <a:defRPr/>
            </a:pPr>
            <a:r>
              <a:rPr lang="en-US" sz="3000" dirty="0" smtClean="0"/>
              <a:t>Start with universal learning goals for all curriculum areas for the whole class.</a:t>
            </a:r>
          </a:p>
          <a:p>
            <a:pPr>
              <a:spcBef>
                <a:spcPts val="1920"/>
              </a:spcBef>
              <a:defRPr/>
            </a:pPr>
            <a:r>
              <a:rPr lang="en-US" sz="3000" dirty="0" smtClean="0"/>
              <a:t>Set specific goals for children who may need a bit of extra help to stay on track.</a:t>
            </a:r>
          </a:p>
          <a:p>
            <a:pPr>
              <a:spcBef>
                <a:spcPts val="1920"/>
              </a:spcBef>
              <a:defRPr/>
            </a:pPr>
            <a:r>
              <a:rPr lang="en-US" sz="3000" dirty="0" smtClean="0"/>
              <a:t>Include goals for children with Individualized Education Programs (IEPs) </a:t>
            </a:r>
            <a:br>
              <a:rPr lang="en-US" sz="3000" dirty="0" smtClean="0"/>
            </a:br>
            <a:r>
              <a:rPr lang="en-US" sz="3000" dirty="0" smtClean="0"/>
              <a:t>or Behavior Support Plans (BSPs).</a:t>
            </a:r>
          </a:p>
        </p:txBody>
      </p:sp>
    </p:spTree>
    <p:extLst>
      <p:ext uri="{BB962C8B-B14F-4D97-AF65-F5344CB8AC3E}">
        <p14:creationId xmlns:p14="http://schemas.microsoft.com/office/powerpoint/2010/main" val="414364407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Freeform 8"/>
          <p:cNvSpPr/>
          <p:nvPr/>
        </p:nvSpPr>
        <p:spPr>
          <a:xfrm>
            <a:off x="5982596" y="1888405"/>
            <a:ext cx="2690365" cy="2362740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pic>
        <p:nvPicPr>
          <p:cNvPr id="5" name="Picture 4" descr="CAPSLO_Nora_P027.jpg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63" t="7997" r="14793"/>
          <a:stretch/>
        </p:blipFill>
        <p:spPr>
          <a:xfrm>
            <a:off x="484620" y="1896759"/>
            <a:ext cx="2657036" cy="4436916"/>
          </a:xfrm>
          <a:prstGeom prst="rect">
            <a:avLst/>
          </a:prstGeom>
        </p:spPr>
      </p:pic>
      <p:pic>
        <p:nvPicPr>
          <p:cNvPr id="6" name="Picture 5" descr="CAPSLO_Nora_P236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311" r="3155"/>
          <a:stretch/>
        </p:blipFill>
        <p:spPr>
          <a:xfrm>
            <a:off x="3241916" y="1887904"/>
            <a:ext cx="2648679" cy="4437415"/>
          </a:xfrm>
          <a:prstGeom prst="rect">
            <a:avLst/>
          </a:prstGeom>
        </p:spPr>
      </p:pic>
      <p:pic>
        <p:nvPicPr>
          <p:cNvPr id="8" name="Picture 7" descr="Planning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5009" y="4353357"/>
            <a:ext cx="2692028" cy="1975001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0" y="350942"/>
            <a:ext cx="9144000" cy="1287915"/>
          </a:xfrm>
        </p:spPr>
        <p:txBody>
          <a:bodyPr/>
          <a:lstStyle/>
          <a:p>
            <a:pPr>
              <a:defRPr/>
            </a:pPr>
            <a:r>
              <a:rPr lang="en-US" dirty="0" smtClean="0"/>
              <a:t>Planning </a:t>
            </a:r>
            <a:r>
              <a:rPr lang="en-US" b="1" dirty="0" smtClean="0"/>
              <a:t>how</a:t>
            </a:r>
            <a:r>
              <a:rPr lang="en-US" dirty="0" smtClean="0"/>
              <a:t> to assess:</a:t>
            </a:r>
            <a:br>
              <a:rPr lang="en-US" dirty="0" smtClean="0"/>
            </a:br>
            <a:r>
              <a:rPr lang="en-US" dirty="0" smtClean="0"/>
              <a:t>Assessment METHODS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6037887" y="1982793"/>
            <a:ext cx="2618361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192024" indent="-192024">
              <a:spcBef>
                <a:spcPts val="400"/>
              </a:spcBef>
              <a:buFont typeface="Arial"/>
              <a:buChar char="•"/>
            </a:pPr>
            <a:r>
              <a:rPr lang="en-US" sz="2500" dirty="0" smtClean="0">
                <a:solidFill>
                  <a:schemeClr val="bg1"/>
                </a:solidFill>
              </a:rPr>
              <a:t>Anecdotal </a:t>
            </a:r>
            <a:br>
              <a:rPr lang="en-US" sz="2500" dirty="0" smtClean="0">
                <a:solidFill>
                  <a:schemeClr val="bg1"/>
                </a:solidFill>
              </a:rPr>
            </a:br>
            <a:r>
              <a:rPr lang="en-US" sz="2500" dirty="0" smtClean="0">
                <a:solidFill>
                  <a:schemeClr val="bg1"/>
                </a:solidFill>
              </a:rPr>
              <a:t>Records</a:t>
            </a:r>
          </a:p>
          <a:p>
            <a:pPr marL="192024" indent="-192024">
              <a:spcBef>
                <a:spcPts val="400"/>
              </a:spcBef>
              <a:buFont typeface="Arial"/>
              <a:buChar char="•"/>
            </a:pPr>
            <a:r>
              <a:rPr lang="en-US" sz="2500" dirty="0" smtClean="0">
                <a:solidFill>
                  <a:schemeClr val="bg1"/>
                </a:solidFill>
              </a:rPr>
              <a:t>Work Samples</a:t>
            </a:r>
          </a:p>
          <a:p>
            <a:pPr marL="192024" indent="-192024">
              <a:spcBef>
                <a:spcPts val="400"/>
              </a:spcBef>
              <a:buFont typeface="Arial"/>
              <a:buChar char="•"/>
            </a:pPr>
            <a:r>
              <a:rPr lang="en-US" sz="2500" dirty="0" smtClean="0">
                <a:solidFill>
                  <a:schemeClr val="bg1"/>
                </a:solidFill>
              </a:rPr>
              <a:t>Checklists</a:t>
            </a:r>
          </a:p>
          <a:p>
            <a:pPr marL="192024" indent="-192024">
              <a:spcBef>
                <a:spcPts val="400"/>
              </a:spcBef>
              <a:buFont typeface="Arial"/>
              <a:buChar char="•"/>
            </a:pPr>
            <a:r>
              <a:rPr lang="en-US" sz="2500" dirty="0" smtClean="0">
                <a:solidFill>
                  <a:schemeClr val="bg1"/>
                </a:solidFill>
              </a:rPr>
              <a:t>Video</a:t>
            </a:r>
            <a:endParaRPr lang="en-US" sz="25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6087513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0" y="361758"/>
            <a:ext cx="9144000" cy="1229358"/>
          </a:xfrm>
        </p:spPr>
        <p:txBody>
          <a:bodyPr>
            <a:noAutofit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/>
              <a:t>Planning </a:t>
            </a:r>
            <a:r>
              <a:rPr lang="en-US" b="1" dirty="0" smtClean="0"/>
              <a:t>how</a:t>
            </a:r>
            <a:r>
              <a:rPr lang="en-US" dirty="0" smtClean="0"/>
              <a:t> to assess:</a:t>
            </a:r>
            <a:br>
              <a:rPr lang="en-US" dirty="0" smtClean="0"/>
            </a:br>
            <a:r>
              <a:rPr lang="en-US" dirty="0" smtClean="0"/>
              <a:t>Get Organized!</a:t>
            </a:r>
            <a:endParaRPr lang="en-US" dirty="0"/>
          </a:p>
        </p:txBody>
      </p:sp>
      <p:pic>
        <p:nvPicPr>
          <p:cNvPr id="5" name="Content Placeholder 4" descr="YWCA_Kathryn_P056.jpg"/>
          <p:cNvPicPr>
            <a:picLocks noGrp="1" noChangeAspect="1"/>
          </p:cNvPicPr>
          <p:nvPr>
            <p:ph idx="1"/>
          </p:nvPr>
        </p:nvPicPr>
        <p:blipFill>
          <a:blip r:embed="rId3" cstate="print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brigh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t="9958" b="9958"/>
          <a:stretch>
            <a:fillRect/>
          </a:stretch>
        </p:blipFill>
        <p:spPr>
          <a:xfrm>
            <a:off x="499092" y="1880523"/>
            <a:ext cx="8148801" cy="4350356"/>
          </a:xfrm>
        </p:spPr>
      </p:pic>
    </p:spTree>
    <p:extLst>
      <p:ext uri="{BB962C8B-B14F-4D97-AF65-F5344CB8AC3E}">
        <p14:creationId xmlns:p14="http://schemas.microsoft.com/office/powerpoint/2010/main" val="62700967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0" y="376010"/>
            <a:ext cx="9144000" cy="1228298"/>
          </a:xfrm>
        </p:spPr>
        <p:txBody>
          <a:bodyPr>
            <a:noAutofit/>
          </a:bodyPr>
          <a:lstStyle/>
          <a:p>
            <a:pPr>
              <a:defRPr/>
            </a:pPr>
            <a:r>
              <a:rPr lang="en-US" dirty="0" smtClean="0"/>
              <a:t>Planning </a:t>
            </a:r>
            <a:r>
              <a:rPr lang="en-US" b="1" dirty="0" smtClean="0"/>
              <a:t>When</a:t>
            </a:r>
            <a:r>
              <a:rPr lang="en-US" dirty="0" smtClean="0"/>
              <a:t> to assess:</a:t>
            </a:r>
            <a:br>
              <a:rPr lang="en-US" dirty="0" smtClean="0"/>
            </a:br>
            <a:r>
              <a:rPr lang="en-US" dirty="0" smtClean="0"/>
              <a:t>Assessment PLANNING Matrix</a:t>
            </a:r>
            <a:endParaRPr lang="en-US" dirty="0"/>
          </a:p>
        </p:txBody>
      </p:sp>
      <p:pic>
        <p:nvPicPr>
          <p:cNvPr id="2" name="Picture 1" descr="Weekly-Planning-Chart.png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8062" y="1806480"/>
            <a:ext cx="7920181" cy="46593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2151354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PLAN FOR SHARING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5984" y="1830387"/>
            <a:ext cx="4578684" cy="4625637"/>
          </a:xfrm>
        </p:spPr>
        <p:txBody>
          <a:bodyPr>
            <a:normAutofit/>
          </a:bodyPr>
          <a:lstStyle/>
          <a:p>
            <a:pPr>
              <a:spcBef>
                <a:spcPts val="1500"/>
              </a:spcBef>
              <a:defRPr/>
            </a:pPr>
            <a:r>
              <a:rPr lang="en-US" sz="2800" dirty="0"/>
              <a:t>Plan for how and how often to review assessment information.</a:t>
            </a:r>
          </a:p>
          <a:p>
            <a:pPr>
              <a:spcBef>
                <a:spcPts val="1500"/>
              </a:spcBef>
              <a:defRPr/>
            </a:pPr>
            <a:r>
              <a:rPr lang="en-US" sz="2800" dirty="0"/>
              <a:t>Schedule regular meetings </a:t>
            </a:r>
            <a:r>
              <a:rPr lang="en-US" sz="2800" dirty="0" smtClean="0"/>
              <a:t>with teaching teams and families to </a:t>
            </a:r>
            <a:r>
              <a:rPr lang="en-US" sz="2800" dirty="0"/>
              <a:t>make decisions about </a:t>
            </a:r>
            <a:r>
              <a:rPr lang="en-US" sz="2800" dirty="0" smtClean="0"/>
              <a:t>teaching.</a:t>
            </a:r>
            <a:endParaRPr lang="en-US" sz="2800" dirty="0"/>
          </a:p>
        </p:txBody>
      </p:sp>
      <p:pic>
        <p:nvPicPr>
          <p:cNvPr id="5" name="Picture 4" descr="CAPSLO_Nora_P250(1).jp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95515" y="1908849"/>
            <a:ext cx="3217334" cy="2144889"/>
          </a:xfrm>
          <a:prstGeom prst="rect">
            <a:avLst/>
          </a:prstGeom>
        </p:spPr>
      </p:pic>
      <p:pic>
        <p:nvPicPr>
          <p:cNvPr id="7" name="Picture 6" descr="Cook Inlet-Stacey-004-01341405.jp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542" t="1796" r="5976"/>
          <a:stretch/>
        </p:blipFill>
        <p:spPr>
          <a:xfrm>
            <a:off x="5280122" y="4163594"/>
            <a:ext cx="3232727" cy="21916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663916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>
            <a:lumMod val="95000"/>
            <a:lumOff val="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portance-of-Planning-for-Assessment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Freeform 22"/>
          <p:cNvSpPr/>
          <p:nvPr/>
        </p:nvSpPr>
        <p:spPr>
          <a:xfrm>
            <a:off x="479262" y="1873012"/>
            <a:ext cx="8233708" cy="874806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dirty="0"/>
              <a:t>Summary: </a:t>
            </a:r>
            <a:br>
              <a:rPr lang="en-US" dirty="0"/>
            </a:br>
            <a:r>
              <a:rPr lang="en-US" dirty="0"/>
              <a:t>Planning for assessment</a:t>
            </a:r>
          </a:p>
        </p:txBody>
      </p:sp>
      <p:pic>
        <p:nvPicPr>
          <p:cNvPr id="4" name="Picture 3" descr="TimRice_OngoingAssessment_2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384"/>
          <a:stretch/>
        </p:blipFill>
        <p:spPr>
          <a:xfrm>
            <a:off x="6057515" y="2586181"/>
            <a:ext cx="2470604" cy="3117809"/>
          </a:xfrm>
          <a:prstGeom prst="rect">
            <a:avLst/>
          </a:prstGeom>
        </p:spPr>
      </p:pic>
      <p:sp>
        <p:nvSpPr>
          <p:cNvPr id="22" name="Rectangle 21"/>
          <p:cNvSpPr/>
          <p:nvPr/>
        </p:nvSpPr>
        <p:spPr>
          <a:xfrm>
            <a:off x="637547" y="2852249"/>
            <a:ext cx="5481544" cy="3443873"/>
          </a:xfrm>
          <a:prstGeom prst="rect">
            <a:avLst/>
          </a:prstGeom>
        </p:spPr>
        <p:txBody>
          <a:bodyPr wrap="square">
            <a:noAutofit/>
          </a:bodyPr>
          <a:lstStyle/>
          <a:p>
            <a:pPr marL="256032" indent="-256032" eaLnBrk="1" hangingPunct="1">
              <a:spcBef>
                <a:spcPts val="800"/>
              </a:spcBef>
              <a:buFont typeface="Arial"/>
              <a:buChar char="•"/>
              <a:defRPr/>
            </a:pPr>
            <a:r>
              <a:rPr lang="en-US" sz="2000" dirty="0" smtClean="0"/>
              <a:t>Determine </a:t>
            </a:r>
            <a:r>
              <a:rPr lang="en-US" sz="2000" dirty="0"/>
              <a:t>which areas to </a:t>
            </a:r>
            <a:r>
              <a:rPr lang="en-US" sz="2000" dirty="0" smtClean="0"/>
              <a:t>assess.</a:t>
            </a:r>
            <a:endParaRPr lang="en-US" sz="2000" dirty="0"/>
          </a:p>
          <a:p>
            <a:pPr marL="256032" indent="-256032" eaLnBrk="1" hangingPunct="1">
              <a:spcBef>
                <a:spcPts val="800"/>
              </a:spcBef>
              <a:buFont typeface="Arial"/>
              <a:buChar char="•"/>
              <a:defRPr/>
            </a:pPr>
            <a:r>
              <a:rPr lang="en-US" sz="2000" dirty="0"/>
              <a:t>Plan when to gather the </a:t>
            </a:r>
            <a:r>
              <a:rPr lang="en-US" sz="2000" dirty="0" smtClean="0"/>
              <a:t>information.</a:t>
            </a:r>
            <a:endParaRPr lang="en-US" sz="2000" dirty="0"/>
          </a:p>
          <a:p>
            <a:pPr marL="256032" indent="-256032" eaLnBrk="1" hangingPunct="1">
              <a:spcBef>
                <a:spcPts val="800"/>
              </a:spcBef>
              <a:buFont typeface="Arial"/>
              <a:buChar char="•"/>
              <a:defRPr/>
            </a:pPr>
            <a:r>
              <a:rPr lang="en-US" sz="2000" dirty="0"/>
              <a:t>Choose an assessment </a:t>
            </a:r>
            <a:r>
              <a:rPr lang="en-US" sz="2000" dirty="0" smtClean="0"/>
              <a:t>method.</a:t>
            </a:r>
            <a:endParaRPr lang="en-US" sz="2000" dirty="0"/>
          </a:p>
          <a:p>
            <a:pPr marL="256032" indent="-256032" eaLnBrk="1" hangingPunct="1">
              <a:spcBef>
                <a:spcPts val="800"/>
              </a:spcBef>
              <a:buFont typeface="Arial"/>
              <a:buChar char="•"/>
              <a:defRPr/>
            </a:pPr>
            <a:r>
              <a:rPr lang="en-US" sz="2000" dirty="0"/>
              <a:t>Develop a system to organize the </a:t>
            </a:r>
            <a:r>
              <a:rPr lang="en-US" sz="2000" dirty="0" smtClean="0"/>
              <a:t>information.</a:t>
            </a:r>
            <a:endParaRPr lang="en-US" sz="2000" dirty="0"/>
          </a:p>
          <a:p>
            <a:pPr marL="256032" indent="-256032" eaLnBrk="1" hangingPunct="1">
              <a:spcBef>
                <a:spcPts val="800"/>
              </a:spcBef>
              <a:buFont typeface="Arial"/>
              <a:buChar char="•"/>
              <a:defRPr/>
            </a:pPr>
            <a:r>
              <a:rPr lang="en-US" sz="2000" dirty="0"/>
              <a:t>Involve team members in the </a:t>
            </a:r>
            <a:r>
              <a:rPr lang="en-US" sz="2000" dirty="0" smtClean="0"/>
              <a:t>planning.</a:t>
            </a:r>
            <a:endParaRPr lang="en-US" sz="2000" dirty="0"/>
          </a:p>
          <a:p>
            <a:pPr marL="256032" indent="-256032" eaLnBrk="1" hangingPunct="1">
              <a:spcBef>
                <a:spcPts val="800"/>
              </a:spcBef>
              <a:buFont typeface="Arial"/>
              <a:buChar char="•"/>
              <a:defRPr/>
            </a:pPr>
            <a:r>
              <a:rPr lang="en-US" sz="2000" dirty="0"/>
              <a:t>Schedule times to review </a:t>
            </a:r>
            <a:r>
              <a:rPr lang="en-US" sz="2000" dirty="0" smtClean="0"/>
              <a:t>information </a:t>
            </a:r>
            <a:br>
              <a:rPr lang="en-US" sz="2000" dirty="0" smtClean="0"/>
            </a:br>
            <a:r>
              <a:rPr lang="en-US" sz="2000" dirty="0" smtClean="0"/>
              <a:t>to inform instruction.</a:t>
            </a:r>
            <a:endParaRPr lang="en-US" sz="2000" dirty="0"/>
          </a:p>
          <a:p>
            <a:pPr marL="256032" indent="-256032" eaLnBrk="1" hangingPunct="1">
              <a:spcBef>
                <a:spcPts val="800"/>
              </a:spcBef>
              <a:buFont typeface="Arial"/>
              <a:buChar char="•"/>
              <a:defRPr/>
            </a:pPr>
            <a:r>
              <a:rPr lang="en-US" sz="2000" dirty="0"/>
              <a:t>Share </a:t>
            </a:r>
            <a:r>
              <a:rPr lang="en-US" sz="2000" dirty="0" smtClean="0"/>
              <a:t>information</a:t>
            </a:r>
            <a:r>
              <a:rPr lang="en-US" sz="2000" dirty="0"/>
              <a:t>.</a:t>
            </a:r>
          </a:p>
        </p:txBody>
      </p:sp>
      <p:sp>
        <p:nvSpPr>
          <p:cNvPr id="24" name="TextBox 23"/>
          <p:cNvSpPr txBox="1"/>
          <p:nvPr/>
        </p:nvSpPr>
        <p:spPr>
          <a:xfrm>
            <a:off x="484909" y="1916546"/>
            <a:ext cx="7904788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600" dirty="0">
                <a:solidFill>
                  <a:srgbClr val="FFFFFF"/>
                </a:solidFill>
              </a:rPr>
              <a:t>Develop a comprehensive assessment plan</a:t>
            </a:r>
            <a:r>
              <a:rPr lang="en-US" sz="2600" dirty="0" smtClean="0">
                <a:solidFill>
                  <a:srgbClr val="FFFFFF"/>
                </a:solidFill>
              </a:rPr>
              <a:t>:</a:t>
            </a:r>
            <a:endParaRPr lang="en-US" sz="2600" dirty="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2122392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2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2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2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2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2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>
                      <p:stCondLst>
                        <p:cond delay="indefinite"/>
                      </p:stCondLst>
                      <p:childTnLst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8" dur="500"/>
                                        <p:tgtEl>
                                          <p:spTgt spid="2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" grpId="0" animBg="1"/>
      <p:bldP spid="24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228991" y="6307869"/>
            <a:ext cx="1676400" cy="2159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r">
              <a:defRPr/>
            </a:pPr>
            <a:r>
              <a:rPr lang="en-US" sz="800" dirty="0">
                <a:solidFill>
                  <a:schemeClr val="bg1">
                    <a:lumMod val="75000"/>
                  </a:schemeClr>
                </a:solidFill>
              </a:rPr>
              <a:t>SPRING 2014</a:t>
            </a:r>
          </a:p>
        </p:txBody>
      </p:sp>
    </p:spTree>
    <p:extLst>
      <p:ext uri="{BB962C8B-B14F-4D97-AF65-F5344CB8AC3E}">
        <p14:creationId xmlns:p14="http://schemas.microsoft.com/office/powerpoint/2010/main" val="117916387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Powerpoint_template.pptx</Template>
  <TotalTime>1419</TotalTime>
  <Words>198</Words>
  <Application>Microsoft Macintosh PowerPoint</Application>
  <PresentationFormat>On-screen Show (4:3)</PresentationFormat>
  <Paragraphs>52</Paragraphs>
  <Slides>16</Slides>
  <Notes>11</Notes>
  <HiddenSlides>0</HiddenSlides>
  <MMClips>2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17" baseType="lpstr">
      <vt:lpstr>Powerpoint_template</vt:lpstr>
      <vt:lpstr>ONGOING CHILD ASSESSMENT: PLANNING FOR ASSESSMENT</vt:lpstr>
      <vt:lpstr>FRAMEWORK FOR EFFECTIVE PRACTICE  SUPPORTING SCHOOL READINESS FOR ALL CHILDREN</vt:lpstr>
      <vt:lpstr>OBJECTIVES</vt:lpstr>
      <vt:lpstr>PLANNING FOR ASSESSMENT IN the Assessment-Instructional Cycle</vt:lpstr>
      <vt:lpstr>PowerPoint Presentation</vt:lpstr>
      <vt:lpstr>CRYSTAL AND ELLEN PLAN FOR ONGOING ASSESSMENT</vt:lpstr>
      <vt:lpstr>Planning for Assessment</vt:lpstr>
      <vt:lpstr>what to assess: LEARNING GOALS</vt:lpstr>
      <vt:lpstr>Planning what to Assess</vt:lpstr>
      <vt:lpstr>Planning how to assess: Assessment METHODS</vt:lpstr>
      <vt:lpstr>Planning how to assess: Get Organized!</vt:lpstr>
      <vt:lpstr>Planning When to assess: Assessment PLANNING Matrix</vt:lpstr>
      <vt:lpstr>PLAN FOR SHARING</vt:lpstr>
      <vt:lpstr>PowerPoint Presentation</vt:lpstr>
      <vt:lpstr>Summary:  Planning for assessment</vt:lpstr>
      <vt:lpstr>PowerPoint Presentation</vt:lpstr>
    </vt:vector>
  </TitlesOfParts>
  <Company>University of Washington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/>
  <cp:lastModifiedBy>Angela Notari Syverson</cp:lastModifiedBy>
  <cp:revision>227</cp:revision>
  <dcterms:created xsi:type="dcterms:W3CDTF">2011-03-22T22:20:26Z</dcterms:created>
  <dcterms:modified xsi:type="dcterms:W3CDTF">2014-07-14T18:02:15Z</dcterms:modified>
</cp:coreProperties>
</file>