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rels" ContentType="application/vnd.openxmlformats-package.relationships+xml"/>
  <Default Extension="wdp" ContentType="image/vnd.ms-photo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93" r:id="rId1"/>
    <p:sldMasterId id="2147483779" r:id="rId2"/>
  </p:sldMasterIdLst>
  <p:notesMasterIdLst>
    <p:notesMasterId r:id="rId26"/>
  </p:notesMasterIdLst>
  <p:handoutMasterIdLst>
    <p:handoutMasterId r:id="rId27"/>
  </p:handoutMasterIdLst>
  <p:sldIdLst>
    <p:sldId id="314" r:id="rId3"/>
    <p:sldId id="315" r:id="rId4"/>
    <p:sldId id="301" r:id="rId5"/>
    <p:sldId id="312" r:id="rId6"/>
    <p:sldId id="297" r:id="rId7"/>
    <p:sldId id="308" r:id="rId8"/>
    <p:sldId id="310" r:id="rId9"/>
    <p:sldId id="260" r:id="rId10"/>
    <p:sldId id="261" r:id="rId11"/>
    <p:sldId id="313" r:id="rId12"/>
    <p:sldId id="262" r:id="rId13"/>
    <p:sldId id="311" r:id="rId14"/>
    <p:sldId id="302" r:id="rId15"/>
    <p:sldId id="263" r:id="rId16"/>
    <p:sldId id="292" r:id="rId17"/>
    <p:sldId id="303" r:id="rId18"/>
    <p:sldId id="287" r:id="rId19"/>
    <p:sldId id="304" r:id="rId20"/>
    <p:sldId id="306" r:id="rId21"/>
    <p:sldId id="299" r:id="rId22"/>
    <p:sldId id="268" r:id="rId23"/>
    <p:sldId id="286" r:id="rId24"/>
    <p:sldId id="296" r:id="rId25"/>
  </p:sldIdLst>
  <p:sldSz cx="9144000" cy="6858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5pPr>
    <a:lvl6pPr marL="2286000" algn="l" defTabSz="457200" rtl="0" eaLnBrk="1" latinLnBrk="0" hangingPunct="1"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6pPr>
    <a:lvl7pPr marL="2743200" algn="l" defTabSz="457200" rtl="0" eaLnBrk="1" latinLnBrk="0" hangingPunct="1"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7pPr>
    <a:lvl8pPr marL="3200400" algn="l" defTabSz="457200" rtl="0" eaLnBrk="1" latinLnBrk="0" hangingPunct="1"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8pPr>
    <a:lvl9pPr marL="3657600" algn="l" defTabSz="457200" rtl="0" eaLnBrk="1" latinLnBrk="0" hangingPunct="1">
      <a:defRPr kern="1200">
        <a:solidFill>
          <a:schemeClr val="tx1"/>
        </a:solidFill>
        <a:latin typeface="Arial" charset="0"/>
        <a:ea typeface="ＭＳ Ｐゴシック" charset="0"/>
        <a:cs typeface="ＭＳ Ｐゴシック" charset="0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0" name="Angela Notari Syverson" initials="" lastIdx="2" clrIdx="0"/>
  <p:cmAuthor id="1" name="Sue Cook" initials="" lastIdx="6" clrIdx="1"/>
  <p:cmAuthor id="2" name="Prakarn" initials="MOU" lastIdx="0" clrIdx="2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clrMru>
    <a:srgbClr val="164382"/>
    <a:srgbClr val="590035"/>
    <a:srgbClr val="FF6600"/>
    <a:srgbClr val="00AA4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0467" autoAdjust="0"/>
    <p:restoredTop sz="96804" autoAdjust="0"/>
  </p:normalViewPr>
  <p:slideViewPr>
    <p:cSldViewPr snapToGrid="0">
      <p:cViewPr>
        <p:scale>
          <a:sx n="174" d="100"/>
          <a:sy n="174" d="100"/>
        </p:scale>
        <p:origin x="-952" y="-16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16272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52" d="100"/>
          <a:sy n="52" d="100"/>
        </p:scale>
        <p:origin x="-2928" y="-90"/>
      </p:cViewPr>
      <p:guideLst>
        <p:guide orient="horz" pos="2880"/>
        <p:guide pos="216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18.xml"/><Relationship Id="rId21" Type="http://schemas.openxmlformats.org/officeDocument/2006/relationships/slide" Target="slides/slide19.xml"/><Relationship Id="rId22" Type="http://schemas.openxmlformats.org/officeDocument/2006/relationships/slide" Target="slides/slide20.xml"/><Relationship Id="rId23" Type="http://schemas.openxmlformats.org/officeDocument/2006/relationships/slide" Target="slides/slide21.xml"/><Relationship Id="rId24" Type="http://schemas.openxmlformats.org/officeDocument/2006/relationships/slide" Target="slides/slide22.xml"/><Relationship Id="rId25" Type="http://schemas.openxmlformats.org/officeDocument/2006/relationships/slide" Target="slides/slide23.xml"/><Relationship Id="rId26" Type="http://schemas.openxmlformats.org/officeDocument/2006/relationships/notesMaster" Target="notesMasters/notesMaster1.xml"/><Relationship Id="rId27" Type="http://schemas.openxmlformats.org/officeDocument/2006/relationships/handoutMaster" Target="handoutMasters/handoutMaster1.xml"/><Relationship Id="rId28" Type="http://schemas.openxmlformats.org/officeDocument/2006/relationships/printerSettings" Target="printerSettings/printerSettings1.bin"/><Relationship Id="rId29" Type="http://schemas.openxmlformats.org/officeDocument/2006/relationships/commentAuthors" Target="commentAuthors.xml"/><Relationship Id="rId1" Type="http://schemas.openxmlformats.org/officeDocument/2006/relationships/slideMaster" Target="slideMasters/slideMaster1.xml"/><Relationship Id="rId2" Type="http://schemas.openxmlformats.org/officeDocument/2006/relationships/slideMaster" Target="slideMasters/slideMaster2.xml"/><Relationship Id="rId3" Type="http://schemas.openxmlformats.org/officeDocument/2006/relationships/slide" Target="slides/slide1.xml"/><Relationship Id="rId4" Type="http://schemas.openxmlformats.org/officeDocument/2006/relationships/slide" Target="slides/slide2.xml"/><Relationship Id="rId5" Type="http://schemas.openxmlformats.org/officeDocument/2006/relationships/slide" Target="slides/slide3.xml"/><Relationship Id="rId30" Type="http://schemas.openxmlformats.org/officeDocument/2006/relationships/presProps" Target="presProps.xml"/><Relationship Id="rId31" Type="http://schemas.openxmlformats.org/officeDocument/2006/relationships/viewProps" Target="viewProps.xml"/><Relationship Id="rId32" Type="http://schemas.openxmlformats.org/officeDocument/2006/relationships/theme" Target="theme/theme1.xml"/><Relationship Id="rId9" Type="http://schemas.openxmlformats.org/officeDocument/2006/relationships/slide" Target="slides/slide7.xml"/><Relationship Id="rId6" Type="http://schemas.openxmlformats.org/officeDocument/2006/relationships/slide" Target="slides/slide4.xml"/><Relationship Id="rId7" Type="http://schemas.openxmlformats.org/officeDocument/2006/relationships/slide" Target="slides/slide5.xml"/><Relationship Id="rId8" Type="http://schemas.openxmlformats.org/officeDocument/2006/relationships/slide" Target="slides/slide6.xml"/><Relationship Id="rId33" Type="http://schemas.openxmlformats.org/officeDocument/2006/relationships/tableStyles" Target="tableStyles.xml"/><Relationship Id="rId10" Type="http://schemas.openxmlformats.org/officeDocument/2006/relationships/slide" Target="slides/slide8.xml"/><Relationship Id="rId11" Type="http://schemas.openxmlformats.org/officeDocument/2006/relationships/slide" Target="slides/slide9.xml"/><Relationship Id="rId12" Type="http://schemas.openxmlformats.org/officeDocument/2006/relationships/slide" Target="slides/slide10.xml"/><Relationship Id="rId13" Type="http://schemas.openxmlformats.org/officeDocument/2006/relationships/slide" Target="slides/slide11.xml"/><Relationship Id="rId14" Type="http://schemas.openxmlformats.org/officeDocument/2006/relationships/slide" Target="slides/slide12.xml"/><Relationship Id="rId15" Type="http://schemas.openxmlformats.org/officeDocument/2006/relationships/slide" Target="slides/slide13.xml"/><Relationship Id="rId16" Type="http://schemas.openxmlformats.org/officeDocument/2006/relationships/slide" Target="slides/slide14.xml"/><Relationship Id="rId17" Type="http://schemas.openxmlformats.org/officeDocument/2006/relationships/slide" Target="slides/slide15.xml"/><Relationship Id="rId18" Type="http://schemas.openxmlformats.org/officeDocument/2006/relationships/slide" Target="slides/slide16.xml"/><Relationship Id="rId19" Type="http://schemas.openxmlformats.org/officeDocument/2006/relationships/slide" Target="slides/slide1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BD87A8D-5235-9241-A4C3-5B2D2BDA8677}" type="datetimeFigureOut">
              <a:rPr lang="en-US" smtClean="0"/>
              <a:t>8/14/14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D5EA996-9D9F-2144-BA3B-444FE81682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1132247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charset="0"/>
              </a:defRPr>
            </a:lvl1pPr>
          </a:lstStyle>
          <a:p>
            <a:pPr>
              <a:defRPr/>
            </a:pPr>
            <a:fld id="{3488E040-2959-7F44-BEF6-205C5EA7DEFE}" type="datetimeFigureOut">
              <a:rPr lang="en-US"/>
              <a:pPr>
                <a:defRPr/>
              </a:pPr>
              <a:t>8/14/14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  <a:cs typeface="+mn-cs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charset="0"/>
              </a:defRPr>
            </a:lvl1pPr>
          </a:lstStyle>
          <a:p>
            <a:pPr>
              <a:defRPr/>
            </a:pPr>
            <a:fld id="{355CD1D0-D2E6-014E-BFD7-4A23BDD99E4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24505223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0"/>
        <a:cs typeface="ＭＳ Ｐゴシック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0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0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0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ＭＳ Ｐゴシック" charset="0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0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8.xml"/></Relationships>
</file>

<file path=ppt/notesSlides/_rels/notesSlide1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1.xml"/></Relationships>
</file>

<file path=ppt/notesSlides/_rels/notesSlide1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2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/>
              <a:pPr>
                <a:defRPr/>
              </a:pPr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156413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1747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3174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A41F2510-5F71-4CD2-82FA-EBF7BE28BE11}" type="slidenum">
              <a:rPr lang="en-US">
                <a:ea typeface="ＭＳ Ｐゴシック" charset="-128"/>
              </a:rPr>
              <a:pPr/>
              <a:t>3</a:t>
            </a:fld>
            <a:endParaRPr lang="en-US">
              <a:ea typeface="ＭＳ Ｐゴシック" charset="-128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/>
              <a:pPr>
                <a:defRPr/>
              </a:pPr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949666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7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4098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dirty="0" smtClean="0">
              <a:ea typeface="ＭＳ Ｐゴシック" pitchFamily="34" charset="-128"/>
            </a:endParaRPr>
          </a:p>
        </p:txBody>
      </p:sp>
      <p:sp>
        <p:nvSpPr>
          <p:cNvPr id="4099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/>
            <a:fld id="{1CF821A6-0A42-4B8A-BC68-2475EF4306EB}" type="slidenum">
              <a:rPr lang="en-US" sz="1200">
                <a:latin typeface="Calibri" pitchFamily="34" charset="0"/>
              </a:rPr>
              <a:pPr eaLnBrk="1" hangingPunct="1"/>
              <a:t>5</a:t>
            </a:fld>
            <a:endParaRPr lang="en-US" sz="1200">
              <a:latin typeface="Calibri" pitchFamily="34" charset="0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/>
              <a:pPr>
                <a:defRPr/>
              </a:pPr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762541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1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20482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sz="600" dirty="0">
              <a:latin typeface="Arial" charset="0"/>
            </a:endParaRPr>
          </a:p>
        </p:txBody>
      </p:sp>
      <p:sp>
        <p:nvSpPr>
          <p:cNvPr id="20483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12C6FA8F-F53D-E842-A765-7DC91631F384}" type="slidenum">
              <a:rPr lang="en-US" sz="1200"/>
              <a:pPr eaLnBrk="1" hangingPunct="1"/>
              <a:t>8</a:t>
            </a:fld>
            <a:endParaRPr lang="en-US" sz="120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29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22530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 smtClean="0">
              <a:latin typeface="Arial" charset="0"/>
            </a:endParaRPr>
          </a:p>
          <a:p>
            <a:pPr eaLnBrk="1" hangingPunct="1">
              <a:spcBef>
                <a:spcPct val="0"/>
              </a:spcBef>
            </a:pPr>
            <a:endParaRPr lang="en-US" dirty="0">
              <a:latin typeface="Arial" charset="0"/>
            </a:endParaRPr>
          </a:p>
        </p:txBody>
      </p:sp>
      <p:sp>
        <p:nvSpPr>
          <p:cNvPr id="22531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6512D846-5C66-5244-95FF-2C6E7790B94E}" type="slidenum">
              <a:rPr lang="en-US" sz="1200"/>
              <a:pPr eaLnBrk="1" hangingPunct="1"/>
              <a:t>9</a:t>
            </a:fld>
            <a:endParaRPr lang="en-US" sz="120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/>
              <a:pPr>
                <a:defRPr/>
              </a:pPr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50760379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7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24578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dirty="0">
              <a:latin typeface="Arial" charset="0"/>
            </a:endParaRPr>
          </a:p>
        </p:txBody>
      </p:sp>
      <p:sp>
        <p:nvSpPr>
          <p:cNvPr id="24579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675BBE68-529B-EE4E-BF67-EEC57EAC3F8C}" type="slidenum">
              <a:rPr lang="en-US" sz="1200"/>
              <a:pPr eaLnBrk="1" hangingPunct="1"/>
              <a:t>11</a:t>
            </a:fld>
            <a:endParaRPr lang="en-US" sz="1200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/>
              <a:pPr>
                <a:defRPr/>
              </a:pPr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601650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/>
              <a:pPr>
                <a:defRPr/>
              </a:pPr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223860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5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26626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dirty="0">
              <a:latin typeface="Arial" charset="0"/>
            </a:endParaRPr>
          </a:p>
        </p:txBody>
      </p:sp>
      <p:sp>
        <p:nvSpPr>
          <p:cNvPr id="26627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63C7687B-ADA9-E044-9F3B-066830B7D241}" type="slidenum">
              <a:rPr lang="en-US" sz="1200"/>
              <a:pPr eaLnBrk="1" hangingPunct="1"/>
              <a:t>14</a:t>
            </a:fld>
            <a:endParaRPr lang="en-US" sz="1200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5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26626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lnSpc>
                <a:spcPct val="50000"/>
              </a:lnSpc>
              <a:spcBef>
                <a:spcPct val="0"/>
              </a:spcBef>
            </a:pPr>
            <a:endParaRPr lang="en-US" dirty="0">
              <a:latin typeface="Arial" charset="0"/>
            </a:endParaRPr>
          </a:p>
        </p:txBody>
      </p:sp>
      <p:sp>
        <p:nvSpPr>
          <p:cNvPr id="26627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63C7687B-ADA9-E044-9F3B-066830B7D241}" type="slidenum">
              <a:rPr lang="en-US" sz="1200"/>
              <a:pPr eaLnBrk="1" hangingPunct="1"/>
              <a:t>15</a:t>
            </a:fld>
            <a:endParaRPr lang="en-US" sz="1200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5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26626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dirty="0">
              <a:latin typeface="Arial" charset="0"/>
            </a:endParaRPr>
          </a:p>
        </p:txBody>
      </p:sp>
      <p:sp>
        <p:nvSpPr>
          <p:cNvPr id="26627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63C7687B-ADA9-E044-9F3B-066830B7D241}" type="slidenum">
              <a:rPr lang="en-US" sz="1200"/>
              <a:pPr eaLnBrk="1" hangingPunct="1"/>
              <a:t>17</a:t>
            </a:fld>
            <a:endParaRPr lang="en-US" sz="1200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355CD1D0-D2E6-014E-BFD7-4A23BDD99E43}" type="slidenum">
              <a:rPr lang="en-US" smtClean="0"/>
              <a:pPr>
                <a:defRPr/>
              </a:pPr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29234849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1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40962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dirty="0">
              <a:solidFill>
                <a:srgbClr val="0070C0"/>
              </a:solidFill>
              <a:latin typeface="Arial" charset="0"/>
            </a:endParaRPr>
          </a:p>
        </p:txBody>
      </p:sp>
      <p:sp>
        <p:nvSpPr>
          <p:cNvPr id="40963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A7317D96-EC25-8A41-97F9-86B8A197624F}" type="slidenum">
              <a:rPr lang="en-US" sz="1200"/>
              <a:pPr eaLnBrk="1" hangingPunct="1"/>
              <a:t>21</a:t>
            </a:fld>
            <a:endParaRPr lang="en-US" sz="1200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1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40962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dirty="0">
              <a:solidFill>
                <a:srgbClr val="0070C0"/>
              </a:solidFill>
              <a:latin typeface="Arial" charset="0"/>
            </a:endParaRPr>
          </a:p>
        </p:txBody>
      </p:sp>
      <p:sp>
        <p:nvSpPr>
          <p:cNvPr id="40963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A7317D96-EC25-8A41-97F9-86B8A197624F}" type="slidenum">
              <a:rPr lang="en-US" sz="1200"/>
              <a:pPr eaLnBrk="1" hangingPunct="1"/>
              <a:t>22</a:t>
            </a:fld>
            <a:endParaRPr lang="en-US" sz="120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jpg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5.png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Relationship Id="rId2" Type="http://schemas.openxmlformats.org/officeDocument/2006/relationships/image" Target="../media/image4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2981013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825928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307683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200652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41932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63644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3017354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841736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09772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867324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221839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For more Information, contact us at: </a:t>
            </a:r>
            <a:r>
              <a:rPr lang="en-US" sz="1400" b="1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NCQTL@UW.EDU </a:t>
            </a: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or 877-731-0764</a:t>
            </a:r>
          </a:p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</a:b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marL="0">
              <a:spcBef>
                <a:spcPts val="600"/>
              </a:spcBef>
            </a:pPr>
            <a:endParaRPr lang="en-US" sz="900" dirty="0"/>
          </a:p>
        </p:txBody>
      </p:sp>
    </p:spTree>
    <p:extLst>
      <p:ext uri="{BB962C8B-B14F-4D97-AF65-F5344CB8AC3E}">
        <p14:creationId xmlns:p14="http://schemas.microsoft.com/office/powerpoint/2010/main" val="284329631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8/14/14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299577407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3048000" y="2667000"/>
            <a:ext cx="5943600" cy="1524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3101975" y="2730500"/>
            <a:ext cx="5867399" cy="1447800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effectLst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F97BCA50-106C-6644-88FD-7EB5C7BF4DA4}" type="datetimeFigureOut">
              <a:rPr lang="en-US" smtClean="0"/>
              <a:pPr>
                <a:defRPr/>
              </a:pPr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8DB4ADF5-F659-8942-84FF-94FF3BE6F618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99681038-AFC6-274B-A2DB-63A799E7F682}" type="datetimeFigureOut">
              <a:rPr lang="en-US" smtClean="0"/>
              <a:pPr>
                <a:defRPr/>
              </a:pPr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CDD25C4D-0B41-1D45-B68E-22737562912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DD864BB0-D65B-3F4D-B3C2-8590CD1D9DA8}" type="datetimeFigureOut">
              <a:rPr lang="en-US" smtClean="0"/>
              <a:pPr>
                <a:defRPr/>
              </a:pPr>
              <a:t>8/14/14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A80AAAA4-2D55-A64D-8133-C99AF9A2344D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7AEEDAE7-E26B-EE44-8C4B-F26137572B79}" type="datetimeFigureOut">
              <a:rPr lang="en-US" smtClean="0"/>
              <a:pPr>
                <a:defRPr/>
              </a:pPr>
              <a:t>8/14/14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4606B1CD-03C9-C540-94D5-6DE218095403}" type="datetimeFigureOut">
              <a:rPr lang="en-US" smtClean="0"/>
              <a:pPr>
                <a:defRPr/>
              </a:pPr>
              <a:t>8/14/14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760B8B39-DD8C-FD4E-8BDE-E27FB80AF5EA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7AEEDAE7-E26B-EE44-8C4B-F26137572B79}" type="datetimeFigureOut">
              <a:rPr lang="en-US" smtClean="0"/>
              <a:pPr>
                <a:defRPr/>
              </a:pPr>
              <a:t>8/14/14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7AEEDAE7-E26B-EE44-8C4B-F26137572B79}" type="datetimeFigureOut">
              <a:rPr lang="en-US" smtClean="0"/>
              <a:pPr>
                <a:defRPr/>
              </a:pPr>
              <a:t>8/14/14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7AEEDAE7-E26B-EE44-8C4B-F26137572B79}" type="datetimeFigureOut">
              <a:rPr lang="en-US" smtClean="0"/>
              <a:pPr>
                <a:defRPr/>
              </a:pPr>
              <a:t>8/14/14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7AEEDAE7-E26B-EE44-8C4B-F26137572B79}" type="datetimeFigureOut">
              <a:rPr lang="en-US" smtClean="0"/>
              <a:pPr>
                <a:defRPr/>
              </a:pPr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>
              <a:defRPr/>
            </a:pPr>
            <a:fld id="{7AEEDAE7-E26B-EE44-8C4B-F26137572B79}" type="datetimeFigureOut">
              <a:rPr lang="en-US" smtClean="0"/>
              <a:pPr>
                <a:defRPr/>
              </a:pPr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End Page">
    <p:bg>
      <p:bgPr>
        <a:blipFill dpi="0" rotWithShape="1">
          <a:blip r:embed="rId2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686802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slideLayout" Target="../slideLayouts/slideLayout13.xml"/><Relationship Id="rId14" Type="http://schemas.openxmlformats.org/officeDocument/2006/relationships/theme" Target="../theme/theme1.xml"/><Relationship Id="rId15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_rels/slideMaster2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24.xml"/><Relationship Id="rId12" Type="http://schemas.openxmlformats.org/officeDocument/2006/relationships/slideLayout" Target="../slideLayouts/slideLayout25.xml"/><Relationship Id="rId13" Type="http://schemas.openxmlformats.org/officeDocument/2006/relationships/theme" Target="../theme/theme2.xml"/><Relationship Id="rId14" Type="http://schemas.openxmlformats.org/officeDocument/2006/relationships/image" Target="../media/image1.png"/><Relationship Id="rId1" Type="http://schemas.openxmlformats.org/officeDocument/2006/relationships/slideLayout" Target="../slideLayouts/slideLayout14.xml"/><Relationship Id="rId2" Type="http://schemas.openxmlformats.org/officeDocument/2006/relationships/slideLayout" Target="../slideLayouts/slideLayout15.xml"/><Relationship Id="rId3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7.xml"/><Relationship Id="rId5" Type="http://schemas.openxmlformats.org/officeDocument/2006/relationships/slideLayout" Target="../slideLayouts/slideLayout18.xml"/><Relationship Id="rId6" Type="http://schemas.openxmlformats.org/officeDocument/2006/relationships/slideLayout" Target="../slideLayouts/slideLayout19.xml"/><Relationship Id="rId7" Type="http://schemas.openxmlformats.org/officeDocument/2006/relationships/slideLayout" Target="../slideLayouts/slideLayout20.xml"/><Relationship Id="rId8" Type="http://schemas.openxmlformats.org/officeDocument/2006/relationships/slideLayout" Target="../slideLayouts/slideLayout21.xml"/><Relationship Id="rId9" Type="http://schemas.openxmlformats.org/officeDocument/2006/relationships/slideLayout" Target="../slideLayouts/slideLayout22.xml"/><Relationship Id="rId10" Type="http://schemas.openxmlformats.org/officeDocument/2006/relationships/slideLayout" Target="../slideLayouts/slideLayout23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pPr/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341726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94" r:id="rId1"/>
    <p:sldLayoutId id="2147483795" r:id="rId2"/>
    <p:sldLayoutId id="2147483796" r:id="rId3"/>
    <p:sldLayoutId id="2147483797" r:id="rId4"/>
    <p:sldLayoutId id="2147483798" r:id="rId5"/>
    <p:sldLayoutId id="2147483799" r:id="rId6"/>
    <p:sldLayoutId id="2147483800" r:id="rId7"/>
    <p:sldLayoutId id="2147483801" r:id="rId8"/>
    <p:sldLayoutId id="2147483802" r:id="rId9"/>
    <p:sldLayoutId id="2147483803" r:id="rId10"/>
    <p:sldLayoutId id="2147483804" r:id="rId11"/>
    <p:sldLayoutId id="2147483805" r:id="rId12"/>
    <p:sldLayoutId id="2147483806" r:id="rId13"/>
  </p:sldLayoutIdLst>
  <p:timing>
    <p:tnLst>
      <p:par>
        <p:cTn xmlns:p14="http://schemas.microsoft.com/office/powerpoint/2010/main"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 cstate="print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7AEEDAE7-E26B-EE44-8C4B-F26137572B79}" type="datetimeFigureOut">
              <a:rPr lang="en-US" smtClean="0"/>
              <a:pPr>
                <a:defRPr/>
              </a:pPr>
              <a:t>8/14/14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>
              <a:defRPr/>
            </a:pPr>
            <a:fld id="{80E53508-F60E-9449-8DA4-643631CE1139}" type="slidenum">
              <a:rPr lang="en-US" smtClean="0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80" r:id="rId1"/>
    <p:sldLayoutId id="2147483781" r:id="rId2"/>
    <p:sldLayoutId id="2147483782" r:id="rId3"/>
    <p:sldLayoutId id="2147483783" r:id="rId4"/>
    <p:sldLayoutId id="2147483784" r:id="rId5"/>
    <p:sldLayoutId id="2147483785" r:id="rId6"/>
    <p:sldLayoutId id="2147483786" r:id="rId7"/>
    <p:sldLayoutId id="2147483787" r:id="rId8"/>
    <p:sldLayoutId id="2147483788" r:id="rId9"/>
    <p:sldLayoutId id="2147483789" r:id="rId10"/>
    <p:sldLayoutId id="2147483790" r:id="rId11"/>
    <p:sldLayoutId id="2147483792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7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5.xml"/><Relationship Id="rId4" Type="http://schemas.openxmlformats.org/officeDocument/2006/relationships/notesSlide" Target="../notesSlides/notesSlide3.xml"/><Relationship Id="rId5" Type="http://schemas.openxmlformats.org/officeDocument/2006/relationships/image" Target="../media/image8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4" Type="http://schemas.microsoft.com/office/2007/relationships/hdphoto" Target="../media/hdphoto1.wdp"/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4" Type="http://schemas.microsoft.com/office/2007/relationships/hdphoto" Target="../media/hdphoto2.wdp"/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5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6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11.pn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8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9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2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4" Type="http://schemas.openxmlformats.org/officeDocument/2006/relationships/image" Target="../media/image14.jpeg"/><Relationship Id="rId5" Type="http://schemas.microsoft.com/office/2007/relationships/hdphoto" Target="../media/hdphoto3.wdp"/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1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3.xml"/><Relationship Id="rId3" Type="http://schemas.openxmlformats.org/officeDocument/2006/relationships/image" Target="../media/image15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6.jpeg"/><Relationship Id="rId3" Type="http://schemas.microsoft.com/office/2007/relationships/hdphoto" Target="../media/hdphoto4.wdp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4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4" Type="http://schemas.microsoft.com/office/2007/relationships/hdphoto" Target="../media/hdphoto5.wdp"/><Relationship Id="rId5" Type="http://schemas.openxmlformats.org/officeDocument/2006/relationships/image" Target="../media/image18.png"/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5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image" Target="../media/image19.jp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9.xml"/><Relationship Id="rId4" Type="http://schemas.openxmlformats.org/officeDocument/2006/relationships/image" Target="../media/image20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6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Relationship Id="rId2" Type="http://schemas.openxmlformats.org/officeDocument/2006/relationships/notesSlide" Target="../notesSlides/notesSlide17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ctrTitle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/>
          <a:p>
            <a:pPr algn="ctr">
              <a:defRPr/>
            </a:pPr>
            <a:r>
              <a:rPr lang="en-US" sz="2100" dirty="0" smtClean="0"/>
              <a:t>ongoing child assessment:  </a:t>
            </a:r>
            <a:r>
              <a:rPr lang="en-US" sz="3200" dirty="0" smtClean="0"/>
              <a:t>overview</a:t>
            </a:r>
            <a:endParaRPr lang="en-US" sz="3200" dirty="0"/>
          </a:p>
        </p:txBody>
      </p:sp>
      <p:sp>
        <p:nvSpPr>
          <p:cNvPr id="4" name="TextBox 3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SPRING 2014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713764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331788" y="457200"/>
            <a:ext cx="8477250" cy="1143000"/>
          </a:xfrm>
        </p:spPr>
        <p:txBody>
          <a:bodyPr>
            <a:normAutofit fontScale="90000"/>
          </a:bodyPr>
          <a:lstStyle/>
          <a:p>
            <a:pPr>
              <a:defRPr/>
            </a:pPr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10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253" b="2180"/>
          <a:stretch>
            <a:fillRect/>
          </a:stretch>
        </p:blipFill>
        <p:spPr>
          <a:xfrm>
            <a:off x="1817688" y="1841500"/>
            <a:ext cx="5592762" cy="4646613"/>
          </a:xfrm>
        </p:spPr>
      </p:pic>
      <p:sp>
        <p:nvSpPr>
          <p:cNvPr id="11" name="Rectangle 10"/>
          <p:cNvSpPr/>
          <p:nvPr/>
        </p:nvSpPr>
        <p:spPr>
          <a:xfrm>
            <a:off x="1531938" y="1841500"/>
            <a:ext cx="5611812" cy="148272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717675" y="3324225"/>
            <a:ext cx="3411538" cy="2195513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1684338" y="5519738"/>
            <a:ext cx="5611812" cy="968375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103987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485775" y="3962400"/>
            <a:ext cx="5000625" cy="2209800"/>
          </a:xfrm>
          <a:prstGeom prst="rect">
            <a:avLst/>
          </a:prstGeom>
          <a:solidFill>
            <a:srgbClr val="590035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485775" y="2124074"/>
            <a:ext cx="5000625" cy="1685926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>
              <a:solidFill>
                <a:srgbClr val="FF6600"/>
              </a:solidFill>
            </a:endParaRPr>
          </a:p>
        </p:txBody>
      </p:sp>
      <p:sp>
        <p:nvSpPr>
          <p:cNvPr id="17410" name="Title 2"/>
          <p:cNvSpPr>
            <a:spLocks noGrp="1"/>
          </p:cNvSpPr>
          <p:nvPr>
            <p:ph type="title"/>
          </p:nvPr>
        </p:nvSpPr>
        <p:spPr>
          <a:xfrm>
            <a:off x="314325" y="369888"/>
            <a:ext cx="8477250" cy="1143000"/>
          </a:xfrm>
        </p:spPr>
        <p:txBody>
          <a:bodyPr/>
          <a:lstStyle/>
          <a:p>
            <a:pPr eaLnBrk="1" hangingPunct="1">
              <a:defRPr/>
            </a:pPr>
            <a:r>
              <a:rPr lang="en-US" dirty="0" smtClean="0">
                <a:latin typeface="Century Gothic" pitchFamily="34" charset="0"/>
                <a:cs typeface="Century Gothic" pitchFamily="34" charset="0"/>
              </a:rPr>
              <a:t>OBJECTIVES</a:t>
            </a:r>
          </a:p>
        </p:txBody>
      </p:sp>
      <p:sp>
        <p:nvSpPr>
          <p:cNvPr id="30723" name="Content Placeholder 1"/>
          <p:cNvSpPr>
            <a:spLocks noGrp="1"/>
          </p:cNvSpPr>
          <p:nvPr>
            <p:ph idx="1"/>
          </p:nvPr>
        </p:nvSpPr>
        <p:spPr>
          <a:xfrm>
            <a:off x="609600" y="2209800"/>
            <a:ext cx="4876800" cy="3962400"/>
          </a:xfrm>
        </p:spPr>
        <p:txBody>
          <a:bodyPr>
            <a:noAutofit/>
          </a:bodyPr>
          <a:lstStyle/>
          <a:p>
            <a:pPr marL="274320" indent="-274320">
              <a:spcBef>
                <a:spcPts val="0"/>
              </a:spcBef>
              <a:spcAft>
                <a:spcPts val="3600"/>
              </a:spcAft>
            </a:pPr>
            <a:r>
              <a:rPr lang="en-US" sz="3000" dirty="0" smtClean="0">
                <a:solidFill>
                  <a:schemeClr val="bg1"/>
                </a:solidFill>
                <a:latin typeface="Century Gothic" charset="0"/>
                <a:ea typeface="Century Gothic" charset="0"/>
                <a:cs typeface="Century Gothic" charset="0"/>
              </a:rPr>
              <a:t>Learn how to collect different types of child assessment information.</a:t>
            </a:r>
          </a:p>
          <a:p>
            <a:pPr marL="274320" indent="-274320">
              <a:spcBef>
                <a:spcPts val="0"/>
              </a:spcBef>
              <a:spcAft>
                <a:spcPts val="3600"/>
              </a:spcAft>
            </a:pPr>
            <a:r>
              <a:rPr lang="en-US" sz="3000" dirty="0" smtClean="0">
                <a:solidFill>
                  <a:schemeClr val="bg1"/>
                </a:solidFill>
                <a:latin typeface="Century Gothic" charset="0"/>
                <a:ea typeface="Century Gothic" charset="0"/>
                <a:cs typeface="Century Gothic" charset="0"/>
              </a:rPr>
              <a:t>Understand and use </a:t>
            </a:r>
            <a:r>
              <a:rPr lang="en-US" sz="3000" dirty="0">
                <a:solidFill>
                  <a:schemeClr val="bg1"/>
                </a:solidFill>
                <a:latin typeface="Century Gothic" charset="0"/>
                <a:ea typeface="Century Gothic" charset="0"/>
                <a:cs typeface="Century Gothic" charset="0"/>
              </a:rPr>
              <a:t>assessment information </a:t>
            </a:r>
            <a:r>
              <a:rPr lang="en-US" sz="3000" dirty="0" smtClean="0">
                <a:solidFill>
                  <a:schemeClr val="bg1"/>
                </a:solidFill>
                <a:latin typeface="Century Gothic" charset="0"/>
                <a:ea typeface="Century Gothic" charset="0"/>
                <a:cs typeface="Century Gothic" charset="0"/>
              </a:rPr>
              <a:t> to improve children’s learning.</a:t>
            </a:r>
          </a:p>
        </p:txBody>
      </p:sp>
      <p:pic>
        <p:nvPicPr>
          <p:cNvPr id="3" name="Picture 2" descr="CAPSLO_Nora_P192.jp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38800" y="1905000"/>
            <a:ext cx="2997200" cy="4495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263893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07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07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ctr">
              <a:buNone/>
            </a:pPr>
            <a:r>
              <a:rPr lang="en-US" dirty="0" smtClean="0">
                <a:solidFill>
                  <a:srgbClr val="FFFFFF"/>
                </a:solidFill>
              </a:rPr>
              <a:t>VIDEO: DEVELOPING YOUR </a:t>
            </a:r>
            <a:br>
              <a:rPr lang="en-US" dirty="0" smtClean="0">
                <a:solidFill>
                  <a:srgbClr val="FFFFFF"/>
                </a:solidFill>
              </a:rPr>
            </a:br>
            <a:r>
              <a:rPr lang="en-US" dirty="0" smtClean="0">
                <a:solidFill>
                  <a:srgbClr val="FFFFFF"/>
                </a:solidFill>
              </a:rPr>
              <a:t>DATA COLLECTION SYSTEM</a:t>
            </a:r>
            <a:endParaRPr lang="en-US" dirty="0">
              <a:solidFill>
                <a:srgbClr val="FFFFFF"/>
              </a:solidFill>
            </a:endParaRPr>
          </a:p>
        </p:txBody>
      </p:sp>
      <p:pic>
        <p:nvPicPr>
          <p:cNvPr id="2" name="Developing-Your-Data-Collection-System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673893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reeform 5"/>
          <p:cNvSpPr/>
          <p:nvPr/>
        </p:nvSpPr>
        <p:spPr>
          <a:xfrm>
            <a:off x="478031" y="1892191"/>
            <a:ext cx="8080296" cy="1701161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fontAlgn="auto">
              <a:spcAft>
                <a:spcPts val="0"/>
              </a:spcAft>
              <a:defRPr/>
            </a:pPr>
            <a:r>
              <a:rPr lang="en-US" dirty="0" smtClean="0">
                <a:ea typeface="+mj-ea"/>
                <a:cs typeface="+mj-cs"/>
              </a:rPr>
              <a:t>Ongoing child assessment</a:t>
            </a:r>
            <a:br>
              <a:rPr lang="en-US" dirty="0" smtClean="0">
                <a:ea typeface="+mj-ea"/>
                <a:cs typeface="+mj-cs"/>
              </a:rPr>
            </a:br>
            <a:r>
              <a:rPr lang="en-US" dirty="0" smtClean="0">
                <a:ea typeface="+mj-ea"/>
                <a:cs typeface="+mj-cs"/>
              </a:rPr>
              <a:t>IN YOUR PROGRAM</a:t>
            </a:r>
            <a:endParaRPr lang="en-US" dirty="0">
              <a:ea typeface="+mj-ea"/>
              <a:cs typeface="+mj-cs"/>
            </a:endParaRPr>
          </a:p>
        </p:txBody>
      </p:sp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638278" y="1920034"/>
            <a:ext cx="7706369" cy="1800319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 smtClean="0">
                <a:solidFill>
                  <a:srgbClr val="FFFFFF"/>
                </a:solidFill>
                <a:latin typeface="Century Gothic" pitchFamily="34" charset="0"/>
              </a:rPr>
              <a:t>How do you collect and use information about children</a:t>
            </a:r>
            <a:r>
              <a:rPr lang="ja-JP" altLang="en-US" dirty="0" smtClean="0">
                <a:solidFill>
                  <a:srgbClr val="FFFFFF"/>
                </a:solidFill>
                <a:latin typeface="Century Gothic" pitchFamily="34" charset="0"/>
              </a:rPr>
              <a:t>’</a:t>
            </a:r>
            <a:r>
              <a:rPr lang="en-US" altLang="ja-JP" dirty="0" smtClean="0">
                <a:solidFill>
                  <a:srgbClr val="FFFFFF"/>
                </a:solidFill>
                <a:latin typeface="Century Gothic" pitchFamily="34" charset="0"/>
              </a:rPr>
              <a:t>s progress in your program?</a:t>
            </a:r>
            <a:endParaRPr lang="en-US" dirty="0" smtClean="0">
              <a:solidFill>
                <a:srgbClr val="FFFFFF"/>
              </a:solidFill>
              <a:latin typeface="Century Gothic" pitchFamily="34" charset="0"/>
            </a:endParaRPr>
          </a:p>
        </p:txBody>
      </p:sp>
      <p:pic>
        <p:nvPicPr>
          <p:cNvPr id="5" name="Picture 4" descr="Overview.png"/>
          <p:cNvPicPr>
            <a:picLocks noChangeAspect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harpenSoften amount="25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t="4604"/>
          <a:stretch/>
        </p:blipFill>
        <p:spPr>
          <a:xfrm>
            <a:off x="4319495" y="3055470"/>
            <a:ext cx="4104429" cy="3343835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2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485776" y="5328960"/>
            <a:ext cx="4653990" cy="729691"/>
          </a:xfrm>
          <a:prstGeom prst="rect">
            <a:avLst/>
          </a:prstGeom>
          <a:solidFill>
            <a:schemeClr val="bg1">
              <a:lumMod val="5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485776" y="4096311"/>
            <a:ext cx="4653990" cy="1043456"/>
          </a:xfrm>
          <a:prstGeom prst="rect">
            <a:avLst/>
          </a:prstGeom>
          <a:solidFill>
            <a:srgbClr val="16438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485776" y="3162489"/>
            <a:ext cx="4653990" cy="729691"/>
          </a:xfrm>
          <a:prstGeom prst="rect">
            <a:avLst/>
          </a:prstGeom>
          <a:solidFill>
            <a:srgbClr val="590035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85776" y="1959721"/>
            <a:ext cx="4653990" cy="1043456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KEY QUESTIONS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1267" y="1949917"/>
            <a:ext cx="4688260" cy="4646613"/>
          </a:xfrm>
        </p:spPr>
        <p:txBody>
          <a:bodyPr>
            <a:noAutofit/>
          </a:bodyPr>
          <a:lstStyle/>
          <a:p>
            <a:pPr marL="274320" indent="-274320">
              <a:spcBef>
                <a:spcPts val="0"/>
              </a:spcBef>
              <a:spcAft>
                <a:spcPts val="3000"/>
              </a:spcAft>
            </a:pPr>
            <a:r>
              <a:rPr lang="en-US" sz="3000" dirty="0" smtClean="0">
                <a:solidFill>
                  <a:srgbClr val="FFFFFF"/>
                </a:solidFill>
              </a:rPr>
              <a:t>How well are children learning?</a:t>
            </a:r>
          </a:p>
          <a:p>
            <a:pPr marL="274320" indent="-274320">
              <a:spcBef>
                <a:spcPts val="0"/>
              </a:spcBef>
              <a:spcAft>
                <a:spcPts val="3000"/>
              </a:spcAft>
            </a:pPr>
            <a:r>
              <a:rPr lang="en-US" sz="3000" dirty="0" smtClean="0">
                <a:solidFill>
                  <a:srgbClr val="FFFFFF"/>
                </a:solidFill>
              </a:rPr>
              <a:t>How do we know this?</a:t>
            </a:r>
          </a:p>
          <a:p>
            <a:pPr marL="274320" indent="-274320">
              <a:spcBef>
                <a:spcPts val="0"/>
              </a:spcBef>
              <a:spcAft>
                <a:spcPts val="3000"/>
              </a:spcAft>
            </a:pPr>
            <a:r>
              <a:rPr lang="en-US" sz="3000" dirty="0" smtClean="0">
                <a:solidFill>
                  <a:srgbClr val="FFFFFF"/>
                </a:solidFill>
              </a:rPr>
              <a:t>How do we know this </a:t>
            </a:r>
            <a:br>
              <a:rPr lang="en-US" sz="3000" dirty="0" smtClean="0">
                <a:solidFill>
                  <a:srgbClr val="FFFFFF"/>
                </a:solidFill>
              </a:rPr>
            </a:br>
            <a:r>
              <a:rPr lang="en-US" sz="3000" i="1" dirty="0" smtClean="0">
                <a:solidFill>
                  <a:srgbClr val="FFFFFF"/>
                </a:solidFill>
              </a:rPr>
              <a:t>with confidence</a:t>
            </a:r>
            <a:r>
              <a:rPr lang="en-US" sz="3000" dirty="0" smtClean="0">
                <a:solidFill>
                  <a:srgbClr val="FFFFFF"/>
                </a:solidFill>
              </a:rPr>
              <a:t>?</a:t>
            </a:r>
          </a:p>
          <a:p>
            <a:pPr marL="274320" indent="-274320">
              <a:spcBef>
                <a:spcPts val="0"/>
              </a:spcBef>
              <a:spcAft>
                <a:spcPts val="3000"/>
              </a:spcAft>
            </a:pPr>
            <a:r>
              <a:rPr lang="en-US" sz="3000" dirty="0" smtClean="0">
                <a:solidFill>
                  <a:srgbClr val="FFFFFF"/>
                </a:solidFill>
              </a:rPr>
              <a:t>What will we do next?</a:t>
            </a:r>
            <a:endParaRPr lang="en-US" sz="3000" dirty="0">
              <a:solidFill>
                <a:srgbClr val="FFFFFF"/>
              </a:solidFill>
            </a:endParaRPr>
          </a:p>
        </p:txBody>
      </p:sp>
      <p:pic>
        <p:nvPicPr>
          <p:cNvPr id="4" name="Picture 3" descr="Overview - .png"/>
          <p:cNvPicPr>
            <a:picLocks noChangeAspect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brigh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7389"/>
          <a:stretch/>
        </p:blipFill>
        <p:spPr>
          <a:xfrm>
            <a:off x="5330271" y="1949824"/>
            <a:ext cx="3314134" cy="41088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455567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7" grpId="0" animBg="1"/>
      <p:bldP spid="6" grpId="0" animBg="1"/>
      <p:bldP spid="5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THE BASICS of </a:t>
            </a:r>
            <a:br>
              <a:rPr lang="en-US" dirty="0" smtClean="0"/>
            </a:br>
            <a:r>
              <a:rPr lang="en-US" dirty="0" smtClean="0"/>
              <a:t>ONGOING CHILD ASSESSMENT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58336" y="1830387"/>
            <a:ext cx="6697841" cy="4525963"/>
          </a:xfrm>
        </p:spPr>
        <p:txBody>
          <a:bodyPr/>
          <a:lstStyle/>
          <a:p>
            <a:pPr marL="274320" indent="-274320"/>
            <a:r>
              <a:rPr lang="en-US" dirty="0" smtClean="0"/>
              <a:t>Know what you want to assess.</a:t>
            </a:r>
          </a:p>
          <a:p>
            <a:pPr lvl="1"/>
            <a:r>
              <a:rPr lang="en-US" dirty="0" smtClean="0"/>
              <a:t>Select important learning goals.</a:t>
            </a:r>
          </a:p>
          <a:p>
            <a:pPr marL="274320" indent="-274320">
              <a:spcBef>
                <a:spcPts val="1368"/>
              </a:spcBef>
            </a:pPr>
            <a:r>
              <a:rPr lang="en-US" dirty="0" smtClean="0"/>
              <a:t>Gather enough information.</a:t>
            </a:r>
          </a:p>
          <a:p>
            <a:pPr lvl="1"/>
            <a:r>
              <a:rPr lang="en-US" dirty="0" smtClean="0"/>
              <a:t>Use multiple methods.</a:t>
            </a:r>
          </a:p>
          <a:p>
            <a:pPr lvl="1"/>
            <a:r>
              <a:rPr lang="en-US" dirty="0" smtClean="0"/>
              <a:t>Collect data across settings.</a:t>
            </a:r>
          </a:p>
          <a:p>
            <a:pPr lvl="1"/>
            <a:r>
              <a:rPr lang="en-US" dirty="0" smtClean="0"/>
              <a:t>Collect data over time.</a:t>
            </a:r>
          </a:p>
          <a:p>
            <a:pPr marL="274320" indent="-274320">
              <a:spcBef>
                <a:spcPts val="1368"/>
              </a:spcBef>
            </a:pPr>
            <a:r>
              <a:rPr lang="en-US" dirty="0" smtClean="0"/>
              <a:t>Use data to inform teaching.</a:t>
            </a:r>
          </a:p>
          <a:p>
            <a:pPr lvl="1"/>
            <a:r>
              <a:rPr lang="en-US" dirty="0" smtClean="0"/>
              <a:t>Review regularly.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0529162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ea typeface="+mj-ea"/>
                <a:cs typeface="+mj-cs"/>
              </a:rPr>
              <a:t>The BENEFITS</a:t>
            </a:r>
            <a:endParaRPr lang="en-US" dirty="0">
              <a:ea typeface="+mj-ea"/>
              <a:cs typeface="+mj-cs"/>
            </a:endParaRPr>
          </a:p>
        </p:txBody>
      </p:sp>
      <p:sp>
        <p:nvSpPr>
          <p:cNvPr id="6147" name="Content Placeholder 2"/>
          <p:cNvSpPr>
            <a:spLocks noGrp="1"/>
          </p:cNvSpPr>
          <p:nvPr>
            <p:ph idx="1"/>
          </p:nvPr>
        </p:nvSpPr>
        <p:spPr>
          <a:xfrm>
            <a:off x="912906" y="2057400"/>
            <a:ext cx="7708153" cy="4298950"/>
          </a:xfrm>
        </p:spPr>
        <p:txBody>
          <a:bodyPr>
            <a:normAutofit/>
          </a:bodyPr>
          <a:lstStyle/>
          <a:p>
            <a:pPr marL="388620" indent="-342900" eaLnBrk="1" fontAlgn="auto" hangingPunct="1">
              <a:spcBef>
                <a:spcPts val="1272"/>
              </a:spcBef>
              <a:spcAft>
                <a:spcPts val="0"/>
              </a:spcAft>
              <a:defRPr/>
            </a:pPr>
            <a:r>
              <a:rPr lang="en-US" sz="2800" dirty="0" smtClean="0">
                <a:ea typeface="+mn-ea"/>
                <a:cs typeface="+mn-cs"/>
              </a:rPr>
              <a:t>Monitor progress toward goals.</a:t>
            </a:r>
          </a:p>
          <a:p>
            <a:pPr marL="388620" indent="-342900" eaLnBrk="1" fontAlgn="auto" hangingPunct="1">
              <a:spcBef>
                <a:spcPts val="1272"/>
              </a:spcBef>
              <a:spcAft>
                <a:spcPts val="0"/>
              </a:spcAft>
              <a:defRPr/>
            </a:pPr>
            <a:r>
              <a:rPr lang="en-US" sz="2800" dirty="0" smtClean="0">
                <a:ea typeface="+mn-ea"/>
                <a:cs typeface="+mn-cs"/>
              </a:rPr>
              <a:t>Generate questions and hypotheses.</a:t>
            </a:r>
          </a:p>
          <a:p>
            <a:pPr marL="388620" indent="-342900" eaLnBrk="1" fontAlgn="auto" hangingPunct="1">
              <a:spcBef>
                <a:spcPts val="1272"/>
              </a:spcBef>
              <a:spcAft>
                <a:spcPts val="0"/>
              </a:spcAft>
              <a:defRPr/>
            </a:pPr>
            <a:r>
              <a:rPr lang="en-US" sz="2800" dirty="0" smtClean="0">
                <a:ea typeface="+mn-ea"/>
                <a:cs typeface="+mn-cs"/>
              </a:rPr>
              <a:t>Share children’s progress with families.</a:t>
            </a:r>
          </a:p>
          <a:p>
            <a:pPr marL="388620" indent="-342900" eaLnBrk="1" fontAlgn="auto" hangingPunct="1">
              <a:spcBef>
                <a:spcPts val="1272"/>
              </a:spcBef>
              <a:spcAft>
                <a:spcPts val="0"/>
              </a:spcAft>
              <a:defRPr/>
            </a:pPr>
            <a:r>
              <a:rPr lang="en-US" sz="2800" dirty="0" smtClean="0">
                <a:ea typeface="+mn-ea"/>
                <a:cs typeface="+mn-cs"/>
              </a:rPr>
              <a:t>Provide information for specialists.</a:t>
            </a:r>
          </a:p>
          <a:p>
            <a:pPr marL="388620" indent="-342900" eaLnBrk="1" fontAlgn="auto" hangingPunct="1">
              <a:spcBef>
                <a:spcPts val="1272"/>
              </a:spcBef>
              <a:spcAft>
                <a:spcPts val="0"/>
              </a:spcAft>
              <a:defRPr/>
            </a:pPr>
            <a:r>
              <a:rPr lang="en-US" sz="2800" dirty="0" smtClean="0">
                <a:ea typeface="+mn-ea"/>
                <a:cs typeface="+mn-cs"/>
              </a:rPr>
              <a:t>Inform teaching.</a:t>
            </a:r>
          </a:p>
          <a:p>
            <a:pPr marL="388620" indent="-342900" eaLnBrk="1" fontAlgn="auto" hangingPunct="1">
              <a:spcBef>
                <a:spcPts val="1272"/>
              </a:spcBef>
              <a:spcAft>
                <a:spcPts val="0"/>
              </a:spcAft>
              <a:defRPr/>
            </a:pPr>
            <a:r>
              <a:rPr lang="en-US" sz="2800" dirty="0" smtClean="0">
                <a:ea typeface="+mn-ea"/>
                <a:cs typeface="+mn-cs"/>
              </a:rPr>
              <a:t>Support children’s development beyond </a:t>
            </a:r>
            <a:br>
              <a:rPr lang="en-US" sz="2800" dirty="0" smtClean="0">
                <a:ea typeface="+mn-ea"/>
                <a:cs typeface="+mn-cs"/>
              </a:rPr>
            </a:br>
            <a:r>
              <a:rPr lang="en-US" sz="2800" dirty="0" smtClean="0">
                <a:ea typeface="+mn-ea"/>
                <a:cs typeface="+mn-cs"/>
              </a:rPr>
              <a:t>the classroom.</a:t>
            </a:r>
          </a:p>
          <a:p>
            <a:pPr marL="274320" eaLnBrk="1" fontAlgn="auto" hangingPunct="1">
              <a:spcBef>
                <a:spcPts val="1272"/>
              </a:spcBef>
              <a:spcAft>
                <a:spcPts val="0"/>
              </a:spcAft>
              <a:buFont typeface="Wingdings" charset="0"/>
              <a:buNone/>
              <a:defRPr/>
            </a:pPr>
            <a:endParaRPr lang="en-US" sz="2800" dirty="0">
              <a:latin typeface="Calibri" charset="0"/>
              <a:ea typeface="+mn-ea"/>
              <a:cs typeface="+mn-cs"/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1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1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61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61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61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614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ea typeface="+mj-ea"/>
                <a:cs typeface="+mj-cs"/>
              </a:rPr>
              <a:t>Planning FOR ongoing </a:t>
            </a:r>
            <a:br>
              <a:rPr lang="en-US" dirty="0" smtClean="0">
                <a:ea typeface="+mj-ea"/>
                <a:cs typeface="+mj-cs"/>
              </a:rPr>
            </a:br>
            <a:r>
              <a:rPr lang="en-US" dirty="0" smtClean="0">
                <a:ea typeface="+mj-ea"/>
                <a:cs typeface="+mj-cs"/>
              </a:rPr>
              <a:t>child assessment</a:t>
            </a:r>
            <a:endParaRPr lang="en-US" dirty="0">
              <a:ea typeface="+mj-ea"/>
              <a:cs typeface="+mj-cs"/>
            </a:endParaRP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696259" y="1922930"/>
            <a:ext cx="4648200" cy="4495800"/>
          </a:xfrm>
        </p:spPr>
        <p:txBody>
          <a:bodyPr>
            <a:noAutofit/>
          </a:bodyPr>
          <a:lstStyle/>
          <a:p>
            <a:pPr marL="274320" eaLnBrk="1" fontAlgn="auto" hangingPunct="1">
              <a:spcBef>
                <a:spcPts val="0"/>
              </a:spcBef>
              <a:buNone/>
              <a:defRPr/>
            </a:pPr>
            <a:r>
              <a:rPr lang="en-US" sz="2400" b="1" dirty="0" smtClean="0">
                <a:cs typeface="+mn-cs"/>
              </a:rPr>
              <a:t>WHAT?</a:t>
            </a:r>
          </a:p>
          <a:p>
            <a:pPr marL="45720" indent="0" eaLnBrk="1" fontAlgn="auto" hangingPunct="1">
              <a:spcBef>
                <a:spcPts val="0"/>
              </a:spcBef>
              <a:buNone/>
              <a:defRPr/>
            </a:pPr>
            <a:r>
              <a:rPr lang="en-US" sz="2000" dirty="0" smtClean="0">
                <a:cs typeface="+mn-cs"/>
              </a:rPr>
              <a:t>Collect information about:</a:t>
            </a:r>
          </a:p>
          <a:p>
            <a:pPr marL="388620">
              <a:spcBef>
                <a:spcPts val="0"/>
              </a:spcBef>
              <a:defRPr/>
            </a:pPr>
            <a:r>
              <a:rPr lang="en-US" sz="2000" dirty="0" smtClean="0">
                <a:cs typeface="+mn-cs"/>
              </a:rPr>
              <a:t>ALL children</a:t>
            </a:r>
          </a:p>
          <a:p>
            <a:pPr marL="388620">
              <a:spcBef>
                <a:spcPts val="0"/>
              </a:spcBef>
              <a:defRPr/>
            </a:pPr>
            <a:r>
              <a:rPr lang="en-US" sz="2000" dirty="0" smtClean="0"/>
              <a:t>ALL domains</a:t>
            </a:r>
            <a:endParaRPr lang="en-US" sz="2000" dirty="0" smtClean="0">
              <a:cs typeface="+mn-cs"/>
            </a:endParaRPr>
          </a:p>
          <a:p>
            <a:pPr marL="274320" eaLnBrk="1" fontAlgn="auto" hangingPunct="1">
              <a:spcBef>
                <a:spcPts val="1800"/>
              </a:spcBef>
              <a:buNone/>
              <a:defRPr/>
            </a:pPr>
            <a:r>
              <a:rPr lang="en-US" sz="2400" b="1" dirty="0" smtClean="0"/>
              <a:t>WHEN?</a:t>
            </a:r>
          </a:p>
          <a:p>
            <a:pPr marL="274320" indent="-228600" eaLnBrk="1" fontAlgn="auto" hangingPunct="1">
              <a:spcBef>
                <a:spcPts val="0"/>
              </a:spcBef>
              <a:defRPr/>
            </a:pPr>
            <a:r>
              <a:rPr lang="en-US" sz="2000" dirty="0" smtClean="0">
                <a:cs typeface="+mn-cs"/>
              </a:rPr>
              <a:t>During one or several </a:t>
            </a:r>
            <a:br>
              <a:rPr lang="en-US" sz="2000" dirty="0" smtClean="0">
                <a:cs typeface="+mn-cs"/>
              </a:rPr>
            </a:br>
            <a:r>
              <a:rPr lang="en-US" sz="2000" dirty="0" smtClean="0">
                <a:cs typeface="+mn-cs"/>
              </a:rPr>
              <a:t>everyday activities</a:t>
            </a:r>
          </a:p>
          <a:p>
            <a:pPr marL="274320" indent="-228600" eaLnBrk="1" fontAlgn="auto" hangingPunct="1">
              <a:spcBef>
                <a:spcPts val="0"/>
              </a:spcBef>
              <a:defRPr/>
            </a:pPr>
            <a:r>
              <a:rPr lang="en-US" sz="2000" dirty="0" smtClean="0"/>
              <a:t>When it is practical </a:t>
            </a:r>
            <a:br>
              <a:rPr lang="en-US" sz="2000" dirty="0" smtClean="0"/>
            </a:br>
            <a:r>
              <a:rPr lang="en-US" sz="2000" dirty="0" smtClean="0"/>
              <a:t>(activity type, available adults)</a:t>
            </a:r>
            <a:endParaRPr lang="en-US" sz="2000" dirty="0" smtClean="0">
              <a:cs typeface="+mn-cs"/>
            </a:endParaRPr>
          </a:p>
          <a:p>
            <a:pPr marL="274320" eaLnBrk="1" fontAlgn="auto" hangingPunct="1">
              <a:spcBef>
                <a:spcPts val="1800"/>
              </a:spcBef>
              <a:buNone/>
              <a:defRPr/>
            </a:pPr>
            <a:r>
              <a:rPr lang="en-US" sz="2400" b="1" dirty="0" smtClean="0"/>
              <a:t>BY WHOM?</a:t>
            </a:r>
          </a:p>
          <a:p>
            <a:pPr marL="274320" indent="-228600" eaLnBrk="1" fontAlgn="auto" hangingPunct="1">
              <a:spcBef>
                <a:spcPts val="0"/>
              </a:spcBef>
              <a:defRPr/>
            </a:pPr>
            <a:r>
              <a:rPr lang="en-US" sz="2000" dirty="0" smtClean="0"/>
              <a:t>Teachers, assistants, and/or specialists</a:t>
            </a:r>
            <a:endParaRPr lang="en-US" sz="2000" dirty="0">
              <a:cs typeface="+mn-cs"/>
            </a:endParaRPr>
          </a:p>
        </p:txBody>
      </p:sp>
      <p:pic>
        <p:nvPicPr>
          <p:cNvPr id="3" name="Picture 2" descr="framework-Aug-2011-Graphic-V2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45203" y="874952"/>
            <a:ext cx="4730560" cy="6121901"/>
          </a:xfrm>
          <a:prstGeom prst="rect">
            <a:avLst/>
          </a:prstGeom>
        </p:spPr>
      </p:pic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17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717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717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717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717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717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717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717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717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470833" y="3296955"/>
            <a:ext cx="8202519" cy="1260102"/>
          </a:xfrm>
          <a:prstGeom prst="rect">
            <a:avLst/>
          </a:prstGeom>
          <a:solidFill>
            <a:srgbClr val="590035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470833" y="4731306"/>
            <a:ext cx="8202519" cy="1260102"/>
          </a:xfrm>
          <a:prstGeom prst="rect">
            <a:avLst/>
          </a:prstGeom>
          <a:solidFill>
            <a:srgbClr val="16438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Choosing the best</a:t>
            </a:r>
            <a:r>
              <a:rPr lang="en-US" dirty="0"/>
              <a:t> </a:t>
            </a:r>
            <a:r>
              <a:rPr lang="en-US" dirty="0" smtClean="0"/>
              <a:t>STRATEGY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470833" y="1870074"/>
            <a:ext cx="8202519" cy="1260102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1279" y="1890152"/>
            <a:ext cx="8477737" cy="4525963"/>
          </a:xfrm>
        </p:spPr>
        <p:txBody>
          <a:bodyPr>
            <a:noAutofit/>
          </a:bodyPr>
          <a:lstStyle/>
          <a:p>
            <a:pPr marL="274320" indent="-274320"/>
            <a:r>
              <a:rPr lang="en-US" sz="3100" dirty="0" smtClean="0">
                <a:solidFill>
                  <a:srgbClr val="FFFFFF"/>
                </a:solidFill>
              </a:rPr>
              <a:t>All children/one domain</a:t>
            </a:r>
          </a:p>
          <a:p>
            <a:pPr marL="274320" indent="-274320">
              <a:spcAft>
                <a:spcPts val="2400"/>
              </a:spcAft>
            </a:pPr>
            <a:r>
              <a:rPr lang="en-US" sz="3100" dirty="0" smtClean="0">
                <a:solidFill>
                  <a:srgbClr val="FFFFFF"/>
                </a:solidFill>
              </a:rPr>
              <a:t>Small groups/multiple domains</a:t>
            </a:r>
            <a:endParaRPr lang="en-US" sz="3100" dirty="0">
              <a:solidFill>
                <a:srgbClr val="FFFFFF"/>
              </a:solidFill>
            </a:endParaRPr>
          </a:p>
          <a:p>
            <a:pPr marL="274320" indent="-274320"/>
            <a:r>
              <a:rPr lang="en-US" sz="3100" dirty="0" smtClean="0">
                <a:solidFill>
                  <a:srgbClr val="FFFFFF"/>
                </a:solidFill>
              </a:rPr>
              <a:t>During small group activities</a:t>
            </a:r>
          </a:p>
          <a:p>
            <a:pPr marL="274320" indent="-274320">
              <a:spcAft>
                <a:spcPts val="2400"/>
              </a:spcAft>
            </a:pPr>
            <a:r>
              <a:rPr lang="en-US" sz="3100" dirty="0" smtClean="0">
                <a:solidFill>
                  <a:srgbClr val="FFFFFF"/>
                </a:solidFill>
              </a:rPr>
              <a:t>When more adults are present</a:t>
            </a:r>
            <a:endParaRPr lang="en-US" sz="3100" dirty="0">
              <a:solidFill>
                <a:srgbClr val="FFFFFF"/>
              </a:solidFill>
            </a:endParaRPr>
          </a:p>
          <a:p>
            <a:pPr marL="274320" indent="-274320"/>
            <a:r>
              <a:rPr lang="en-US" sz="3100" dirty="0" smtClean="0">
                <a:solidFill>
                  <a:srgbClr val="FFFFFF"/>
                </a:solidFill>
              </a:rPr>
              <a:t>Large amount of info/single activity</a:t>
            </a:r>
          </a:p>
          <a:p>
            <a:pPr marL="274320" indent="-274320"/>
            <a:r>
              <a:rPr lang="en-US" sz="3100" dirty="0" smtClean="0">
                <a:solidFill>
                  <a:srgbClr val="FFFFFF"/>
                </a:solidFill>
              </a:rPr>
              <a:t>Smaller amount of info/several activities</a:t>
            </a:r>
          </a:p>
        </p:txBody>
      </p:sp>
    </p:spTree>
    <p:extLst>
      <p:ext uri="{BB962C8B-B14F-4D97-AF65-F5344CB8AC3E}">
        <p14:creationId xmlns:p14="http://schemas.microsoft.com/office/powerpoint/2010/main" val="134392040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4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ea typeface="+mj-ea"/>
                <a:cs typeface="+mj-cs"/>
              </a:rPr>
              <a:t>Gathering information</a:t>
            </a:r>
            <a:endParaRPr lang="en-US" dirty="0">
              <a:ea typeface="+mj-ea"/>
              <a:cs typeface="+mj-cs"/>
            </a:endParaRP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533400" y="1987269"/>
            <a:ext cx="4412129" cy="4525963"/>
          </a:xfrm>
        </p:spPr>
        <p:txBody>
          <a:bodyPr wrap="square" numCol="1" anchor="t" anchorCtr="0" compatLnSpc="1">
            <a:prstTxWarp prst="textNoShape">
              <a:avLst/>
            </a:prstTxWarp>
            <a:noAutofit/>
          </a:bodyPr>
          <a:lstStyle/>
          <a:p>
            <a:pPr marL="274320" indent="-274320">
              <a:spcBef>
                <a:spcPts val="1968"/>
              </a:spcBef>
            </a:pPr>
            <a:r>
              <a:rPr lang="en-US" sz="3200" dirty="0" smtClean="0"/>
              <a:t>Anecdotal records</a:t>
            </a:r>
          </a:p>
          <a:p>
            <a:pPr marL="274320" indent="-274320">
              <a:spcBef>
                <a:spcPts val="1968"/>
              </a:spcBef>
            </a:pPr>
            <a:r>
              <a:rPr lang="en-US" sz="3200" dirty="0" smtClean="0"/>
              <a:t>Work samples</a:t>
            </a:r>
          </a:p>
          <a:p>
            <a:pPr marL="274320" indent="-274320">
              <a:spcBef>
                <a:spcPts val="1968"/>
              </a:spcBef>
            </a:pPr>
            <a:r>
              <a:rPr lang="en-US" sz="3200" dirty="0" smtClean="0"/>
              <a:t>Videos</a:t>
            </a:r>
          </a:p>
          <a:p>
            <a:pPr marL="274320" indent="-274320">
              <a:spcBef>
                <a:spcPts val="1968"/>
              </a:spcBef>
            </a:pPr>
            <a:r>
              <a:rPr lang="en-US" sz="3200" dirty="0" smtClean="0"/>
              <a:t>Checklists</a:t>
            </a:r>
          </a:p>
          <a:p>
            <a:pPr marL="274320" indent="-274320">
              <a:spcBef>
                <a:spcPts val="1968"/>
              </a:spcBef>
            </a:pPr>
            <a:r>
              <a:rPr lang="en-US" sz="3200" dirty="0" smtClean="0"/>
              <a:t>Information </a:t>
            </a:r>
            <a:br>
              <a:rPr lang="en-US" sz="3200" dirty="0" smtClean="0"/>
            </a:br>
            <a:r>
              <a:rPr lang="en-US" sz="3200" dirty="0" smtClean="0"/>
              <a:t>from families</a:t>
            </a: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14883261"/>
              </p:ext>
            </p:extLst>
          </p:nvPr>
        </p:nvGraphicFramePr>
        <p:xfrm>
          <a:off x="3751085" y="2997979"/>
          <a:ext cx="4591100" cy="2590800"/>
        </p:xfrm>
        <a:graphic>
          <a:graphicData uri="http://schemas.openxmlformats.org/drawingml/2006/table">
            <a:tbl>
              <a:tblPr/>
              <a:tblGrid>
                <a:gridCol w="1600448"/>
                <a:gridCol w="1237828"/>
                <a:gridCol w="1018247"/>
                <a:gridCol w="734577"/>
              </a:tblGrid>
              <a:tr h="855852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2200" b="1" i="0" u="none" strike="noStrike" cap="none" normalizeH="0" baseline="0" dirty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Arial" charset="0"/>
                        <a:ea typeface="ＭＳ Ｐゴシック" charset="-128"/>
                      </a:endParaRPr>
                    </a:p>
                  </a:txBody>
                  <a:tcPr marL="80074" marR="80074" marT="40038" marB="40038" horzOverflow="overflow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1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ＭＳ Ｐゴシック" charset="-128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Activity</a:t>
                      </a:r>
                    </a:p>
                  </a:txBody>
                  <a:tcPr marL="80074" marR="80074" marT="40038" marB="40038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7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Sharing with peers</a:t>
                      </a:r>
                    </a:p>
                  </a:txBody>
                  <a:tcPr marL="80074" marR="80074" marT="40038" marB="40038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1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ＭＳ Ｐゴシック" charset="-128"/>
                      </a:endParaRP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8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Total</a:t>
                      </a:r>
                    </a:p>
                  </a:txBody>
                  <a:tcPr marL="80074" marR="80074" marT="40038" marB="40038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</a:tr>
              <a:tr h="9418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10/20/2014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9:00–9:15</a:t>
                      </a:r>
                    </a:p>
                  </a:txBody>
                  <a:tcPr marL="80074" marR="80074" marT="40038" marB="40038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Center time</a:t>
                      </a:r>
                    </a:p>
                  </a:txBody>
                  <a:tcPr marL="80074" marR="80074" marT="40038" marB="40038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////</a:t>
                      </a:r>
                    </a:p>
                  </a:txBody>
                  <a:tcPr marL="80074" marR="80074" marT="40038" marB="40038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4</a:t>
                      </a:r>
                    </a:p>
                  </a:txBody>
                  <a:tcPr marL="80074" marR="80074" marT="40038" marB="40038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79311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10/20/2014</a:t>
                      </a:r>
                    </a:p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0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10:30–10:45</a:t>
                      </a:r>
                    </a:p>
                  </a:txBody>
                  <a:tcPr marL="80074" marR="80074" marT="40038" marB="40038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Outdoor play</a:t>
                      </a:r>
                    </a:p>
                  </a:txBody>
                  <a:tcPr marL="80074" marR="80074" marT="40038" marB="40038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//</a:t>
                      </a:r>
                    </a:p>
                  </a:txBody>
                  <a:tcPr marL="80074" marR="80074" marT="40038" marB="40038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2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Arial" charset="0"/>
                          <a:ea typeface="ＭＳ Ｐゴシック" charset="-128"/>
                        </a:rPr>
                        <a:t>2</a:t>
                      </a:r>
                    </a:p>
                  </a:txBody>
                  <a:tcPr marL="80074" marR="80074" marT="40038" marB="40038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reeform 4"/>
          <p:cNvSpPr/>
          <p:nvPr/>
        </p:nvSpPr>
        <p:spPr>
          <a:xfrm>
            <a:off x="478031" y="1892192"/>
            <a:ext cx="8195322" cy="991456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ASSESSING WITH CONFIDENCE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66263" y="2047035"/>
            <a:ext cx="8477737" cy="3794966"/>
          </a:xfrm>
        </p:spPr>
        <p:txBody>
          <a:bodyPr/>
          <a:lstStyle/>
          <a:p>
            <a:pPr marL="0" indent="0">
              <a:spcAft>
                <a:spcPts val="4200"/>
              </a:spcAft>
              <a:buNone/>
            </a:pPr>
            <a:r>
              <a:rPr lang="en-US" dirty="0" smtClean="0">
                <a:solidFill>
                  <a:srgbClr val="FFFFFF"/>
                </a:solidFill>
              </a:rPr>
              <a:t>Assessment data should be:</a:t>
            </a:r>
          </a:p>
          <a:p>
            <a:r>
              <a:rPr lang="en-US" dirty="0" smtClean="0"/>
              <a:t>Objective</a:t>
            </a:r>
          </a:p>
          <a:p>
            <a:r>
              <a:rPr lang="en-US" dirty="0" smtClean="0"/>
              <a:t>Valid</a:t>
            </a:r>
          </a:p>
          <a:p>
            <a:r>
              <a:rPr lang="en-US" dirty="0" smtClean="0"/>
              <a:t>Reliable</a:t>
            </a:r>
          </a:p>
          <a:p>
            <a:r>
              <a:rPr lang="en-US" dirty="0" smtClean="0"/>
              <a:t>Fair</a:t>
            </a:r>
            <a:endParaRPr lang="en-US" dirty="0"/>
          </a:p>
        </p:txBody>
      </p:sp>
      <p:pic>
        <p:nvPicPr>
          <p:cNvPr id="4" name="Picture 3" descr="accuracy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74459" y="2702169"/>
            <a:ext cx="4105835" cy="36266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8560790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Freeform 5"/>
          <p:cNvSpPr/>
          <p:nvPr/>
        </p:nvSpPr>
        <p:spPr>
          <a:xfrm>
            <a:off x="1045800" y="1892192"/>
            <a:ext cx="6940263" cy="219422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pic>
        <p:nvPicPr>
          <p:cNvPr id="4" name="Picture 3" descr="Teachers planning-13.JPG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7690" b="32008"/>
          <a:stretch/>
        </p:blipFill>
        <p:spPr>
          <a:xfrm>
            <a:off x="1316583" y="2071823"/>
            <a:ext cx="2438932" cy="1840259"/>
          </a:xfrm>
          <a:prstGeom prst="rect">
            <a:avLst/>
          </a:prstGeom>
          <a:ln w="28575" cmpd="sng">
            <a:solidFill>
              <a:schemeClr val="bg1"/>
            </a:solidFill>
          </a:ln>
        </p:spPr>
      </p:pic>
      <p:sp>
        <p:nvSpPr>
          <p:cNvPr id="8" name="Freeform 7"/>
          <p:cNvSpPr/>
          <p:nvPr/>
        </p:nvSpPr>
        <p:spPr>
          <a:xfrm>
            <a:off x="1045800" y="4223015"/>
            <a:ext cx="6940263" cy="2194220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590035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Organizing information</a:t>
            </a:r>
            <a:endParaRPr lang="en-US" dirty="0"/>
          </a:p>
        </p:txBody>
      </p:sp>
      <p:pic>
        <p:nvPicPr>
          <p:cNvPr id="17" name="Content Placeholder 16" descr="computer.png"/>
          <p:cNvPicPr>
            <a:picLocks noGrp="1" noChangeAspect="1"/>
          </p:cNvPicPr>
          <p:nvPr>
            <p:ph idx="1"/>
          </p:nvPr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735" r="195"/>
          <a:stretch/>
        </p:blipFill>
        <p:spPr>
          <a:xfrm>
            <a:off x="1337239" y="4379259"/>
            <a:ext cx="2398059" cy="1881554"/>
          </a:xfrm>
          <a:ln w="28575" cmpd="sng">
            <a:solidFill>
              <a:srgbClr val="FFFFFF"/>
            </a:solidFill>
          </a:ln>
        </p:spPr>
      </p:pic>
      <p:sp>
        <p:nvSpPr>
          <p:cNvPr id="2" name="TextBox 1"/>
          <p:cNvSpPr txBox="1"/>
          <p:nvPr/>
        </p:nvSpPr>
        <p:spPr>
          <a:xfrm>
            <a:off x="4053081" y="2040965"/>
            <a:ext cx="3978835" cy="4473388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Organize:</a:t>
            </a:r>
          </a:p>
          <a:p>
            <a:pPr marL="274320" indent="-274320">
              <a:buFont typeface="Arial"/>
              <a:buChar char="•"/>
            </a:pPr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Portfolios</a:t>
            </a:r>
          </a:p>
          <a:p>
            <a:pPr marL="274320" indent="-274320">
              <a:buFont typeface="Arial"/>
              <a:buChar char="•"/>
            </a:pPr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Notebooks</a:t>
            </a:r>
          </a:p>
          <a:p>
            <a:pPr marL="274320" indent="-274320">
              <a:spcAft>
                <a:spcPts val="3600"/>
              </a:spcAft>
              <a:buFont typeface="Arial"/>
              <a:buChar char="•"/>
            </a:pPr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Computer program</a:t>
            </a:r>
          </a:p>
          <a:p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Share:</a:t>
            </a:r>
          </a:p>
          <a:p>
            <a:pPr marL="274320" indent="-274320">
              <a:buFont typeface="Arial"/>
              <a:buChar char="•"/>
            </a:pPr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Teaching team</a:t>
            </a:r>
          </a:p>
          <a:p>
            <a:pPr marL="274320" indent="-274320">
              <a:buFont typeface="Arial"/>
              <a:buChar char="•"/>
            </a:pPr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Supervisors</a:t>
            </a:r>
          </a:p>
          <a:p>
            <a:pPr marL="274320" indent="-274320">
              <a:buFont typeface="Arial"/>
              <a:buChar char="•"/>
            </a:pPr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Specialists</a:t>
            </a:r>
          </a:p>
          <a:p>
            <a:pPr marL="274320" indent="-274320">
              <a:buFont typeface="Arial"/>
              <a:buChar char="•"/>
            </a:pPr>
            <a:r>
              <a:rPr lang="en-US" sz="2800" dirty="0" smtClean="0">
                <a:solidFill>
                  <a:srgbClr val="FFFFFF"/>
                </a:solidFill>
                <a:latin typeface="Century Gothic"/>
                <a:cs typeface="Century Gothic"/>
              </a:rPr>
              <a:t>Families</a:t>
            </a:r>
          </a:p>
          <a:p>
            <a:endParaRPr lang="en-US" sz="2800" dirty="0" smtClean="0">
              <a:solidFill>
                <a:srgbClr val="FFFFFF"/>
              </a:solidFill>
              <a:latin typeface="Century Gothic"/>
              <a:cs typeface="Century Gothic"/>
            </a:endParaRPr>
          </a:p>
          <a:p>
            <a:endParaRPr lang="en-US" sz="2800" dirty="0">
              <a:solidFill>
                <a:srgbClr val="FFFFFF"/>
              </a:solidFill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42899543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8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ea typeface="+mj-ea"/>
                <a:cs typeface="+mj-cs"/>
              </a:rPr>
              <a:t>ANALYZING ongoing </a:t>
            </a:r>
            <a:br>
              <a:rPr lang="en-US" dirty="0" smtClean="0">
                <a:ea typeface="+mj-ea"/>
                <a:cs typeface="+mj-cs"/>
              </a:rPr>
            </a:br>
            <a:r>
              <a:rPr lang="en-US" dirty="0" smtClean="0">
                <a:ea typeface="+mj-ea"/>
                <a:cs typeface="+mj-cs"/>
              </a:rPr>
              <a:t>child assessment data</a:t>
            </a:r>
            <a:endParaRPr lang="en-US" dirty="0">
              <a:ea typeface="+mj-ea"/>
              <a:cs typeface="+mj-cs"/>
            </a:endParaRPr>
          </a:p>
        </p:txBody>
      </p:sp>
      <p:sp>
        <p:nvSpPr>
          <p:cNvPr id="5" name="Freeform 4"/>
          <p:cNvSpPr/>
          <p:nvPr/>
        </p:nvSpPr>
        <p:spPr>
          <a:xfrm>
            <a:off x="478031" y="1892191"/>
            <a:ext cx="8195322" cy="1215573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558688" y="1936376"/>
            <a:ext cx="7479666" cy="4375150"/>
          </a:xfrm>
        </p:spPr>
        <p:txBody>
          <a:bodyPr wrap="square" numCol="1" anchor="t" anchorCtr="0" compatLnSpc="1">
            <a:prstTxWarp prst="textNoShape">
              <a:avLst/>
            </a:prstTxWarp>
            <a:noAutofit/>
          </a:bodyPr>
          <a:lstStyle/>
          <a:p>
            <a:pPr marL="0" indent="0" eaLnBrk="1" hangingPunct="1">
              <a:spcBef>
                <a:spcPts val="0"/>
              </a:spcBef>
              <a:spcAft>
                <a:spcPts val="1200"/>
              </a:spcAft>
              <a:buNone/>
              <a:defRPr/>
            </a:pPr>
            <a:r>
              <a:rPr lang="en-US" dirty="0" smtClean="0">
                <a:solidFill>
                  <a:srgbClr val="FFFFFF"/>
                </a:solidFill>
                <a:latin typeface="Century Gothic" charset="0"/>
                <a:ea typeface="ＭＳ Ｐゴシック" charset="0"/>
              </a:rPr>
              <a:t>Look at all the information you have gathered.</a:t>
            </a:r>
          </a:p>
          <a:p>
            <a:pPr marL="283464" lvl="1">
              <a:spcBef>
                <a:spcPts val="1824"/>
              </a:spcBef>
              <a:buFont typeface="Arial"/>
              <a:buChar char="•"/>
              <a:defRPr/>
            </a:pPr>
            <a:r>
              <a:rPr lang="en-US" sz="2400" dirty="0" smtClean="0">
                <a:latin typeface="Century Gothic" charset="0"/>
                <a:ea typeface="ＭＳ Ｐゴシック" charset="0"/>
              </a:rPr>
              <a:t>Do you see </a:t>
            </a:r>
            <a:br>
              <a:rPr lang="en-US" sz="2400" dirty="0" smtClean="0">
                <a:latin typeface="Century Gothic" charset="0"/>
                <a:ea typeface="ＭＳ Ｐゴシック" charset="0"/>
              </a:rPr>
            </a:br>
            <a:r>
              <a:rPr lang="en-US" sz="2400" dirty="0" smtClean="0">
                <a:latin typeface="Century Gothic" charset="0"/>
                <a:ea typeface="ＭＳ Ｐゴシック" charset="0"/>
              </a:rPr>
              <a:t>patterns </a:t>
            </a:r>
            <a:br>
              <a:rPr lang="en-US" sz="2400" dirty="0" smtClean="0">
                <a:latin typeface="Century Gothic" charset="0"/>
                <a:ea typeface="ＭＳ Ｐゴシック" charset="0"/>
              </a:rPr>
            </a:br>
            <a:r>
              <a:rPr lang="en-US" sz="2400" dirty="0" smtClean="0">
                <a:latin typeface="Century Gothic" charset="0"/>
                <a:ea typeface="ＭＳ Ｐゴシック" charset="0"/>
              </a:rPr>
              <a:t>in the data?</a:t>
            </a:r>
          </a:p>
          <a:p>
            <a:pPr marL="283464" lvl="1">
              <a:spcBef>
                <a:spcPts val="1824"/>
              </a:spcBef>
              <a:buFont typeface="Arial"/>
              <a:buChar char="•"/>
              <a:defRPr/>
            </a:pPr>
            <a:r>
              <a:rPr lang="en-US" sz="2400" dirty="0" smtClean="0">
                <a:latin typeface="Century Gothic" charset="0"/>
                <a:ea typeface="ＭＳ Ｐゴシック" charset="0"/>
              </a:rPr>
              <a:t>What adjustments </a:t>
            </a:r>
            <a:br>
              <a:rPr lang="en-US" sz="2400" dirty="0" smtClean="0">
                <a:latin typeface="Century Gothic" charset="0"/>
                <a:ea typeface="ＭＳ Ｐゴシック" charset="0"/>
              </a:rPr>
            </a:br>
            <a:r>
              <a:rPr lang="en-US" sz="2400" dirty="0" smtClean="0">
                <a:latin typeface="Century Gothic" charset="0"/>
                <a:ea typeface="ＭＳ Ｐゴシック" charset="0"/>
              </a:rPr>
              <a:t>could you make </a:t>
            </a:r>
            <a:br>
              <a:rPr lang="en-US" sz="2400" dirty="0" smtClean="0">
                <a:latin typeface="Century Gothic" charset="0"/>
                <a:ea typeface="ＭＳ Ｐゴシック" charset="0"/>
              </a:rPr>
            </a:br>
            <a:r>
              <a:rPr lang="en-US" sz="2400" dirty="0" smtClean="0">
                <a:latin typeface="Century Gothic" charset="0"/>
                <a:ea typeface="ＭＳ Ｐゴシック" charset="0"/>
              </a:rPr>
              <a:t>to teaching?</a:t>
            </a: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60964333"/>
              </p:ext>
            </p:extLst>
          </p:nvPr>
        </p:nvGraphicFramePr>
        <p:xfrm>
          <a:off x="3996765" y="2906060"/>
          <a:ext cx="4355353" cy="2966595"/>
        </p:xfrm>
        <a:graphic>
          <a:graphicData uri="http://schemas.openxmlformats.org/drawingml/2006/table">
            <a:tbl>
              <a:tblPr/>
              <a:tblGrid>
                <a:gridCol w="853992"/>
                <a:gridCol w="839757"/>
                <a:gridCol w="1005706"/>
                <a:gridCol w="659575"/>
                <a:gridCol w="996323"/>
              </a:tblGrid>
              <a:tr h="520609">
                <a:tc gridSpan="5"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800" b="1" i="0" dirty="0" smtClean="0">
                          <a:solidFill>
                            <a:srgbClr val="FF6600"/>
                          </a:solidFill>
                          <a:latin typeface="Century Gothic"/>
                          <a:ea typeface="Calibri"/>
                          <a:cs typeface="Century Gothic"/>
                        </a:rPr>
                        <a:t>Early Writing </a:t>
                      </a:r>
                      <a:r>
                        <a:rPr lang="en-US" sz="2800" b="1" i="0" dirty="0">
                          <a:solidFill>
                            <a:srgbClr val="FF6600"/>
                          </a:solidFill>
                          <a:latin typeface="Century Gothic"/>
                          <a:ea typeface="Calibri"/>
                          <a:cs typeface="Century Gothic"/>
                        </a:rPr>
                        <a:t>Skills</a:t>
                      </a:r>
                    </a:p>
                  </a:txBody>
                  <a:tcPr marL="76201" marR="76201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511741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200" b="1" dirty="0">
                          <a:latin typeface="Century Gothic"/>
                          <a:ea typeface="Calibri"/>
                          <a:cs typeface="Century Gothic"/>
                        </a:rPr>
                        <a:t>Scribbles</a:t>
                      </a: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b="1" dirty="0">
                          <a:latin typeface="Century Gothic"/>
                          <a:ea typeface="Calibri"/>
                          <a:cs typeface="Century Gothic"/>
                        </a:rPr>
                        <a:t>Letter-like</a:t>
                      </a:r>
                    </a:p>
                    <a:p>
                      <a:pPr marL="0" marR="0" algn="ctr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b="1" dirty="0">
                          <a:latin typeface="Century Gothic"/>
                          <a:ea typeface="Calibri"/>
                          <a:cs typeface="Century Gothic"/>
                        </a:rPr>
                        <a:t>forms</a:t>
                      </a: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200" b="1" dirty="0">
                          <a:latin typeface="Century Gothic"/>
                          <a:ea typeface="Calibri"/>
                          <a:cs typeface="Century Gothic"/>
                        </a:rPr>
                        <a:t>Letters</a:t>
                      </a: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b="1" dirty="0">
                          <a:latin typeface="Century Gothic"/>
                          <a:ea typeface="Calibri"/>
                          <a:cs typeface="Century Gothic"/>
                        </a:rPr>
                        <a:t>Invented</a:t>
                      </a:r>
                    </a:p>
                    <a:p>
                      <a:pPr marL="0" marR="0" algn="ctr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200" b="1" dirty="0">
                          <a:latin typeface="Century Gothic"/>
                          <a:ea typeface="Calibri"/>
                          <a:cs typeface="Century Gothic"/>
                        </a:rPr>
                        <a:t>spelling</a:t>
                      </a: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38684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300">
                          <a:latin typeface="Century Gothic"/>
                          <a:ea typeface="Calibri"/>
                          <a:cs typeface="Century Gothic"/>
                        </a:rPr>
                        <a:t>John</a:t>
                      </a: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600" dirty="0">
                          <a:latin typeface="Century Gothic"/>
                          <a:ea typeface="Calibri"/>
                          <a:cs typeface="Century Gothic"/>
                        </a:rPr>
                        <a:t>√</a:t>
                      </a: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38684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300">
                          <a:latin typeface="Century Gothic"/>
                          <a:ea typeface="Calibri"/>
                          <a:cs typeface="Century Gothic"/>
                        </a:rPr>
                        <a:t>Anna</a:t>
                      </a: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600">
                          <a:latin typeface="Century Gothic"/>
                          <a:ea typeface="Calibri"/>
                          <a:cs typeface="Century Gothic"/>
                        </a:rPr>
                        <a:t>√</a:t>
                      </a:r>
                      <a:endParaRPr lang="en-US" sz="13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300" dirty="0">
                          <a:latin typeface="Century Gothic"/>
                          <a:ea typeface="Calibri"/>
                          <a:cs typeface="Century Gothic"/>
                        </a:rPr>
                        <a:t>emerging</a:t>
                      </a: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38684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300">
                          <a:latin typeface="Century Gothic"/>
                          <a:ea typeface="Calibri"/>
                          <a:cs typeface="Century Gothic"/>
                        </a:rPr>
                        <a:t>Tyler</a:t>
                      </a: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600" dirty="0">
                          <a:latin typeface="Century Gothic"/>
                          <a:ea typeface="Calibri"/>
                          <a:cs typeface="Century Gothic"/>
                        </a:rPr>
                        <a:t>√</a:t>
                      </a: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38684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300">
                          <a:latin typeface="Century Gothic"/>
                          <a:ea typeface="Calibri"/>
                          <a:cs typeface="Century Gothic"/>
                        </a:rPr>
                        <a:t>Bethany</a:t>
                      </a: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600">
                          <a:latin typeface="Century Gothic"/>
                          <a:ea typeface="Calibri"/>
                          <a:cs typeface="Century Gothic"/>
                        </a:rPr>
                        <a:t>√</a:t>
                      </a:r>
                      <a:endParaRPr lang="en-US" sz="13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  <a:tr h="386849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300" dirty="0" err="1">
                          <a:latin typeface="Century Gothic"/>
                          <a:ea typeface="Calibri"/>
                          <a:cs typeface="Century Gothic"/>
                        </a:rPr>
                        <a:t>Mee</a:t>
                      </a: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1600">
                          <a:latin typeface="Century Gothic"/>
                          <a:ea typeface="Calibri"/>
                          <a:cs typeface="Century Gothic"/>
                        </a:rPr>
                        <a:t>√</a:t>
                      </a:r>
                      <a:endParaRPr lang="en-US" sz="13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just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endParaRPr lang="en-US" sz="1300" dirty="0">
                        <a:latin typeface="Century Gothic"/>
                        <a:ea typeface="Calibri"/>
                        <a:cs typeface="Century Gothic"/>
                      </a:endParaRPr>
                    </a:p>
                  </a:txBody>
                  <a:tcPr marL="76201" marR="76201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9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9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9219" grpId="0" uiExpand="1" build="p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Freeform 4"/>
          <p:cNvSpPr/>
          <p:nvPr/>
        </p:nvSpPr>
        <p:spPr>
          <a:xfrm>
            <a:off x="478031" y="1892192"/>
            <a:ext cx="8195322" cy="1118456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lIns="25400" tIns="25400" rIns="25400" bIns="25400" spcCol="1270" anchor="ctr"/>
          <a:lstStyle/>
          <a:p>
            <a:pPr defTabSz="1778000">
              <a:lnSpc>
                <a:spcPct val="90000"/>
              </a:lnSpc>
              <a:spcAft>
                <a:spcPct val="35000"/>
              </a:spcAft>
              <a:defRPr/>
            </a:pP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cs typeface="+mj-cs"/>
              </a:rPr>
              <a:t>Interpreting</a:t>
            </a:r>
            <a:r>
              <a:rPr lang="en-US" dirty="0">
                <a:cs typeface="+mj-cs"/>
              </a:rPr>
              <a:t> </a:t>
            </a:r>
            <a:r>
              <a:rPr lang="en-US" dirty="0" smtClean="0">
                <a:ea typeface="+mj-ea"/>
                <a:cs typeface="+mj-cs"/>
              </a:rPr>
              <a:t>ongoing </a:t>
            </a:r>
            <a:br>
              <a:rPr lang="en-US" dirty="0" smtClean="0">
                <a:ea typeface="+mj-ea"/>
                <a:cs typeface="+mj-cs"/>
              </a:rPr>
            </a:br>
            <a:r>
              <a:rPr lang="en-US" dirty="0" smtClean="0">
                <a:ea typeface="+mj-ea"/>
                <a:cs typeface="+mj-cs"/>
              </a:rPr>
              <a:t>child assessment data</a:t>
            </a:r>
            <a:endParaRPr lang="en-US" dirty="0">
              <a:ea typeface="+mj-ea"/>
              <a:cs typeface="+mj-cs"/>
            </a:endParaRP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513863" y="1981200"/>
            <a:ext cx="8226725" cy="4343400"/>
          </a:xfrm>
        </p:spPr>
        <p:txBody>
          <a:bodyPr wrap="square" numCol="1" anchor="t" anchorCtr="0" compatLnSpc="1">
            <a:prstTxWarp prst="textNoShape">
              <a:avLst/>
            </a:prstTxWarp>
            <a:normAutofit/>
          </a:bodyPr>
          <a:lstStyle/>
          <a:p>
            <a:pPr marL="0" indent="0" eaLnBrk="1" hangingPunct="1">
              <a:spcAft>
                <a:spcPts val="1200"/>
              </a:spcAft>
              <a:buNone/>
              <a:defRPr/>
            </a:pPr>
            <a:r>
              <a:rPr lang="en-US" sz="2700" dirty="0" smtClean="0">
                <a:solidFill>
                  <a:schemeClr val="bg1"/>
                </a:solidFill>
                <a:latin typeface="Century Gothic" charset="0"/>
                <a:ea typeface="ＭＳ Ｐゴシック" charset="0"/>
              </a:rPr>
              <a:t>Look at all the information you have gathered. </a:t>
            </a:r>
            <a:br>
              <a:rPr lang="en-US" sz="2700" dirty="0" smtClean="0">
                <a:solidFill>
                  <a:schemeClr val="bg1"/>
                </a:solidFill>
                <a:latin typeface="Century Gothic" charset="0"/>
                <a:ea typeface="ＭＳ Ｐゴシック" charset="0"/>
              </a:rPr>
            </a:br>
            <a:r>
              <a:rPr lang="en-US" sz="2700" dirty="0" smtClean="0">
                <a:solidFill>
                  <a:schemeClr val="bg1"/>
                </a:solidFill>
                <a:latin typeface="Century Gothic" charset="0"/>
                <a:ea typeface="ＭＳ Ｐゴシック" charset="0"/>
              </a:rPr>
              <a:t>How are children developing and learning?</a:t>
            </a:r>
            <a:endParaRPr lang="en-US" sz="2700" dirty="0" smtClean="0">
              <a:latin typeface="Century Gothic" charset="0"/>
              <a:ea typeface="ＭＳ Ｐゴシック" charset="0"/>
            </a:endParaRPr>
          </a:p>
          <a:p>
            <a:pPr marL="274320" lvl="2" indent="-274320">
              <a:spcBef>
                <a:spcPts val="1824"/>
              </a:spcBef>
              <a:defRPr/>
            </a:pPr>
            <a:r>
              <a:rPr lang="en-US" sz="2700" dirty="0" smtClean="0">
                <a:latin typeface="Century Gothic" charset="0"/>
                <a:ea typeface="ＭＳ Ｐゴシック" charset="0"/>
              </a:rPr>
              <a:t>Not progressing </a:t>
            </a:r>
          </a:p>
          <a:p>
            <a:pPr marL="274320" lvl="3" indent="-274320">
              <a:spcBef>
                <a:spcPts val="1824"/>
              </a:spcBef>
              <a:buFont typeface="Arial"/>
              <a:buChar char="•"/>
              <a:defRPr/>
            </a:pPr>
            <a:r>
              <a:rPr lang="en-US" sz="2700" dirty="0" smtClean="0">
                <a:latin typeface="Century Gothic" charset="0"/>
                <a:ea typeface="ＭＳ Ｐゴシック" charset="0"/>
              </a:rPr>
              <a:t>Progressing too slowly</a:t>
            </a:r>
          </a:p>
          <a:p>
            <a:pPr marL="274320" lvl="3" indent="-274320">
              <a:spcBef>
                <a:spcPts val="1824"/>
              </a:spcBef>
              <a:buFont typeface="Arial"/>
              <a:buChar char="•"/>
              <a:defRPr/>
            </a:pPr>
            <a:r>
              <a:rPr lang="en-US" sz="2700" dirty="0">
                <a:latin typeface="Century Gothic" charset="0"/>
                <a:ea typeface="ＭＳ Ｐゴシック" charset="0"/>
              </a:rPr>
              <a:t>Making progress </a:t>
            </a:r>
            <a:r>
              <a:rPr lang="en-US" sz="2700" dirty="0" smtClean="0">
                <a:latin typeface="Century Gothic" charset="0"/>
                <a:ea typeface="ＭＳ Ｐゴシック" charset="0"/>
              </a:rPr>
              <a:t/>
            </a:r>
            <a:br>
              <a:rPr lang="en-US" sz="2700" dirty="0" smtClean="0">
                <a:latin typeface="Century Gothic" charset="0"/>
                <a:ea typeface="ＭＳ Ｐゴシック" charset="0"/>
              </a:rPr>
            </a:br>
            <a:r>
              <a:rPr lang="en-US" sz="2700" dirty="0" smtClean="0">
                <a:latin typeface="Century Gothic" charset="0"/>
                <a:ea typeface="ＭＳ Ｐゴシック" charset="0"/>
              </a:rPr>
              <a:t>toward goals</a:t>
            </a:r>
          </a:p>
          <a:p>
            <a:pPr marL="274320" lvl="2" indent="-274320">
              <a:spcBef>
                <a:spcPts val="1824"/>
              </a:spcBef>
              <a:defRPr/>
            </a:pPr>
            <a:r>
              <a:rPr lang="en-US" sz="2700" dirty="0" smtClean="0">
                <a:latin typeface="Century Gothic" charset="0"/>
                <a:ea typeface="ＭＳ Ｐゴシック" charset="0"/>
              </a:rPr>
              <a:t>Goals accomplished</a:t>
            </a:r>
          </a:p>
        </p:txBody>
      </p:sp>
      <p:grpSp>
        <p:nvGrpSpPr>
          <p:cNvPr id="3" name="Group 2"/>
          <p:cNvGrpSpPr/>
          <p:nvPr/>
        </p:nvGrpSpPr>
        <p:grpSpPr>
          <a:xfrm>
            <a:off x="5244351" y="3185249"/>
            <a:ext cx="2995364" cy="3162855"/>
            <a:chOff x="5244351" y="3185249"/>
            <a:chExt cx="2995364" cy="3162855"/>
          </a:xfrm>
        </p:grpSpPr>
        <p:pic>
          <p:nvPicPr>
            <p:cNvPr id="2050" name="Chart 2"/>
            <p:cNvPicPr>
              <a:picLocks noChangeArrowheads="1"/>
            </p:cNvPicPr>
            <p:nvPr/>
          </p:nvPicPr>
          <p:blipFill rotWithShape="1">
            <a:blip r:embed="rId3" cstate="print"/>
            <a:srcRect t="-2080"/>
            <a:stretch/>
          </p:blipFill>
          <p:spPr bwMode="auto">
            <a:xfrm>
              <a:off x="5244351" y="3185249"/>
              <a:ext cx="2995364" cy="3162855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2" name="Rectangle 1"/>
            <p:cNvSpPr/>
            <p:nvPr/>
          </p:nvSpPr>
          <p:spPr>
            <a:xfrm>
              <a:off x="5690602" y="3317100"/>
              <a:ext cx="2324820" cy="430251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" name="Rectangle 3"/>
          <p:cNvSpPr/>
          <p:nvPr/>
        </p:nvSpPr>
        <p:spPr>
          <a:xfrm>
            <a:off x="5267979" y="3270450"/>
            <a:ext cx="296323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200" dirty="0">
                <a:latin typeface="Century Gothic"/>
                <a:cs typeface="Century Gothic"/>
              </a:rPr>
              <a:t>Tyler: Completes activity</a:t>
            </a:r>
          </a:p>
          <a:p>
            <a:pPr algn="ctr"/>
            <a:r>
              <a:rPr lang="en-US" sz="1200" dirty="0">
                <a:latin typeface="Century Gothic"/>
                <a:cs typeface="Century Gothic"/>
              </a:rPr>
              <a:t>despite frustration</a:t>
            </a: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92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92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92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92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9219" grpId="0" uiExpand="1" build="p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MAKING DECISIONS</a:t>
            </a:r>
            <a:endParaRPr lang="en-US" dirty="0"/>
          </a:p>
        </p:txBody>
      </p:sp>
      <p:pic>
        <p:nvPicPr>
          <p:cNvPr id="4" name="Content Placeholder 3" descr="Cook_Inlet_Jason_P001-1.jpg"/>
          <p:cNvPicPr>
            <a:picLocks noGrp="1" noChangeAspect="1"/>
          </p:cNvPicPr>
          <p:nvPr>
            <p:ph idx="1"/>
          </p:nvPr>
        </p:nvPicPr>
        <p:blipFill rotWithShape="1"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9876" t="12339" r="5222" b="9962"/>
          <a:stretch/>
        </p:blipFill>
        <p:spPr>
          <a:xfrm>
            <a:off x="1322296" y="1912470"/>
            <a:ext cx="6447119" cy="4458751"/>
          </a:xfrm>
        </p:spPr>
      </p:pic>
    </p:spTree>
    <p:extLst>
      <p:ext uri="{BB962C8B-B14F-4D97-AF65-F5344CB8AC3E}">
        <p14:creationId xmlns:p14="http://schemas.microsoft.com/office/powerpoint/2010/main" val="18682057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ea typeface="+mj-ea"/>
                <a:cs typeface="+mj-cs"/>
              </a:rPr>
              <a:t>Adjusting teaching based on ongoing child assessment data</a:t>
            </a:r>
            <a:endParaRPr lang="en-US" dirty="0">
              <a:ea typeface="+mj-ea"/>
              <a:cs typeface="+mj-cs"/>
            </a:endParaRP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515605497"/>
              </p:ext>
            </p:extLst>
          </p:nvPr>
        </p:nvGraphicFramePr>
        <p:xfrm>
          <a:off x="629022" y="2064404"/>
          <a:ext cx="7897011" cy="4166066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00864"/>
                <a:gridCol w="4896147"/>
              </a:tblGrid>
              <a:tr h="982190">
                <a:tc>
                  <a:txBody>
                    <a:bodyPr/>
                    <a:lstStyle/>
                    <a:p>
                      <a:pPr marL="0" marR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2500" b="1" dirty="0">
                          <a:latin typeface="Century Gothic" pitchFamily="34" charset="0"/>
                          <a:ea typeface="Calibri"/>
                          <a:cs typeface="Times New Roman"/>
                        </a:rPr>
                        <a:t>How is the </a:t>
                      </a:r>
                      <a:r>
                        <a:rPr lang="en-US" sz="2500" b="1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  <a:t/>
                      </a:r>
                      <a:br>
                        <a:rPr lang="en-US" sz="2500" b="1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</a:br>
                      <a:r>
                        <a:rPr lang="en-US" sz="2500" b="1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  <a:t>child </a:t>
                      </a:r>
                      <a:r>
                        <a:rPr lang="en-US" sz="2500" b="1" dirty="0">
                          <a:latin typeface="Century Gothic" pitchFamily="34" charset="0"/>
                          <a:ea typeface="Calibri"/>
                          <a:cs typeface="Times New Roman"/>
                        </a:rPr>
                        <a:t>doing?</a:t>
                      </a:r>
                      <a:endParaRPr lang="en-US" sz="2500" dirty="0">
                        <a:latin typeface="Century Gothic" pitchFamily="34" charset="0"/>
                        <a:ea typeface="Calibri"/>
                        <a:cs typeface="Times New Roman"/>
                      </a:endParaRPr>
                    </a:p>
                  </a:txBody>
                  <a:tcPr marL="71073" marR="71073" marT="0" marB="0" anchor="ctr"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000"/>
                        </a:spcAft>
                      </a:pPr>
                      <a:r>
                        <a:rPr lang="en-US" sz="2500" b="1" dirty="0">
                          <a:latin typeface="Century Gothic" pitchFamily="34" charset="0"/>
                          <a:ea typeface="Calibri"/>
                          <a:cs typeface="Times New Roman"/>
                        </a:rPr>
                        <a:t>What should be done?</a:t>
                      </a:r>
                      <a:endParaRPr lang="en-US" sz="2500" dirty="0">
                        <a:latin typeface="Century Gothic" pitchFamily="34" charset="0"/>
                        <a:ea typeface="Calibri"/>
                        <a:cs typeface="Times New Roman"/>
                      </a:endParaRPr>
                    </a:p>
                  </a:txBody>
                  <a:tcPr marL="71073" marR="71073" marT="0" marB="0" anchor="ctr">
                    <a:solidFill>
                      <a:srgbClr val="FF6600"/>
                    </a:solidFill>
                  </a:tcPr>
                </a:tc>
              </a:tr>
              <a:tr h="947641">
                <a:tc>
                  <a:txBody>
                    <a:bodyPr/>
                    <a:lstStyle/>
                    <a:p>
                      <a:pPr marL="0" marR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500" dirty="0">
                          <a:latin typeface="Century Gothic" pitchFamily="34" charset="0"/>
                          <a:ea typeface="Calibri"/>
                          <a:cs typeface="Times New Roman"/>
                        </a:rPr>
                        <a:t>Making progress</a:t>
                      </a:r>
                    </a:p>
                  </a:txBody>
                  <a:tcPr marL="71073" marR="71073" marT="0" marB="0" anchor="ctr">
                    <a:solidFill>
                      <a:srgbClr val="FF6600">
                        <a:alpha val="1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500" dirty="0">
                          <a:latin typeface="Century Gothic" pitchFamily="34" charset="0"/>
                          <a:ea typeface="Calibri"/>
                          <a:cs typeface="Times New Roman"/>
                        </a:rPr>
                        <a:t>Continue what you have </a:t>
                      </a:r>
                      <a:r>
                        <a:rPr lang="en-US" sz="2500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  <a:t/>
                      </a:r>
                      <a:br>
                        <a:rPr lang="en-US" sz="2500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</a:br>
                      <a:r>
                        <a:rPr lang="en-US" sz="2500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  <a:t>been doing.</a:t>
                      </a:r>
                      <a:endParaRPr lang="en-US" sz="2500" dirty="0">
                        <a:latin typeface="Century Gothic" pitchFamily="34" charset="0"/>
                        <a:ea typeface="Calibri"/>
                        <a:cs typeface="Times New Roman"/>
                      </a:endParaRPr>
                    </a:p>
                  </a:txBody>
                  <a:tcPr marL="71073" marR="71073" marT="0" marB="0" anchor="ctr">
                    <a:solidFill>
                      <a:srgbClr val="FF6600">
                        <a:alpha val="10000"/>
                      </a:srgbClr>
                    </a:solidFill>
                  </a:tcPr>
                </a:tc>
              </a:tr>
              <a:tr h="947641">
                <a:tc>
                  <a:txBody>
                    <a:bodyPr/>
                    <a:lstStyle/>
                    <a:p>
                      <a:pPr marL="0" marR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500" dirty="0">
                          <a:latin typeface="Century Gothic" pitchFamily="34" charset="0"/>
                          <a:ea typeface="Calibri"/>
                          <a:cs typeface="Times New Roman"/>
                        </a:rPr>
                        <a:t>Not making progress</a:t>
                      </a:r>
                    </a:p>
                  </a:txBody>
                  <a:tcPr marL="71073" marR="71073" marT="0" marB="0"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500" dirty="0">
                          <a:latin typeface="Century Gothic" pitchFamily="34" charset="0"/>
                          <a:ea typeface="Calibri"/>
                          <a:cs typeface="Times New Roman"/>
                        </a:rPr>
                        <a:t>Change what or how you </a:t>
                      </a:r>
                      <a:r>
                        <a:rPr lang="en-US" sz="2500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  <a:t/>
                      </a:r>
                      <a:br>
                        <a:rPr lang="en-US" sz="2500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</a:br>
                      <a:r>
                        <a:rPr lang="en-US" sz="2500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  <a:t>are teaching.</a:t>
                      </a:r>
                      <a:endParaRPr lang="en-US" sz="2500" dirty="0">
                        <a:latin typeface="Century Gothic" pitchFamily="34" charset="0"/>
                        <a:ea typeface="Calibri"/>
                        <a:cs typeface="Times New Roman"/>
                      </a:endParaRPr>
                    </a:p>
                  </a:txBody>
                  <a:tcPr marL="71073" marR="71073" marT="0" marB="0" anchor="ctr"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1288594">
                <a:tc>
                  <a:txBody>
                    <a:bodyPr/>
                    <a:lstStyle/>
                    <a:p>
                      <a:pPr marL="0" marR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500">
                          <a:latin typeface="Century Gothic" pitchFamily="34" charset="0"/>
                          <a:ea typeface="Calibri"/>
                          <a:cs typeface="Times New Roman"/>
                        </a:rPr>
                        <a:t>Goal accomplished</a:t>
                      </a:r>
                    </a:p>
                  </a:txBody>
                  <a:tcPr marL="71073" marR="71073" marT="0" marB="0" anchor="ctr">
                    <a:solidFill>
                      <a:srgbClr val="FF6600">
                        <a:alpha val="1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500" dirty="0">
                          <a:latin typeface="Century Gothic" pitchFamily="34" charset="0"/>
                          <a:ea typeface="Calibri"/>
                          <a:cs typeface="Times New Roman"/>
                        </a:rPr>
                        <a:t>Move on to something </a:t>
                      </a:r>
                      <a:r>
                        <a:rPr lang="en-US" sz="2500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  <a:t/>
                      </a:r>
                      <a:br>
                        <a:rPr lang="en-US" sz="2500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</a:br>
                      <a:r>
                        <a:rPr lang="en-US" sz="2500" dirty="0" smtClean="0">
                          <a:latin typeface="Century Gothic" pitchFamily="34" charset="0"/>
                          <a:ea typeface="Calibri"/>
                          <a:cs typeface="Times New Roman"/>
                        </a:rPr>
                        <a:t>more challenging.</a:t>
                      </a:r>
                      <a:endParaRPr lang="en-US" sz="2500" dirty="0">
                        <a:latin typeface="Century Gothic" pitchFamily="34" charset="0"/>
                        <a:ea typeface="Calibri"/>
                        <a:cs typeface="Times New Roman"/>
                      </a:endParaRPr>
                    </a:p>
                  </a:txBody>
                  <a:tcPr marL="71073" marR="71073" marT="0" marB="0" anchor="ctr">
                    <a:solidFill>
                      <a:srgbClr val="FF6600">
                        <a:alpha val="10000"/>
                      </a:srgbClr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Support for</a:t>
            </a:r>
            <a:br>
              <a:rPr lang="en-US" dirty="0"/>
            </a:br>
            <a:r>
              <a:rPr lang="en-US" dirty="0"/>
              <a:t>ongoing child assessment</a:t>
            </a:r>
          </a:p>
        </p:txBody>
      </p:sp>
      <p:pic>
        <p:nvPicPr>
          <p:cNvPr id="4" name="Content Placeholder 3" descr="CDA_South_Dakota_016A.jpg"/>
          <p:cNvPicPr>
            <a:picLocks noGrp="1" noChangeAspect="1"/>
          </p:cNvPicPr>
          <p:nvPr>
            <p:ph idx="1"/>
          </p:nvPr>
        </p:nvPicPr>
        <p:blipFill rotWithShape="1">
          <a:blip r:embed="rId3" cstate="print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brigh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22830" t="9391" r="11779" b="9391"/>
          <a:stretch/>
        </p:blipFill>
        <p:spPr>
          <a:xfrm>
            <a:off x="4310530" y="2058893"/>
            <a:ext cx="4222546" cy="3872753"/>
          </a:xfrm>
          <a:prstGeom prst="rect">
            <a:avLst/>
          </a:prstGeom>
        </p:spPr>
      </p:pic>
      <p:pic>
        <p:nvPicPr>
          <p:cNvPr id="5" name="Picture 4" descr="mentor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2812" y="2060389"/>
            <a:ext cx="3416300" cy="38687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3434558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mtClean="0"/>
              <a:t>OVERVIEW OF the </a:t>
            </a:r>
            <a:r>
              <a:rPr lang="en-US" dirty="0"/>
              <a:t>Assessment-Instructional Cycle</a:t>
            </a:r>
          </a:p>
        </p:txBody>
      </p:sp>
      <p:pic>
        <p:nvPicPr>
          <p:cNvPr id="3" name="Picture 2" descr="OngoingAssessmentDiagram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65" t="4745" r="6805" b="6065"/>
          <a:stretch/>
        </p:blipFill>
        <p:spPr>
          <a:xfrm>
            <a:off x="1754948" y="1863340"/>
            <a:ext cx="5614558" cy="45785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359160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838200" y="3048000"/>
            <a:ext cx="7412155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dirty="0" smtClean="0">
                <a:solidFill>
                  <a:srgbClr val="FFFFFF"/>
                </a:solidFill>
              </a:rPr>
              <a:t>VIDEO: Weaving in Data Collection</a:t>
            </a:r>
            <a:endParaRPr lang="en-US" sz="3600" dirty="0">
              <a:solidFill>
                <a:srgbClr val="FFFFFF"/>
              </a:solidFill>
            </a:endParaRPr>
          </a:p>
        </p:txBody>
      </p:sp>
      <p:pic>
        <p:nvPicPr>
          <p:cNvPr id="3" name="Weaving-in-Data-Collection_subs(1)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642667" y="4081369"/>
            <a:ext cx="7934088" cy="759571"/>
          </a:xfrm>
          <a:prstGeom prst="rect">
            <a:avLst/>
          </a:prstGeom>
          <a:solidFill>
            <a:srgbClr val="16438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642666" y="3222257"/>
            <a:ext cx="7918637" cy="729691"/>
          </a:xfrm>
          <a:prstGeom prst="rect">
            <a:avLst/>
          </a:prstGeom>
          <a:solidFill>
            <a:srgbClr val="590035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642667" y="1982134"/>
            <a:ext cx="7918638" cy="1095750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0" y="325718"/>
            <a:ext cx="9144000" cy="1295400"/>
          </a:xfrm>
        </p:spPr>
        <p:txBody>
          <a:bodyPr/>
          <a:lstStyle/>
          <a:p>
            <a:pPr>
              <a:defRPr/>
            </a:pPr>
            <a:r>
              <a:rPr lang="en-US" dirty="0" smtClean="0">
                <a:ea typeface="+mj-ea"/>
                <a:cs typeface="+mj-cs"/>
              </a:rPr>
              <a:t>Summary: GATHERING INFORMATION</a:t>
            </a:r>
            <a:endParaRPr lang="en-US" dirty="0">
              <a:ea typeface="+mj-ea"/>
              <a:cs typeface="+mj-cs"/>
            </a:endParaRP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690292" y="2003613"/>
            <a:ext cx="8305799" cy="4375150"/>
          </a:xfrm>
        </p:spPr>
        <p:txBody>
          <a:bodyPr wrap="square" numCol="1" anchor="t" anchorCtr="0" compatLnSpc="1">
            <a:prstTxWarp prst="textNoShape">
              <a:avLst/>
            </a:prstTxWarp>
            <a:normAutofit/>
          </a:bodyPr>
          <a:lstStyle/>
          <a:p>
            <a:pPr marL="274320" indent="-274320" eaLnBrk="1" hangingPunct="1">
              <a:spcBef>
                <a:spcPts val="0"/>
              </a:spcBef>
              <a:spcAft>
                <a:spcPts val="3000"/>
              </a:spcAft>
              <a:defRPr/>
            </a:pPr>
            <a:r>
              <a:rPr lang="en-US" sz="3000" dirty="0" smtClean="0">
                <a:solidFill>
                  <a:srgbClr val="FFFFFF"/>
                </a:solidFill>
                <a:latin typeface="Century Gothic" charset="0"/>
                <a:ea typeface="ＭＳ Ｐゴシック" charset="0"/>
              </a:rPr>
              <a:t>Plan how to gather information about children’s learning.</a:t>
            </a:r>
            <a:endParaRPr lang="en-US" sz="3000" dirty="0">
              <a:solidFill>
                <a:srgbClr val="FFFFFF"/>
              </a:solidFill>
              <a:latin typeface="Century Gothic" charset="0"/>
              <a:ea typeface="ＭＳ Ｐゴシック" charset="0"/>
            </a:endParaRPr>
          </a:p>
          <a:p>
            <a:pPr marL="274320" indent="-274320" eaLnBrk="1" hangingPunct="1">
              <a:spcBef>
                <a:spcPts val="0"/>
              </a:spcBef>
              <a:spcAft>
                <a:spcPts val="3000"/>
              </a:spcAft>
              <a:defRPr/>
            </a:pPr>
            <a:r>
              <a:rPr lang="en-US" sz="3000" dirty="0" smtClean="0">
                <a:solidFill>
                  <a:srgbClr val="FFFFFF"/>
                </a:solidFill>
                <a:latin typeface="Century Gothic" charset="0"/>
                <a:ea typeface="ＭＳ Ｐゴシック" charset="0"/>
              </a:rPr>
              <a:t>Gather data during everyday activities.</a:t>
            </a:r>
          </a:p>
          <a:p>
            <a:pPr marL="274320" indent="-274320" eaLnBrk="1" hangingPunct="1">
              <a:spcBef>
                <a:spcPts val="0"/>
              </a:spcBef>
              <a:spcAft>
                <a:spcPts val="3000"/>
              </a:spcAft>
              <a:defRPr/>
            </a:pPr>
            <a:r>
              <a:rPr lang="en-US" sz="3000" dirty="0" smtClean="0">
                <a:solidFill>
                  <a:srgbClr val="FFFFFF"/>
                </a:solidFill>
                <a:latin typeface="Century Gothic" charset="0"/>
                <a:ea typeface="ＭＳ Ｐゴシック" charset="0"/>
              </a:rPr>
              <a:t>Organize the data.</a:t>
            </a:r>
            <a:endParaRPr lang="en-US" sz="3000" dirty="0">
              <a:solidFill>
                <a:srgbClr val="FFFFFF"/>
              </a:solidFill>
              <a:latin typeface="Century Gothic" charset="0"/>
              <a:ea typeface="ＭＳ Ｐゴシック" charset="0"/>
            </a:endParaRP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605312" y="4803588"/>
            <a:ext cx="8045636" cy="1172883"/>
          </a:xfrm>
          <a:prstGeom prst="rect">
            <a:avLst/>
          </a:prstGeom>
          <a:solidFill>
            <a:srgbClr val="16438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605312" y="3593354"/>
            <a:ext cx="8045636" cy="1113118"/>
          </a:xfrm>
          <a:prstGeom prst="rect">
            <a:avLst/>
          </a:prstGeom>
          <a:solidFill>
            <a:srgbClr val="590035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605312" y="1959720"/>
            <a:ext cx="8023224" cy="1551455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762000" y="228600"/>
            <a:ext cx="7696200" cy="1295400"/>
          </a:xfrm>
        </p:spPr>
        <p:txBody>
          <a:bodyPr/>
          <a:lstStyle/>
          <a:p>
            <a:pPr>
              <a:defRPr/>
            </a:pPr>
            <a:r>
              <a:rPr lang="en-US" dirty="0" smtClean="0">
                <a:ea typeface="+mj-ea"/>
                <a:cs typeface="+mj-cs"/>
              </a:rPr>
              <a:t>SUMMARY: USING DATA TO INFORM TEACHING</a:t>
            </a:r>
            <a:endParaRPr lang="en-US" dirty="0">
              <a:ea typeface="+mj-ea"/>
              <a:cs typeface="+mj-cs"/>
            </a:endParaRP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652936" y="1981200"/>
            <a:ext cx="8276320" cy="4375150"/>
          </a:xfrm>
        </p:spPr>
        <p:txBody>
          <a:bodyPr wrap="square" numCol="1" anchor="t" anchorCtr="0" compatLnSpc="1">
            <a:prstTxWarp prst="textNoShape">
              <a:avLst/>
            </a:prstTxWarp>
            <a:noAutofit/>
          </a:bodyPr>
          <a:lstStyle/>
          <a:p>
            <a:pPr marL="274320" indent="-274320">
              <a:spcBef>
                <a:spcPts val="0"/>
              </a:spcBef>
            </a:pPr>
            <a:r>
              <a:rPr lang="en-US" sz="2800" dirty="0" smtClean="0">
                <a:solidFill>
                  <a:srgbClr val="FFFFFF"/>
                </a:solidFill>
              </a:rPr>
              <a:t>Understand and interpret</a:t>
            </a:r>
          </a:p>
          <a:p>
            <a:pPr marL="548640" lvl="1" indent="-274320">
              <a:spcBef>
                <a:spcPts val="0"/>
              </a:spcBef>
              <a:buFont typeface="Lucida Grande"/>
              <a:buChar char="–"/>
            </a:pPr>
            <a:r>
              <a:rPr lang="en-US" dirty="0" smtClean="0">
                <a:solidFill>
                  <a:srgbClr val="FFFFFF"/>
                </a:solidFill>
              </a:rPr>
              <a:t>Analyze </a:t>
            </a:r>
            <a:r>
              <a:rPr lang="en-US" dirty="0">
                <a:solidFill>
                  <a:srgbClr val="FFFFFF"/>
                </a:solidFill>
              </a:rPr>
              <a:t>assessment data.</a:t>
            </a:r>
          </a:p>
          <a:p>
            <a:pPr marL="548640" lvl="1" indent="-274320">
              <a:spcBef>
                <a:spcPts val="0"/>
              </a:spcBef>
              <a:spcAft>
                <a:spcPts val="3000"/>
              </a:spcAft>
              <a:buFont typeface="Lucida Grande"/>
              <a:buChar char="–"/>
            </a:pPr>
            <a:r>
              <a:rPr lang="en-US" dirty="0">
                <a:solidFill>
                  <a:srgbClr val="FFFFFF"/>
                </a:solidFill>
              </a:rPr>
              <a:t>Decide whether children are progressing</a:t>
            </a:r>
            <a:r>
              <a:rPr lang="en-US" dirty="0" smtClean="0">
                <a:solidFill>
                  <a:srgbClr val="FFFFFF"/>
                </a:solidFill>
              </a:rPr>
              <a:t>.</a:t>
            </a:r>
          </a:p>
          <a:p>
            <a:pPr marL="274320" indent="-274320">
              <a:spcBef>
                <a:spcPts val="0"/>
              </a:spcBef>
            </a:pPr>
            <a:r>
              <a:rPr lang="en-US" sz="2800" dirty="0">
                <a:solidFill>
                  <a:srgbClr val="FFFFFF"/>
                </a:solidFill>
              </a:rPr>
              <a:t>A</a:t>
            </a:r>
            <a:r>
              <a:rPr lang="en-US" sz="2800" dirty="0" smtClean="0">
                <a:solidFill>
                  <a:srgbClr val="FFFFFF"/>
                </a:solidFill>
              </a:rPr>
              <a:t>djust teaching to improve learning.</a:t>
            </a:r>
          </a:p>
          <a:p>
            <a:pPr marL="731520" lvl="1" indent="-457200">
              <a:spcBef>
                <a:spcPts val="0"/>
              </a:spcBef>
              <a:spcAft>
                <a:spcPts val="3000"/>
              </a:spcAft>
              <a:buFont typeface="Lucida Grande"/>
              <a:buChar char="–"/>
            </a:pPr>
            <a:r>
              <a:rPr lang="en-US" dirty="0" smtClean="0">
                <a:solidFill>
                  <a:srgbClr val="FFFFFF"/>
                </a:solidFill>
              </a:rPr>
              <a:t>Plan informed, intentional teaching.</a:t>
            </a:r>
          </a:p>
          <a:p>
            <a:pPr marL="274320" indent="-274320">
              <a:spcBef>
                <a:spcPts val="0"/>
              </a:spcBef>
            </a:pPr>
            <a:r>
              <a:rPr lang="en-US" sz="2800" dirty="0" smtClean="0">
                <a:solidFill>
                  <a:srgbClr val="FFFFFF"/>
                </a:solidFill>
              </a:rPr>
              <a:t>Continue to collect assessment information and use it to inform teaching.</a:t>
            </a:r>
          </a:p>
        </p:txBody>
      </p:sp>
    </p:spTree>
  </p:cSld>
  <p:clrMapOvr>
    <a:masterClrMapping/>
  </p:clrMapOvr>
  <p:transition xmlns:p14="http://schemas.microsoft.com/office/powerpoint/2010/main"/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172200" y="6248400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>
                <a:solidFill>
                  <a:schemeClr val="tx1">
                    <a:lumMod val="50000"/>
                    <a:lumOff val="50000"/>
                  </a:schemeClr>
                </a:solidFill>
              </a:rPr>
              <a:t>SPRING 2014</a:t>
            </a:r>
          </a:p>
        </p:txBody>
      </p:sp>
    </p:spTree>
    <p:extLst>
      <p:ext uri="{BB962C8B-B14F-4D97-AF65-F5344CB8AC3E}">
        <p14:creationId xmlns:p14="http://schemas.microsoft.com/office/powerpoint/2010/main" val="11791638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Powerpoint_template NCQTL_122011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Powerpoint_template NCQTL_122011.thmx</Template>
  <TotalTime>5209</TotalTime>
  <Words>470</Words>
  <Application>Microsoft Macintosh PowerPoint</Application>
  <PresentationFormat>On-screen Show (4:3)</PresentationFormat>
  <Paragraphs>188</Paragraphs>
  <Slides>23</Slides>
  <Notes>17</Notes>
  <HiddenSlides>0</HiddenSlides>
  <MMClips>2</MMClips>
  <ScaleCrop>false</ScaleCrop>
  <HeadingPairs>
    <vt:vector size="4" baseType="variant">
      <vt:variant>
        <vt:lpstr>Theme</vt:lpstr>
      </vt:variant>
      <vt:variant>
        <vt:i4>2</vt:i4>
      </vt:variant>
      <vt:variant>
        <vt:lpstr>Slide Titles</vt:lpstr>
      </vt:variant>
      <vt:variant>
        <vt:i4>23</vt:i4>
      </vt:variant>
    </vt:vector>
  </HeadingPairs>
  <TitlesOfParts>
    <vt:vector size="25" baseType="lpstr">
      <vt:lpstr>Office Theme</vt:lpstr>
      <vt:lpstr>Powerpoint_template NCQTL_122011</vt:lpstr>
      <vt:lpstr>ongoing child assessment:  overview</vt:lpstr>
      <vt:lpstr>FRAMEWORK FOR EFFECTIVE PRACTICE  SUPPORTING SCHOOL READINESS FOR ALL CHILDREN</vt:lpstr>
      <vt:lpstr>OBJECTIVES</vt:lpstr>
      <vt:lpstr>PowerPoint Presentation</vt:lpstr>
      <vt:lpstr>Ongoing child assessment IN YOUR PROGRAM</vt:lpstr>
      <vt:lpstr>KEY QUESTIONS</vt:lpstr>
      <vt:lpstr>THE BASICS of  ONGOING CHILD ASSESSMENT</vt:lpstr>
      <vt:lpstr>The BENEFITS</vt:lpstr>
      <vt:lpstr>Planning FOR ongoing  child assessment</vt:lpstr>
      <vt:lpstr>Choosing the best STRATEGY</vt:lpstr>
      <vt:lpstr>Gathering information</vt:lpstr>
      <vt:lpstr>ASSESSING WITH CONFIDENCE</vt:lpstr>
      <vt:lpstr>Organizing information</vt:lpstr>
      <vt:lpstr>ANALYZING ongoing  child assessment data</vt:lpstr>
      <vt:lpstr>Interpreting ongoing  child assessment data</vt:lpstr>
      <vt:lpstr>MAKING DECISIONS</vt:lpstr>
      <vt:lpstr>Adjusting teaching based on ongoing child assessment data</vt:lpstr>
      <vt:lpstr>Support for ongoing child assessment</vt:lpstr>
      <vt:lpstr>OVERVIEW OF the Assessment-Instructional Cycle</vt:lpstr>
      <vt:lpstr>PowerPoint Presentation</vt:lpstr>
      <vt:lpstr>Summary: GATHERING INFORMATION</vt:lpstr>
      <vt:lpstr>SUMMARY: USING DATA TO INFORM TEACHING</vt:lpstr>
      <vt:lpstr>PowerPoint Presentation</vt:lpstr>
    </vt:vector>
  </TitlesOfParts>
  <Company>UW-Milwaukee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/>
  <cp:lastModifiedBy>Jody Marx</cp:lastModifiedBy>
  <cp:revision>254</cp:revision>
  <cp:lastPrinted>2014-06-20T19:30:44Z</cp:lastPrinted>
  <dcterms:created xsi:type="dcterms:W3CDTF">2011-05-31T14:13:35Z</dcterms:created>
  <dcterms:modified xsi:type="dcterms:W3CDTF">2014-08-15T00:02:31Z</dcterms:modified>
</cp:coreProperties>
</file>