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1" r:id="rId2"/>
    <p:sldMasterId id="2147483675" r:id="rId3"/>
  </p:sldMasterIdLst>
  <p:notesMasterIdLst>
    <p:notesMasterId r:id="rId17"/>
  </p:notesMasterIdLst>
  <p:handoutMasterIdLst>
    <p:handoutMasterId r:id="rId18"/>
  </p:handoutMasterIdLst>
  <p:sldIdLst>
    <p:sldId id="271" r:id="rId4"/>
    <p:sldId id="275" r:id="rId5"/>
    <p:sldId id="259" r:id="rId6"/>
    <p:sldId id="261" r:id="rId7"/>
    <p:sldId id="262" r:id="rId8"/>
    <p:sldId id="263" r:id="rId9"/>
    <p:sldId id="264" r:id="rId10"/>
    <p:sldId id="265" r:id="rId11"/>
    <p:sldId id="266" r:id="rId12"/>
    <p:sldId id="267" r:id="rId13"/>
    <p:sldId id="268" r:id="rId14"/>
    <p:sldId id="269" r:id="rId15"/>
    <p:sldId id="27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51" autoAdjust="0"/>
    <p:restoredTop sz="89177" autoAdjust="0"/>
  </p:normalViewPr>
  <p:slideViewPr>
    <p:cSldViewPr snapToGrid="0" snapToObjects="1">
      <p:cViewPr>
        <p:scale>
          <a:sx n="120" d="100"/>
          <a:sy n="120" d="100"/>
        </p:scale>
        <p:origin x="-414" y="-396"/>
      </p:cViewPr>
      <p:guideLst>
        <p:guide orient="horz" pos="3198"/>
        <p:guide/>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1" d="100"/>
          <a:sy n="101"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18E08A-FF39-4C4F-8625-C05A5B39FDB2}" type="datetimeFigureOut">
              <a:rPr lang="en-US" smtClean="0"/>
              <a:pPr/>
              <a:t>6/23/2014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3CF638-6B5E-2B47-92FC-9FC33315E4BF}" type="slidenum">
              <a:rPr lang="en-US" smtClean="0"/>
              <a:pPr/>
              <a:t>‹#›</a:t>
            </a:fld>
            <a:endParaRPr lang="en-US"/>
          </a:p>
        </p:txBody>
      </p:sp>
    </p:spTree>
    <p:extLst>
      <p:ext uri="{BB962C8B-B14F-4D97-AF65-F5344CB8AC3E}">
        <p14:creationId xmlns:p14="http://schemas.microsoft.com/office/powerpoint/2010/main" val="4023017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832B76-3C00-A048-A16D-EA1835584A59}" type="datetimeFigureOut">
              <a:rPr lang="en-US" smtClean="0"/>
              <a:pPr/>
              <a:t>6/23/2014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AC075-AC5E-9847-BFF9-0E48AEB845B3}" type="slidenum">
              <a:rPr lang="en-US" smtClean="0"/>
              <a:pPr/>
              <a:t>‹#›</a:t>
            </a:fld>
            <a:endParaRPr lang="en-US"/>
          </a:p>
        </p:txBody>
      </p:sp>
    </p:spTree>
    <p:extLst>
      <p:ext uri="{BB962C8B-B14F-4D97-AF65-F5344CB8AC3E}">
        <p14:creationId xmlns:p14="http://schemas.microsoft.com/office/powerpoint/2010/main" val="3422096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4100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11</a:t>
            </a:fld>
            <a:endParaRPr lang="en-US"/>
          </a:p>
        </p:txBody>
      </p:sp>
    </p:spTree>
    <p:extLst>
      <p:ext uri="{BB962C8B-B14F-4D97-AF65-F5344CB8AC3E}">
        <p14:creationId xmlns:p14="http://schemas.microsoft.com/office/powerpoint/2010/main" val="272856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12</a:t>
            </a:fld>
            <a:endParaRPr lang="en-US"/>
          </a:p>
        </p:txBody>
      </p:sp>
    </p:spTree>
    <p:extLst>
      <p:ext uri="{BB962C8B-B14F-4D97-AF65-F5344CB8AC3E}">
        <p14:creationId xmlns:p14="http://schemas.microsoft.com/office/powerpoint/2010/main" val="214255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3</a:t>
            </a:fld>
            <a:endParaRPr lang="en-US"/>
          </a:p>
        </p:txBody>
      </p:sp>
    </p:spTree>
    <p:extLst>
      <p:ext uri="{BB962C8B-B14F-4D97-AF65-F5344CB8AC3E}">
        <p14:creationId xmlns:p14="http://schemas.microsoft.com/office/powerpoint/2010/main" val="419705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4</a:t>
            </a:fld>
            <a:endParaRPr lang="en-US"/>
          </a:p>
        </p:txBody>
      </p:sp>
    </p:spTree>
    <p:extLst>
      <p:ext uri="{BB962C8B-B14F-4D97-AF65-F5344CB8AC3E}">
        <p14:creationId xmlns:p14="http://schemas.microsoft.com/office/powerpoint/2010/main" val="191651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5</a:t>
            </a:fld>
            <a:endParaRPr lang="en-US"/>
          </a:p>
        </p:txBody>
      </p:sp>
    </p:spTree>
    <p:extLst>
      <p:ext uri="{BB962C8B-B14F-4D97-AF65-F5344CB8AC3E}">
        <p14:creationId xmlns:p14="http://schemas.microsoft.com/office/powerpoint/2010/main" val="2279958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6</a:t>
            </a:fld>
            <a:endParaRPr lang="en-US"/>
          </a:p>
        </p:txBody>
      </p:sp>
    </p:spTree>
    <p:extLst>
      <p:ext uri="{BB962C8B-B14F-4D97-AF65-F5344CB8AC3E}">
        <p14:creationId xmlns:p14="http://schemas.microsoft.com/office/powerpoint/2010/main" val="203887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7</a:t>
            </a:fld>
            <a:endParaRPr lang="en-US"/>
          </a:p>
        </p:txBody>
      </p:sp>
    </p:spTree>
    <p:extLst>
      <p:ext uri="{BB962C8B-B14F-4D97-AF65-F5344CB8AC3E}">
        <p14:creationId xmlns:p14="http://schemas.microsoft.com/office/powerpoint/2010/main" val="238489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8</a:t>
            </a:fld>
            <a:endParaRPr lang="en-US"/>
          </a:p>
        </p:txBody>
      </p:sp>
    </p:spTree>
    <p:extLst>
      <p:ext uri="{BB962C8B-B14F-4D97-AF65-F5344CB8AC3E}">
        <p14:creationId xmlns:p14="http://schemas.microsoft.com/office/powerpoint/2010/main" val="356959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9</a:t>
            </a:fld>
            <a:endParaRPr lang="en-US"/>
          </a:p>
        </p:txBody>
      </p:sp>
    </p:spTree>
    <p:extLst>
      <p:ext uri="{BB962C8B-B14F-4D97-AF65-F5344CB8AC3E}">
        <p14:creationId xmlns:p14="http://schemas.microsoft.com/office/powerpoint/2010/main" val="166448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AC075-AC5E-9847-BFF9-0E48AEB845B3}" type="slidenum">
              <a:rPr lang="en-US" smtClean="0"/>
              <a:pPr/>
              <a:t>10</a:t>
            </a:fld>
            <a:endParaRPr lang="en-US"/>
          </a:p>
        </p:txBody>
      </p:sp>
    </p:spTree>
    <p:extLst>
      <p:ext uri="{BB962C8B-B14F-4D97-AF65-F5344CB8AC3E}">
        <p14:creationId xmlns:p14="http://schemas.microsoft.com/office/powerpoint/2010/main" val="221514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pPr/>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pPr/>
              <a:t>6/23/2014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pPr/>
              <a:t>‹#›</a:t>
            </a:fld>
            <a:endParaRPr lang="en-US"/>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106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649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509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527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821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50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40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23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pPr/>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49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93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48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3743584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6/23/2014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8898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6/23/2014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90335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6/23/2014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7217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6/23/2014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2515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6/23/2014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775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6/23/2014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728168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pPr/>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6/23/2014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638796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6/23/2014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91382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6/23/2014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140406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6/23/2014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360142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6/23/2014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defTabSz="914400">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285491878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72715304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defTabSz="914400"/>
            <a:r>
              <a:rPr lang="en-US" sz="1100" b="1" dirty="0" smtClean="0">
                <a:solidFill>
                  <a:srgbClr val="1F497D"/>
                </a:solidFill>
                <a:ea typeface="ＭＳ Ｐゴシック" charset="0"/>
              </a:rPr>
              <a:t>For more Information</a:t>
            </a:r>
          </a:p>
          <a:p>
            <a:pPr algn="ctr" defTabSz="914400">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defTabSz="914400"/>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704931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86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6/23/2014</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1715538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580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pPr/>
              <a:t>6/23/2014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6/23/2014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987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pPr/>
              <a:t>6/23/2014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pPr/>
              <a:t>6/23/2014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pPr/>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pPr/>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23386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pPr/>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pPr/>
              <a:t>6/23/2014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pPr/>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191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ea typeface="ＭＳ Ｐゴシック" charset="0"/>
              </a:rPr>
              <a:pPr defTabSz="914400"/>
              <a:t>6/23/2014</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ea typeface="ＭＳ Ｐゴシック" charset="0"/>
              </a:rPr>
              <a:pPr defTabSz="914400"/>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9527521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3098113" y="2875560"/>
            <a:ext cx="5859471" cy="1176560"/>
          </a:xfrm>
        </p:spPr>
        <p:txBody>
          <a:bodyPr>
            <a:noAutofit/>
          </a:bodyPr>
          <a:lstStyle/>
          <a:p>
            <a:r>
              <a:rPr lang="es-ES" sz="1900" dirty="0" smtClean="0"/>
              <a:t>Manejo DEL SALÓN DE CLASES:</a:t>
            </a:r>
            <a:r>
              <a:rPr lang="es-ES" sz="2400" dirty="0" smtClean="0"/>
              <a:t/>
            </a:r>
            <a:br>
              <a:rPr lang="es-ES" sz="2400" dirty="0" smtClean="0"/>
            </a:br>
            <a:r>
              <a:rPr lang="es-ES" sz="2700" dirty="0" smtClean="0"/>
              <a:t>materiales PARA APOYAR EL APRENDIZAJE</a:t>
            </a:r>
            <a:endParaRPr lang="es-ES" sz="2700" dirty="0"/>
          </a:p>
        </p:txBody>
      </p:sp>
      <p:sp>
        <p:nvSpPr>
          <p:cNvPr id="4" name="TextBox 3"/>
          <p:cNvSpPr txBox="1"/>
          <p:nvPr/>
        </p:nvSpPr>
        <p:spPr>
          <a:xfrm>
            <a:off x="7315200" y="6642556"/>
            <a:ext cx="1676400" cy="215444"/>
          </a:xfrm>
          <a:prstGeom prst="rect">
            <a:avLst/>
          </a:prstGeom>
          <a:noFill/>
        </p:spPr>
        <p:txBody>
          <a:bodyPr wrap="square" rtlCol="0">
            <a:spAutoFit/>
          </a:bodyPr>
          <a:lstStyle/>
          <a:p>
            <a:pPr algn="r"/>
            <a:r>
              <a:rPr lang="en-US" sz="800" dirty="0" smtClean="0">
                <a:solidFill>
                  <a:prstClr val="black">
                    <a:lumMod val="50000"/>
                    <a:lumOff val="50000"/>
                  </a:prstClr>
                </a:solidFill>
              </a:rPr>
              <a:t>OTOÑO 2012</a:t>
            </a:r>
            <a:endParaRPr lang="en-US" sz="800" dirty="0">
              <a:solidFill>
                <a:prstClr val="black">
                  <a:lumMod val="50000"/>
                  <a:lumOff val="50000"/>
                </a:prstClr>
              </a:solidFill>
            </a:endParaRPr>
          </a:p>
        </p:txBody>
      </p:sp>
      <p:sp>
        <p:nvSpPr>
          <p:cNvPr id="5" name="TextBox 4"/>
          <p:cNvSpPr txBox="1"/>
          <p:nvPr/>
        </p:nvSpPr>
        <p:spPr>
          <a:xfrm>
            <a:off x="7315200" y="3919084"/>
            <a:ext cx="2007220" cy="276999"/>
          </a:xfrm>
          <a:prstGeom prst="rect">
            <a:avLst/>
          </a:prstGeom>
          <a:noFill/>
        </p:spPr>
        <p:txBody>
          <a:bodyPr wrap="square" rtlCol="0">
            <a:spAutoFit/>
          </a:bodyPr>
          <a:lstStyle/>
          <a:p>
            <a:r>
              <a:rPr lang="es-MX" sz="1200" b="1" dirty="0">
                <a:solidFill>
                  <a:srgbClr val="FFFFFF"/>
                </a:solidFill>
                <a:ea typeface="Calibri"/>
                <a:cs typeface="Times New Roman"/>
              </a:rPr>
              <a:t>ESPAÑOL/</a:t>
            </a:r>
            <a:r>
              <a:rPr lang="es-MX" sz="1200" b="1" dirty="0" err="1">
                <a:solidFill>
                  <a:srgbClr val="FFFFFF"/>
                </a:solidFill>
                <a:ea typeface="Calibri"/>
                <a:cs typeface="Times New Roman"/>
              </a:rPr>
              <a:t>SPANISH</a:t>
            </a:r>
            <a:endParaRPr lang="en-US" sz="1200" dirty="0">
              <a:solidFill>
                <a:srgbClr val="FFFFFF"/>
              </a:solidFill>
            </a:endParaRPr>
          </a:p>
        </p:txBody>
      </p:sp>
    </p:spTree>
    <p:extLst>
      <p:ext uri="{BB962C8B-B14F-4D97-AF65-F5344CB8AC3E}">
        <p14:creationId xmlns:p14="http://schemas.microsoft.com/office/powerpoint/2010/main" val="2663695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ARREGLANDO LOS MATERIALES PARA PROMOVER LA </a:t>
            </a:r>
            <a:r>
              <a:rPr lang="es-ES" dirty="0" smtClean="0"/>
              <a:t>Independencia</a:t>
            </a:r>
            <a:endParaRPr lang="es-ES" dirty="0"/>
          </a:p>
        </p:txBody>
      </p:sp>
      <p:sp>
        <p:nvSpPr>
          <p:cNvPr id="4" name="Rectangular Callout 3"/>
          <p:cNvSpPr/>
          <p:nvPr/>
        </p:nvSpPr>
        <p:spPr>
          <a:xfrm>
            <a:off x="4499950" y="1980541"/>
            <a:ext cx="4115646" cy="731520"/>
          </a:xfrm>
          <a:prstGeom prst="wedgeRectCallout">
            <a:avLst>
              <a:gd name="adj1" fmla="val -20833"/>
              <a:gd name="adj2" fmla="val 39468"/>
            </a:avLst>
          </a:prstGeom>
          <a:solidFill>
            <a:schemeClr val="accent6">
              <a:lumMod val="75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s-ES" sz="2400" dirty="0" smtClean="0">
                <a:latin typeface="Century Gothic"/>
                <a:cs typeface="Century Gothic"/>
              </a:rPr>
              <a:t>Ordenados</a:t>
            </a:r>
            <a:endParaRPr lang="es-ES" sz="2400" dirty="0">
              <a:latin typeface="Century Gothic"/>
              <a:cs typeface="Century Gothic"/>
            </a:endParaRPr>
          </a:p>
        </p:txBody>
      </p:sp>
      <p:sp>
        <p:nvSpPr>
          <p:cNvPr id="5" name="Rectangular Callout 4"/>
          <p:cNvSpPr/>
          <p:nvPr/>
        </p:nvSpPr>
        <p:spPr>
          <a:xfrm>
            <a:off x="4499950" y="5559378"/>
            <a:ext cx="4115646" cy="731520"/>
          </a:xfrm>
          <a:prstGeom prst="wedgeRectCallout">
            <a:avLst>
              <a:gd name="adj1" fmla="val -20391"/>
              <a:gd name="adj2" fmla="val 41562"/>
            </a:avLst>
          </a:prstGeom>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smtClean="0">
                <a:latin typeface="Century Gothic"/>
                <a:cs typeface="Century Gothic"/>
              </a:rPr>
              <a:t>Durables</a:t>
            </a:r>
            <a:endParaRPr lang="en-US" sz="2400" dirty="0">
              <a:latin typeface="Century Gothic"/>
              <a:cs typeface="Century Gothic"/>
            </a:endParaRPr>
          </a:p>
        </p:txBody>
      </p:sp>
      <p:sp>
        <p:nvSpPr>
          <p:cNvPr id="6" name="Rectangular Callout 5"/>
          <p:cNvSpPr/>
          <p:nvPr/>
        </p:nvSpPr>
        <p:spPr>
          <a:xfrm>
            <a:off x="4499950" y="4664668"/>
            <a:ext cx="4115646" cy="731520"/>
          </a:xfrm>
          <a:prstGeom prst="wedgeRectCallout">
            <a:avLst>
              <a:gd name="adj1" fmla="val -20833"/>
              <a:gd name="adj2" fmla="val 47843"/>
            </a:avLst>
          </a:prstGeom>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dirty="0" smtClean="0">
                <a:latin typeface="Century Gothic"/>
                <a:cs typeface="Century Gothic"/>
              </a:rPr>
              <a:t>Suficientes</a:t>
            </a:r>
            <a:endParaRPr lang="es-ES" sz="2400" dirty="0">
              <a:latin typeface="Century Gothic"/>
              <a:cs typeface="Century Gothic"/>
            </a:endParaRPr>
          </a:p>
        </p:txBody>
      </p:sp>
      <p:sp>
        <p:nvSpPr>
          <p:cNvPr id="7" name="Rectangular Callout 6"/>
          <p:cNvSpPr/>
          <p:nvPr/>
        </p:nvSpPr>
        <p:spPr>
          <a:xfrm>
            <a:off x="4499950" y="3769959"/>
            <a:ext cx="4115646" cy="731520"/>
          </a:xfrm>
          <a:prstGeom prst="wedgeRectCallout">
            <a:avLst>
              <a:gd name="adj1" fmla="val -20833"/>
              <a:gd name="adj2" fmla="val 37374"/>
            </a:avLst>
          </a:prstGeom>
          <a:solidFill>
            <a:schemeClr val="accent3">
              <a:lumMod val="75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s-MX" sz="2400" dirty="0" smtClean="0">
                <a:latin typeface="Century Gothic"/>
                <a:cs typeface="Century Gothic"/>
              </a:rPr>
              <a:t>En rotación</a:t>
            </a:r>
            <a:endParaRPr lang="es-MX" sz="2400" dirty="0">
              <a:latin typeface="Century Gothic"/>
              <a:cs typeface="Century Gothic"/>
            </a:endParaRPr>
          </a:p>
        </p:txBody>
      </p:sp>
      <p:sp>
        <p:nvSpPr>
          <p:cNvPr id="8" name="Rectangular Callout 7"/>
          <p:cNvSpPr/>
          <p:nvPr/>
        </p:nvSpPr>
        <p:spPr>
          <a:xfrm>
            <a:off x="4499950" y="2875250"/>
            <a:ext cx="4115646" cy="731520"/>
          </a:xfrm>
          <a:prstGeom prst="wedgeRectCallout">
            <a:avLst>
              <a:gd name="adj1" fmla="val -20833"/>
              <a:gd name="adj2" fmla="val 43656"/>
            </a:avLst>
          </a:prstGeom>
          <a:solidFill>
            <a:schemeClr val="accent5">
              <a:lumMod val="75000"/>
            </a:schemeClr>
          </a:solidFill>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dirty="0" smtClean="0">
                <a:latin typeface="Century Gothic"/>
                <a:cs typeface="Century Gothic"/>
              </a:rPr>
              <a:t>Accesibles</a:t>
            </a:r>
            <a:endParaRPr lang="es-ES" sz="2400" dirty="0">
              <a:latin typeface="Century Gothic"/>
              <a:cs typeface="Century Gothic"/>
            </a:endParaRPr>
          </a:p>
        </p:txBody>
      </p:sp>
      <p:pic>
        <p:nvPicPr>
          <p:cNvPr id="10" name="Picture 9" descr="DRAMATIC PLAY - CULTURAL FOOD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162" y="1980541"/>
            <a:ext cx="2873571" cy="4310357"/>
          </a:xfrm>
          <a:prstGeom prst="rect">
            <a:avLst/>
          </a:prstGeom>
          <a:effectLst>
            <a:glow rad="63500">
              <a:schemeClr val="bg1">
                <a:lumMod val="75000"/>
                <a:alpha val="58000"/>
              </a:schemeClr>
            </a:glow>
          </a:effectLst>
        </p:spPr>
      </p:pic>
    </p:spTree>
    <p:extLst>
      <p:ext uri="{BB962C8B-B14F-4D97-AF65-F5344CB8AC3E}">
        <p14:creationId xmlns:p14="http://schemas.microsoft.com/office/powerpoint/2010/main" val="363970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Untitled-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3982" y="2088515"/>
            <a:ext cx="1589024" cy="1053592"/>
          </a:xfrm>
          <a:prstGeom prst="rect">
            <a:avLst/>
          </a:prstGeom>
        </p:spPr>
      </p:pic>
      <p:sp>
        <p:nvSpPr>
          <p:cNvPr id="2" name="Title 1"/>
          <p:cNvSpPr>
            <a:spLocks noGrp="1"/>
          </p:cNvSpPr>
          <p:nvPr>
            <p:ph type="title"/>
          </p:nvPr>
        </p:nvSpPr>
        <p:spPr/>
        <p:txBody>
          <a:bodyPr>
            <a:normAutofit fontScale="90000"/>
          </a:bodyPr>
          <a:lstStyle/>
          <a:p>
            <a:r>
              <a:rPr lang="en-US" dirty="0" smtClean="0"/>
              <a:t>VINCULARSE CON EL APRENDIZAJE: </a:t>
            </a:r>
            <a:br>
              <a:rPr lang="en-US" dirty="0" smtClean="0"/>
            </a:br>
            <a:r>
              <a:rPr lang="en-US" dirty="0" smtClean="0"/>
              <a:t>MATERIALES A LA VISTA</a:t>
            </a:r>
            <a:endParaRPr lang="en-US" dirty="0"/>
          </a:p>
        </p:txBody>
      </p:sp>
      <p:pic>
        <p:nvPicPr>
          <p:cNvPr id="4" name="Picture 3" descr="1434141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5520" y="1864898"/>
            <a:ext cx="1858010" cy="131749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357" y="3269500"/>
            <a:ext cx="4039169" cy="3183211"/>
          </a:xfrm>
          <a:prstGeom prst="rect">
            <a:avLst/>
          </a:prstGeom>
        </p:spPr>
      </p:pic>
      <p:pic>
        <p:nvPicPr>
          <p:cNvPr id="7" name="Picture 6" descr="27098249.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357" y="2296165"/>
            <a:ext cx="1662430" cy="710311"/>
          </a:xfrm>
          <a:prstGeom prst="rect">
            <a:avLst/>
          </a:prstGeom>
        </p:spPr>
      </p:pic>
      <p:sp>
        <p:nvSpPr>
          <p:cNvPr id="9" name="TextBox 8"/>
          <p:cNvSpPr txBox="1"/>
          <p:nvPr/>
        </p:nvSpPr>
        <p:spPr>
          <a:xfrm>
            <a:off x="3172513" y="5956379"/>
            <a:ext cx="1150105" cy="369332"/>
          </a:xfrm>
          <a:prstGeom prst="rect">
            <a:avLst/>
          </a:prstGeom>
          <a:noFill/>
        </p:spPr>
        <p:txBody>
          <a:bodyPr wrap="square" rtlCol="0">
            <a:spAutoFit/>
          </a:bodyPr>
          <a:lstStyle/>
          <a:p>
            <a:r>
              <a:rPr lang="en-US" b="1" dirty="0" smtClean="0">
                <a:latin typeface="Century Gothic"/>
                <a:cs typeface="Century Gothic"/>
              </a:rPr>
              <a:t>CAJAS</a:t>
            </a:r>
            <a:endParaRPr lang="en-US" b="1" dirty="0">
              <a:latin typeface="Century Gothic"/>
              <a:cs typeface="Century Gothic"/>
            </a:endParaRPr>
          </a:p>
        </p:txBody>
      </p:sp>
      <p:sp>
        <p:nvSpPr>
          <p:cNvPr id="10" name="TextBox 9"/>
          <p:cNvSpPr txBox="1"/>
          <p:nvPr/>
        </p:nvSpPr>
        <p:spPr>
          <a:xfrm>
            <a:off x="5288837" y="1926832"/>
            <a:ext cx="1240007" cy="369332"/>
          </a:xfrm>
          <a:prstGeom prst="rect">
            <a:avLst/>
          </a:prstGeom>
          <a:noFill/>
          <a:ln w="38100" cmpd="sng">
            <a:noFill/>
          </a:ln>
        </p:spPr>
        <p:txBody>
          <a:bodyPr wrap="square" rtlCol="0">
            <a:spAutoFit/>
          </a:bodyPr>
          <a:lstStyle/>
          <a:p>
            <a:r>
              <a:rPr lang="en-US" b="1" dirty="0" smtClean="0">
                <a:latin typeface="Century Gothic"/>
                <a:cs typeface="Century Gothic"/>
              </a:rPr>
              <a:t>PALOS</a:t>
            </a:r>
            <a:endParaRPr lang="en-US" b="1" dirty="0">
              <a:latin typeface="Century Gothic"/>
              <a:cs typeface="Century Gothic"/>
            </a:endParaRPr>
          </a:p>
        </p:txBody>
      </p:sp>
      <p:sp>
        <p:nvSpPr>
          <p:cNvPr id="11" name="TextBox 10"/>
          <p:cNvSpPr txBox="1"/>
          <p:nvPr/>
        </p:nvSpPr>
        <p:spPr>
          <a:xfrm>
            <a:off x="6009261" y="2822004"/>
            <a:ext cx="1199233" cy="646331"/>
          </a:xfrm>
          <a:prstGeom prst="rect">
            <a:avLst/>
          </a:prstGeom>
          <a:noFill/>
        </p:spPr>
        <p:txBody>
          <a:bodyPr wrap="square" rtlCol="0">
            <a:spAutoFit/>
          </a:bodyPr>
          <a:lstStyle/>
          <a:p>
            <a:r>
              <a:rPr lang="en-US" b="1" dirty="0" smtClean="0">
                <a:latin typeface="Century Gothic"/>
                <a:cs typeface="Century Gothic"/>
              </a:rPr>
              <a:t>HILO GRUESO</a:t>
            </a:r>
            <a:endParaRPr lang="en-US" b="1" dirty="0">
              <a:latin typeface="Century Gothic"/>
              <a:cs typeface="Century Gothic"/>
            </a:endParaRPr>
          </a:p>
        </p:txBody>
      </p:sp>
      <p:sp>
        <p:nvSpPr>
          <p:cNvPr id="12" name="TextBox 11"/>
          <p:cNvSpPr txBox="1"/>
          <p:nvPr/>
        </p:nvSpPr>
        <p:spPr>
          <a:xfrm>
            <a:off x="479357" y="1899513"/>
            <a:ext cx="2347737" cy="369332"/>
          </a:xfrm>
          <a:prstGeom prst="rect">
            <a:avLst/>
          </a:prstGeom>
          <a:noFill/>
        </p:spPr>
        <p:txBody>
          <a:bodyPr wrap="square" rtlCol="0">
            <a:spAutoFit/>
          </a:bodyPr>
          <a:lstStyle/>
          <a:p>
            <a:r>
              <a:rPr lang="en-US" b="1" dirty="0" smtClean="0">
                <a:latin typeface="Century Gothic"/>
                <a:cs typeface="Century Gothic"/>
              </a:rPr>
              <a:t>TUBOS DE CARTÓN</a:t>
            </a:r>
            <a:endParaRPr lang="en-US" b="1" dirty="0">
              <a:latin typeface="Century Gothic"/>
              <a:cs typeface="Century Gothic"/>
            </a:endParaRPr>
          </a:p>
        </p:txBody>
      </p:sp>
      <p:sp>
        <p:nvSpPr>
          <p:cNvPr id="13" name="TextBox 12"/>
          <p:cNvSpPr txBox="1"/>
          <p:nvPr/>
        </p:nvSpPr>
        <p:spPr>
          <a:xfrm>
            <a:off x="4904510" y="3902015"/>
            <a:ext cx="1004332" cy="369332"/>
          </a:xfrm>
          <a:prstGeom prst="rect">
            <a:avLst/>
          </a:prstGeom>
          <a:noFill/>
          <a:ln w="38100" cmpd="sng">
            <a:noFill/>
          </a:ln>
        </p:spPr>
        <p:txBody>
          <a:bodyPr wrap="square" rtlCol="0">
            <a:spAutoFit/>
          </a:bodyPr>
          <a:lstStyle/>
          <a:p>
            <a:r>
              <a:rPr lang="en-US" b="1" dirty="0" smtClean="0">
                <a:latin typeface="Century Gothic"/>
                <a:cs typeface="Century Gothic"/>
              </a:rPr>
              <a:t>TIERRA</a:t>
            </a:r>
            <a:endParaRPr lang="en-US" b="1" dirty="0">
              <a:latin typeface="Century Gothic"/>
              <a:cs typeface="Century Gothic"/>
            </a:endParaRPr>
          </a:p>
        </p:txBody>
      </p:sp>
      <p:pic>
        <p:nvPicPr>
          <p:cNvPr id="15" name="Picture 14" descr="SoilSand0156_1_thumbhug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08841" y="3903579"/>
            <a:ext cx="2388495" cy="2388495"/>
          </a:xfrm>
          <a:prstGeom prst="rect">
            <a:avLst/>
          </a:prstGeom>
        </p:spPr>
      </p:pic>
    </p:spTree>
    <p:extLst>
      <p:ext uri="{BB962C8B-B14F-4D97-AF65-F5344CB8AC3E}">
        <p14:creationId xmlns:p14="http://schemas.microsoft.com/office/powerpoint/2010/main" val="170197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smtClean="0"/>
              <a:t>LOS Materiales APOYAN EL APRENDIZAJE</a:t>
            </a:r>
            <a:endParaRPr lang="es-ES" dirty="0"/>
          </a:p>
        </p:txBody>
      </p:sp>
      <p:sp>
        <p:nvSpPr>
          <p:cNvPr id="4" name="Rectangular Callout 3"/>
          <p:cNvSpPr/>
          <p:nvPr/>
        </p:nvSpPr>
        <p:spPr>
          <a:xfrm>
            <a:off x="6098903" y="5084278"/>
            <a:ext cx="2602096" cy="1319795"/>
          </a:xfrm>
          <a:prstGeom prst="wedgeRectCallout">
            <a:avLst>
              <a:gd name="adj1" fmla="val -20833"/>
              <a:gd name="adj2" fmla="val 39468"/>
            </a:avLst>
          </a:prstGeom>
          <a:solidFill>
            <a:schemeClr val="accent6">
              <a:lumMod val="75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s-ES" sz="2400" dirty="0" smtClean="0">
                <a:latin typeface="Century Gothic"/>
                <a:cs typeface="Century Gothic"/>
              </a:rPr>
              <a:t>Promover la  independencia</a:t>
            </a:r>
            <a:endParaRPr lang="es-ES" sz="2400" dirty="0">
              <a:latin typeface="Century Gothic"/>
              <a:cs typeface="Century Gothic"/>
            </a:endParaRPr>
          </a:p>
        </p:txBody>
      </p:sp>
      <p:sp>
        <p:nvSpPr>
          <p:cNvPr id="5" name="Rectangular Callout 4"/>
          <p:cNvSpPr/>
          <p:nvPr/>
        </p:nvSpPr>
        <p:spPr>
          <a:xfrm>
            <a:off x="469104" y="5084278"/>
            <a:ext cx="2558575" cy="1319795"/>
          </a:xfrm>
          <a:prstGeom prst="wedgeRectCallout">
            <a:avLst>
              <a:gd name="adj1" fmla="val -20833"/>
              <a:gd name="adj2" fmla="val 37374"/>
            </a:avLst>
          </a:prstGeom>
          <a:solidFill>
            <a:schemeClr val="accent3">
              <a:lumMod val="75000"/>
            </a:schemeClr>
          </a:solidFill>
          <a:ln>
            <a:noFill/>
          </a:ln>
          <a:effectLst/>
        </p:spPr>
        <p:style>
          <a:lnRef idx="3">
            <a:schemeClr val="lt1"/>
          </a:lnRef>
          <a:fillRef idx="1">
            <a:schemeClr val="accent2"/>
          </a:fillRef>
          <a:effectRef idx="1">
            <a:schemeClr val="accent2"/>
          </a:effectRef>
          <a:fontRef idx="minor">
            <a:schemeClr val="lt1"/>
          </a:fontRef>
        </p:style>
        <p:txBody>
          <a:bodyPr tIns="0" bIns="0" rtlCol="0" anchor="ctr" anchorCtr="0"/>
          <a:lstStyle/>
          <a:p>
            <a:pPr algn="ctr"/>
            <a:r>
              <a:rPr lang="es-MX" sz="2400" dirty="0" smtClean="0">
                <a:latin typeface="Century Gothic"/>
                <a:cs typeface="Century Gothic"/>
              </a:rPr>
              <a:t>Involucrarse en el aprendizaje</a:t>
            </a:r>
            <a:endParaRPr lang="es-MX" sz="2400" dirty="0">
              <a:latin typeface="Century Gothic"/>
              <a:cs typeface="Century Gothic"/>
            </a:endParaRPr>
          </a:p>
        </p:txBody>
      </p:sp>
      <p:sp>
        <p:nvSpPr>
          <p:cNvPr id="6" name="Rectangular Callout 5"/>
          <p:cNvSpPr/>
          <p:nvPr/>
        </p:nvSpPr>
        <p:spPr>
          <a:xfrm>
            <a:off x="3290412" y="5084278"/>
            <a:ext cx="2545758" cy="1319795"/>
          </a:xfrm>
          <a:prstGeom prst="wedgeRectCallout">
            <a:avLst>
              <a:gd name="adj1" fmla="val -20833"/>
              <a:gd name="adj2" fmla="val 43656"/>
            </a:avLst>
          </a:prstGeom>
          <a:solidFill>
            <a:schemeClr val="accent5">
              <a:lumMod val="75000"/>
            </a:schemeClr>
          </a:solidFill>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latin typeface="Century Gothic"/>
                <a:cs typeface="Century Gothic"/>
              </a:rPr>
              <a:t>Apoyar las interacciones</a:t>
            </a:r>
          </a:p>
        </p:txBody>
      </p:sp>
      <p:pic>
        <p:nvPicPr>
          <p:cNvPr id="9" name="Picture 8" descr="Kalie paper crafts.JPG"/>
          <p:cNvPicPr>
            <a:picLocks noChangeAspect="1"/>
          </p:cNvPicPr>
          <p:nvPr/>
        </p:nvPicPr>
        <p:blipFill rotWithShape="1">
          <a:blip r:embed="rId3" cstate="screen">
            <a:extLst>
              <a:ext uri="{28A0092B-C50C-407E-A947-70E740481C1C}">
                <a14:useLocalDpi xmlns:a14="http://schemas.microsoft.com/office/drawing/2010/main"/>
              </a:ext>
            </a:extLst>
          </a:blip>
          <a:srcRect t="7" r="-701" b="-7"/>
          <a:stretch/>
        </p:blipFill>
        <p:spPr>
          <a:xfrm rot="5400000">
            <a:off x="199136" y="2189075"/>
            <a:ext cx="3098147" cy="2558575"/>
          </a:xfrm>
          <a:prstGeom prst="rect">
            <a:avLst/>
          </a:prstGeom>
        </p:spPr>
      </p:pic>
      <p:pic>
        <p:nvPicPr>
          <p:cNvPr id="3" name="Picture 2" descr="Kamron and Viet dragonfly puzzle.jpg"/>
          <p:cNvPicPr>
            <a:picLocks noChangeAspect="1"/>
          </p:cNvPicPr>
          <p:nvPr/>
        </p:nvPicPr>
        <p:blipFill rotWithShape="1">
          <a:blip r:embed="rId4">
            <a:extLst>
              <a:ext uri="{28A0092B-C50C-407E-A947-70E740481C1C}">
                <a14:useLocalDpi xmlns:a14="http://schemas.microsoft.com/office/drawing/2010/main" val="0"/>
              </a:ext>
            </a:extLst>
          </a:blip>
          <a:srcRect l="1" t="13485" r="2084" b="8038"/>
          <a:stretch/>
        </p:blipFill>
        <p:spPr>
          <a:xfrm>
            <a:off x="3274083" y="1901001"/>
            <a:ext cx="2578608" cy="3099816"/>
          </a:xfrm>
          <a:prstGeom prst="rect">
            <a:avLst/>
          </a:prstGeom>
        </p:spPr>
      </p:pic>
      <p:pic>
        <p:nvPicPr>
          <p:cNvPr id="10" name="Picture 9" descr="J_Shun_at_listening_center_3.jpg"/>
          <p:cNvPicPr>
            <a:picLocks noChangeAspect="1"/>
          </p:cNvPicPr>
          <p:nvPr/>
        </p:nvPicPr>
        <p:blipFill rotWithShape="1">
          <a:blip r:embed="rId5">
            <a:extLst>
              <a:ext uri="{28A0092B-C50C-407E-A947-70E740481C1C}">
                <a14:useLocalDpi xmlns:a14="http://schemas.microsoft.com/office/drawing/2010/main" val="0"/>
              </a:ext>
            </a:extLst>
          </a:blip>
          <a:srcRect t="2404" r="2084" b="19583"/>
          <a:stretch/>
        </p:blipFill>
        <p:spPr>
          <a:xfrm>
            <a:off x="6099277" y="1919289"/>
            <a:ext cx="2578608" cy="3081528"/>
          </a:xfrm>
          <a:prstGeom prst="rect">
            <a:avLst/>
          </a:prstGeom>
        </p:spPr>
      </p:pic>
    </p:spTree>
    <p:extLst>
      <p:ext uri="{BB962C8B-B14F-4D97-AF65-F5344CB8AC3E}">
        <p14:creationId xmlns:p14="http://schemas.microsoft.com/office/powerpoint/2010/main" val="14529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defTabSz="914400"/>
            <a:r>
              <a:rPr lang="es-MX" sz="800" dirty="0" smtClean="0">
                <a:solidFill>
                  <a:prstClr val="black">
                    <a:lumMod val="50000"/>
                    <a:lumOff val="50000"/>
                  </a:prstClr>
                </a:solidFill>
                <a:ea typeface="ＭＳ Ｐゴシック" charset="0"/>
              </a:rPr>
              <a:t>OTOÑO</a:t>
            </a:r>
            <a:r>
              <a:rPr lang="en-US" sz="800" dirty="0" smtClean="0">
                <a:solidFill>
                  <a:prstClr val="black">
                    <a:lumMod val="50000"/>
                    <a:lumOff val="50000"/>
                  </a:prstClr>
                </a:solidFill>
                <a:ea typeface="ＭＳ Ｐゴシック" charset="0"/>
              </a:rPr>
              <a:t>, 2012</a:t>
            </a:r>
            <a:endParaRPr lang="en-US" sz="800" dirty="0">
              <a:solidFill>
                <a:prstClr val="black">
                  <a:lumMod val="50000"/>
                  <a:lumOff val="50000"/>
                </a:prstClr>
              </a:solidFill>
              <a:ea typeface="ＭＳ Ｐゴシック" charset="0"/>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defTabSz="914400" fontAlgn="base">
              <a:spcBef>
                <a:spcPct val="0"/>
              </a:spcBef>
              <a:spcAft>
                <a:spcPct val="0"/>
              </a:spcAft>
            </a:pPr>
            <a:r>
              <a:rPr lang="es-ES" sz="1300" dirty="0" smtClean="0">
                <a:solidFill>
                  <a:prstClr val="black"/>
                </a:solidFill>
                <a:latin typeface="Century Gothic" pitchFamily="34" charset="0"/>
                <a:ea typeface="ＭＳ Ｐゴシック" charset="0"/>
              </a:rPr>
              <a:t>Si desea más información, por favor escríbanos a: </a:t>
            </a:r>
            <a:r>
              <a:rPr lang="es-ES" sz="1300" b="1" dirty="0" smtClean="0">
                <a:solidFill>
                  <a:prstClr val="black"/>
                </a:solidFill>
                <a:latin typeface="Century Gothic" pitchFamily="34" charset="0"/>
                <a:ea typeface="ＭＳ Ｐゴシック" charset="0"/>
              </a:rPr>
              <a:t>NCQTL@UW.EDU</a:t>
            </a:r>
            <a:r>
              <a:rPr lang="es-ES" sz="1300" dirty="0" smtClean="0">
                <a:solidFill>
                  <a:prstClr val="black"/>
                </a:solidFill>
                <a:latin typeface="Century Gothic" pitchFamily="34" charset="0"/>
                <a:ea typeface="ＭＳ Ｐゴシック" charset="0"/>
              </a:rPr>
              <a:t> o llámenos al 877-731-0764</a:t>
            </a:r>
          </a:p>
          <a:p>
            <a:pPr algn="ctr" defTabSz="914400" fontAlgn="base">
              <a:spcBef>
                <a:spcPct val="0"/>
              </a:spcBef>
              <a:spcAft>
                <a:spcPct val="0"/>
              </a:spcAft>
            </a:pPr>
            <a:endParaRPr lang="es-ES" sz="400" dirty="0" smtClean="0">
              <a:solidFill>
                <a:prstClr val="black"/>
              </a:solidFill>
              <a:latin typeface="Century Gothic" pitchFamily="34" charset="0"/>
              <a:ea typeface="ＭＳ Ｐゴシック" charset="0"/>
            </a:endParaRPr>
          </a:p>
          <a:p>
            <a:pPr algn="ctr" defTabSz="914400" fontAlgn="base">
              <a:spcBef>
                <a:spcPct val="0"/>
              </a:spcBef>
              <a:spcAft>
                <a:spcPct val="0"/>
              </a:spcAft>
            </a:pPr>
            <a:r>
              <a:rPr lang="es-MX" sz="800" dirty="0" smtClean="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smtClean="0">
                <a:solidFill>
                  <a:prstClr val="black"/>
                </a:solidFill>
                <a:latin typeface="Century Gothic" pitchFamily="34" charset="0"/>
                <a:ea typeface="ＭＳ Ｐゴシック" charset="0"/>
              </a:rPr>
            </a:br>
            <a:r>
              <a:rPr lang="es-MX" sz="800" dirty="0" smtClean="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3532641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5" name="TextBox 14"/>
            <p:cNvSpPr txBox="1"/>
            <p:nvPr/>
          </p:nvSpPr>
          <p:spPr>
            <a:xfrm>
              <a:off x="2240678" y="3843654"/>
              <a:ext cx="4640178" cy="1588127"/>
            </a:xfrm>
            <a:prstGeom prst="rect">
              <a:avLst/>
            </a:prstGeom>
            <a:noFill/>
          </p:spPr>
          <p:txBody>
            <a:bodyPr wrap="square" rtlCol="0">
              <a:spAutoFit/>
            </a:bodyPr>
            <a:lstStyle/>
            <a:p>
              <a:pPr algn="ctr" defTabSz="914400"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defTabSz="914400"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BASE—LOS CIMIENTOS</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2494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objetivos:</a:t>
            </a:r>
            <a:endParaRPr lang="es-ES" dirty="0"/>
          </a:p>
        </p:txBody>
      </p:sp>
      <p:pic>
        <p:nvPicPr>
          <p:cNvPr id="4" name="Picture 3" descr="Presaia and Adrian craft tabl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3344" y="2664752"/>
            <a:ext cx="4379957" cy="2919971"/>
          </a:xfrm>
          <a:prstGeom prst="rect">
            <a:avLst/>
          </a:prstGeom>
        </p:spPr>
      </p:pic>
      <p:sp>
        <p:nvSpPr>
          <p:cNvPr id="5" name="Snip Single Corner Rectangle 4"/>
          <p:cNvSpPr/>
          <p:nvPr/>
        </p:nvSpPr>
        <p:spPr>
          <a:xfrm>
            <a:off x="3527218" y="2364116"/>
            <a:ext cx="5118176" cy="1814184"/>
          </a:xfrm>
          <a:prstGeom prst="snip1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lIns="91440" tIns="0" rIns="91440" bIns="0" rtlCol="0" anchor="t" anchorCtr="0"/>
          <a:lstStyle/>
          <a:p>
            <a:r>
              <a:rPr lang="es-ES" sz="3000" dirty="0" smtClean="0">
                <a:latin typeface="Century Gothic"/>
                <a:cs typeface="Century Gothic"/>
              </a:rPr>
              <a:t>Aprender cómo los materiales apoyan el aprendizaje de los niños  </a:t>
            </a:r>
            <a:endParaRPr lang="es-ES" sz="3000" dirty="0">
              <a:latin typeface="Century Gothic"/>
              <a:cs typeface="Century Gothic"/>
            </a:endParaRPr>
          </a:p>
        </p:txBody>
      </p:sp>
      <p:sp>
        <p:nvSpPr>
          <p:cNvPr id="6" name="Snip Single Corner Rectangle 5"/>
          <p:cNvSpPr/>
          <p:nvPr/>
        </p:nvSpPr>
        <p:spPr>
          <a:xfrm>
            <a:off x="3527218" y="4304331"/>
            <a:ext cx="5118176" cy="1753569"/>
          </a:xfrm>
          <a:prstGeom prst="snip1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es-ES" sz="3000" dirty="0" smtClean="0">
                <a:latin typeface="Century Gothic"/>
                <a:cs typeface="Century Gothic"/>
              </a:rPr>
              <a:t>Aprender tres lineamientos para seleccionar materiales</a:t>
            </a:r>
            <a:endParaRPr lang="es-ES" sz="3000" dirty="0">
              <a:latin typeface="Century Gothic"/>
              <a:cs typeface="Century Gothic"/>
            </a:endParaRPr>
          </a:p>
        </p:txBody>
      </p:sp>
    </p:spTree>
    <p:extLst>
      <p:ext uri="{BB962C8B-B14F-4D97-AF65-F5344CB8AC3E}">
        <p14:creationId xmlns:p14="http://schemas.microsoft.com/office/powerpoint/2010/main" val="22643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CÓMO LOS MATERIALES APOYAN EL APRENDIZAJE DE LOS NIÑOS</a:t>
            </a:r>
            <a:endParaRPr lang="en-US" dirty="0"/>
          </a:p>
        </p:txBody>
      </p:sp>
      <p:sp>
        <p:nvSpPr>
          <p:cNvPr id="3" name="Content Placeholder 2"/>
          <p:cNvSpPr>
            <a:spLocks noGrp="1"/>
          </p:cNvSpPr>
          <p:nvPr>
            <p:ph idx="1"/>
          </p:nvPr>
        </p:nvSpPr>
        <p:spPr>
          <a:xfrm>
            <a:off x="4426817" y="2241720"/>
            <a:ext cx="4502099" cy="3522642"/>
          </a:xfrm>
        </p:spPr>
        <p:txBody>
          <a:bodyPr>
            <a:normAutofit fontScale="92500" lnSpcReduction="10000"/>
          </a:bodyPr>
          <a:lstStyle/>
          <a:p>
            <a:pPr>
              <a:spcBef>
                <a:spcPts val="1368"/>
              </a:spcBef>
            </a:pPr>
            <a:r>
              <a:rPr lang="es-ES" dirty="0" smtClean="0"/>
              <a:t>Involucran a los niños en el aprendizaje</a:t>
            </a:r>
          </a:p>
          <a:p>
            <a:pPr>
              <a:spcBef>
                <a:spcPts val="1368"/>
              </a:spcBef>
            </a:pPr>
            <a:r>
              <a:rPr lang="es-ES" dirty="0" smtClean="0"/>
              <a:t>Apoyan las interacciones sociales</a:t>
            </a:r>
          </a:p>
          <a:p>
            <a:pPr>
              <a:spcBef>
                <a:spcPts val="1368"/>
              </a:spcBef>
            </a:pPr>
            <a:r>
              <a:rPr lang="es-ES" dirty="0" smtClean="0"/>
              <a:t>Promueven la independencia</a:t>
            </a:r>
            <a:endParaRPr lang="es-ES" dirty="0"/>
          </a:p>
        </p:txBody>
      </p:sp>
      <p:pic>
        <p:nvPicPr>
          <p:cNvPr id="6" name="Picture 5" descr="MULTI-CULTURAL-DOLLS-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941" y="2063751"/>
            <a:ext cx="6050387" cy="4487108"/>
          </a:xfrm>
          <a:prstGeom prst="rect">
            <a:avLst/>
          </a:prstGeom>
          <a:effectLst>
            <a:outerShdw blurRad="111125" dist="38100" dir="2700000" algn="tl" rotWithShape="0">
              <a:srgbClr val="000000">
                <a:alpha val="43000"/>
              </a:srgbClr>
            </a:outerShdw>
          </a:effectLst>
        </p:spPr>
      </p:pic>
    </p:spTree>
    <p:extLst>
      <p:ext uri="{BB962C8B-B14F-4D97-AF65-F5344CB8AC3E}">
        <p14:creationId xmlns:p14="http://schemas.microsoft.com/office/powerpoint/2010/main" val="20154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LINEAMIENTOS</a:t>
            </a:r>
            <a:endParaRPr lang="en-US" dirty="0"/>
          </a:p>
        </p:txBody>
      </p:sp>
      <p:sp>
        <p:nvSpPr>
          <p:cNvPr id="3" name="Content Placeholder 2"/>
          <p:cNvSpPr>
            <a:spLocks noGrp="1"/>
          </p:cNvSpPr>
          <p:nvPr>
            <p:ph idx="1"/>
          </p:nvPr>
        </p:nvSpPr>
        <p:spPr>
          <a:xfrm>
            <a:off x="4558405" y="1995487"/>
            <a:ext cx="4137015" cy="4525963"/>
          </a:xfrm>
        </p:spPr>
        <p:txBody>
          <a:bodyPr>
            <a:noAutofit/>
          </a:bodyPr>
          <a:lstStyle/>
          <a:p>
            <a:pPr marL="329184" lvl="0" indent="-329184">
              <a:lnSpc>
                <a:spcPct val="120000"/>
              </a:lnSpc>
              <a:spcBef>
                <a:spcPts val="1248"/>
              </a:spcBef>
              <a:buFont typeface="+mj-lt"/>
              <a:buAutoNum type="arabicPeriod"/>
            </a:pPr>
            <a:r>
              <a:rPr lang="es-ES" sz="2200" dirty="0" smtClean="0"/>
              <a:t>¿Los materiales promueven la participación de los niños en su aprendizaje?</a:t>
            </a:r>
          </a:p>
          <a:p>
            <a:pPr marL="329184" lvl="0" indent="-329184">
              <a:lnSpc>
                <a:spcPct val="120000"/>
              </a:lnSpc>
              <a:spcBef>
                <a:spcPts val="1248"/>
              </a:spcBef>
              <a:buFont typeface="+mj-lt"/>
              <a:buAutoNum type="arabicPeriod"/>
            </a:pPr>
            <a:r>
              <a:rPr lang="es-ES" sz="2200" dirty="0" smtClean="0"/>
              <a:t>¿Los materiales apoyan las interacciones sociales?</a:t>
            </a:r>
          </a:p>
          <a:p>
            <a:pPr marL="329184" lvl="0" indent="-329184">
              <a:lnSpc>
                <a:spcPct val="120000"/>
              </a:lnSpc>
              <a:spcBef>
                <a:spcPts val="1248"/>
              </a:spcBef>
              <a:buFont typeface="+mj-lt"/>
              <a:buAutoNum type="arabicPeriod"/>
            </a:pPr>
            <a:r>
              <a:rPr lang="es-ES" sz="2200" dirty="0" smtClean="0"/>
              <a:t>¿Se arreglan los materiales para promover su uso en forma independiente?</a:t>
            </a:r>
            <a:endParaRPr lang="es-ES" sz="2200" dirty="0"/>
          </a:p>
        </p:txBody>
      </p:sp>
      <p:sp>
        <p:nvSpPr>
          <p:cNvPr id="4" name="TextBox 3"/>
          <p:cNvSpPr txBox="1"/>
          <p:nvPr/>
        </p:nvSpPr>
        <p:spPr>
          <a:xfrm>
            <a:off x="663468" y="3522428"/>
            <a:ext cx="3528493" cy="2708434"/>
          </a:xfrm>
          <a:prstGeom prst="rect">
            <a:avLst/>
          </a:prstGeom>
          <a:noFill/>
        </p:spPr>
        <p:txBody>
          <a:bodyPr wrap="square" rtlCol="0">
            <a:spAutoFit/>
          </a:bodyPr>
          <a:lstStyle/>
          <a:p>
            <a:pPr algn="ctr"/>
            <a:r>
              <a:rPr lang="en-US" sz="17000" dirty="0" smtClean="0">
                <a:solidFill>
                  <a:schemeClr val="accent3">
                    <a:lumMod val="75000"/>
                  </a:schemeClr>
                </a:solidFill>
                <a:latin typeface="Arial Unicode MS"/>
                <a:cs typeface="Arial Unicode MS"/>
              </a:rPr>
              <a:t>?</a:t>
            </a:r>
            <a:endParaRPr lang="en-US" sz="17000" dirty="0">
              <a:solidFill>
                <a:schemeClr val="accent3">
                  <a:lumMod val="75000"/>
                </a:schemeClr>
              </a:solidFill>
              <a:latin typeface="Arial Unicode MS"/>
              <a:cs typeface="Arial Unicode MS"/>
            </a:endParaRPr>
          </a:p>
        </p:txBody>
      </p:sp>
      <p:sp>
        <p:nvSpPr>
          <p:cNvPr id="5" name="TextBox 4"/>
          <p:cNvSpPr txBox="1"/>
          <p:nvPr/>
        </p:nvSpPr>
        <p:spPr>
          <a:xfrm>
            <a:off x="663468" y="2730547"/>
            <a:ext cx="3600666" cy="707886"/>
          </a:xfrm>
          <a:prstGeom prst="rect">
            <a:avLst/>
          </a:prstGeom>
          <a:noFill/>
        </p:spPr>
        <p:txBody>
          <a:bodyPr wrap="none" rtlCol="0">
            <a:spAutoFit/>
          </a:bodyPr>
          <a:lstStyle/>
          <a:p>
            <a:pPr lvl="0"/>
            <a:r>
              <a:rPr lang="en-US" sz="4000" b="1" dirty="0" smtClean="0">
                <a:solidFill>
                  <a:srgbClr val="77933C"/>
                </a:solidFill>
                <a:latin typeface="Century Gothic"/>
                <a:cs typeface="Century Gothic"/>
              </a:rPr>
              <a:t>PREGUNTARSE</a:t>
            </a:r>
            <a:endParaRPr lang="en-US" sz="4000" dirty="0">
              <a:solidFill>
                <a:srgbClr val="77933C"/>
              </a:solidFill>
              <a:latin typeface="Century Gothic"/>
              <a:cs typeface="Century Gothic"/>
            </a:endParaRPr>
          </a:p>
        </p:txBody>
      </p:sp>
    </p:spTree>
    <p:extLst>
      <p:ext uri="{BB962C8B-B14F-4D97-AF65-F5344CB8AC3E}">
        <p14:creationId xmlns:p14="http://schemas.microsoft.com/office/powerpoint/2010/main" val="350434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earning Centers - Art area 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666425" y="3494854"/>
            <a:ext cx="2006308" cy="3967855"/>
          </a:xfrm>
          <a:prstGeom prst="rect">
            <a:avLst/>
          </a:prstGeom>
        </p:spPr>
      </p:pic>
      <p:pic>
        <p:nvPicPr>
          <p:cNvPr id="11" name="Picture 10" descr="Blocks.JPG"/>
          <p:cNvPicPr>
            <a:picLocks noChangeAspect="1"/>
          </p:cNvPicPr>
          <p:nvPr/>
        </p:nvPicPr>
        <p:blipFill rotWithShape="1">
          <a:blip r:embed="rId4" cstate="screen">
            <a:extLst>
              <a:ext uri="{28A0092B-C50C-407E-A947-70E740481C1C}">
                <a14:useLocalDpi xmlns:a14="http://schemas.microsoft.com/office/drawing/2010/main"/>
              </a:ext>
            </a:extLst>
          </a:blip>
          <a:srcRect t="1" r="29089" b="19753"/>
          <a:stretch/>
        </p:blipFill>
        <p:spPr>
          <a:xfrm>
            <a:off x="460664" y="2259178"/>
            <a:ext cx="4234597" cy="1682496"/>
          </a:xfrm>
          <a:prstGeom prst="rect">
            <a:avLst/>
          </a:prstGeom>
        </p:spPr>
      </p:pic>
      <p:pic>
        <p:nvPicPr>
          <p:cNvPr id="10" name="Picture 9" descr="Dramatic Play puppets.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70269" y="4469155"/>
            <a:ext cx="4224992" cy="2006308"/>
          </a:xfrm>
          <a:prstGeom prst="rect">
            <a:avLst/>
          </a:prstGeom>
        </p:spPr>
      </p:pic>
      <p:sp>
        <p:nvSpPr>
          <p:cNvPr id="2" name="Title 1"/>
          <p:cNvSpPr>
            <a:spLocks noGrp="1"/>
          </p:cNvSpPr>
          <p:nvPr>
            <p:ph type="title"/>
          </p:nvPr>
        </p:nvSpPr>
        <p:spPr>
          <a:xfrm>
            <a:off x="331984" y="299923"/>
            <a:ext cx="8477737" cy="1300277"/>
          </a:xfrm>
        </p:spPr>
        <p:txBody>
          <a:bodyPr>
            <a:noAutofit/>
          </a:bodyPr>
          <a:lstStyle/>
          <a:p>
            <a:r>
              <a:rPr lang="es-ES" sz="3000" dirty="0" smtClean="0"/>
              <a:t>INVOLUCRAR A LOS NIÑOS EN EL APRENDIZAJE:</a:t>
            </a:r>
            <a:br>
              <a:rPr lang="es-ES" sz="3000" dirty="0" smtClean="0"/>
            </a:br>
            <a:r>
              <a:rPr lang="es-ES" sz="3000" dirty="0" smtClean="0"/>
              <a:t>CARACTERÍSTICAS DE LOS materiales</a:t>
            </a:r>
            <a:endParaRPr lang="es-ES" sz="3000" dirty="0"/>
          </a:p>
        </p:txBody>
      </p:sp>
      <p:sp>
        <p:nvSpPr>
          <p:cNvPr id="4" name="Rectangular Callout 3"/>
          <p:cNvSpPr/>
          <p:nvPr/>
        </p:nvSpPr>
        <p:spPr>
          <a:xfrm>
            <a:off x="4685655" y="3937916"/>
            <a:ext cx="3967855" cy="597622"/>
          </a:xfrm>
          <a:prstGeom prst="wedgeRectCallout">
            <a:avLst>
              <a:gd name="adj1" fmla="val -17870"/>
              <a:gd name="adj2" fmla="val 50652"/>
            </a:avLst>
          </a:prstGeom>
          <a:solidFill>
            <a:schemeClr val="accent6">
              <a:lumMod val="75000"/>
            </a:schemeClr>
          </a:solidFill>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dirty="0" smtClean="0">
                <a:latin typeface="Century Gothic"/>
                <a:cs typeface="Century Gothic"/>
              </a:rPr>
              <a:t>Atractivos</a:t>
            </a:r>
            <a:endParaRPr lang="es-ES" sz="2400" dirty="0">
              <a:latin typeface="Century Gothic"/>
              <a:cs typeface="Century Gothic"/>
            </a:endParaRPr>
          </a:p>
        </p:txBody>
      </p:sp>
      <p:sp>
        <p:nvSpPr>
          <p:cNvPr id="5" name="Rectangular Callout 4"/>
          <p:cNvSpPr/>
          <p:nvPr/>
        </p:nvSpPr>
        <p:spPr>
          <a:xfrm>
            <a:off x="460665" y="1797254"/>
            <a:ext cx="4234596" cy="657272"/>
          </a:xfrm>
          <a:prstGeom prst="wedgeRectCallout">
            <a:avLst>
              <a:gd name="adj1" fmla="val -21249"/>
              <a:gd name="adj2" fmla="val 43572"/>
            </a:avLst>
          </a:prstGeom>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s-ES" sz="2400" dirty="0" smtClean="0">
                <a:latin typeface="Century Gothic"/>
                <a:cs typeface="Century Gothic"/>
              </a:rPr>
              <a:t>Vinculados con el aprendizaje</a:t>
            </a:r>
            <a:endParaRPr lang="es-ES" sz="2400" dirty="0">
              <a:latin typeface="Century Gothic"/>
              <a:cs typeface="Century Gothic"/>
            </a:endParaRPr>
          </a:p>
        </p:txBody>
      </p:sp>
      <p:sp>
        <p:nvSpPr>
          <p:cNvPr id="6" name="Rectangular Callout 5"/>
          <p:cNvSpPr/>
          <p:nvPr/>
        </p:nvSpPr>
        <p:spPr>
          <a:xfrm>
            <a:off x="470269" y="3937914"/>
            <a:ext cx="4224992" cy="597623"/>
          </a:xfrm>
          <a:prstGeom prst="wedgeRectCallout">
            <a:avLst>
              <a:gd name="adj1" fmla="val -48576"/>
              <a:gd name="adj2" fmla="val 22915"/>
            </a:avLst>
          </a:prstGeom>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dirty="0" smtClean="0">
                <a:latin typeface="Century Gothic"/>
                <a:cs typeface="Century Gothic"/>
              </a:rPr>
              <a:t>Culturalmente apropiados</a:t>
            </a:r>
            <a:endParaRPr lang="es-ES" sz="2400" dirty="0">
              <a:latin typeface="Century Gothic"/>
              <a:cs typeface="Century Gothic"/>
            </a:endParaRPr>
          </a:p>
        </p:txBody>
      </p:sp>
      <p:sp>
        <p:nvSpPr>
          <p:cNvPr id="7" name="Rectangular Callout 6"/>
          <p:cNvSpPr/>
          <p:nvPr/>
        </p:nvSpPr>
        <p:spPr>
          <a:xfrm>
            <a:off x="4685655" y="1797254"/>
            <a:ext cx="3967855" cy="657272"/>
          </a:xfrm>
          <a:prstGeom prst="wedgeRectCallout">
            <a:avLst>
              <a:gd name="adj1" fmla="val 19793"/>
              <a:gd name="adj2" fmla="val 49324"/>
            </a:avLst>
          </a:prstGeom>
          <a:solidFill>
            <a:schemeClr val="accent2">
              <a:lumMod val="75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s-ES" sz="2400" dirty="0" smtClean="0">
                <a:latin typeface="Century Gothic"/>
                <a:cs typeface="Century Gothic"/>
              </a:rPr>
              <a:t>Significativos</a:t>
            </a:r>
            <a:endParaRPr lang="es-ES" sz="2400" dirty="0">
              <a:latin typeface="Century Gothic"/>
              <a:cs typeface="Century Gothic"/>
            </a:endParaRPr>
          </a:p>
        </p:txBody>
      </p:sp>
      <p:pic>
        <p:nvPicPr>
          <p:cNvPr id="3" name="Picture 2" descr="DRAMATIC PLAY - CULTURAL FOOD 1.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85654" y="2454526"/>
            <a:ext cx="3967855" cy="1483388"/>
          </a:xfrm>
          <a:prstGeom prst="rect">
            <a:avLst/>
          </a:prstGeom>
        </p:spPr>
      </p:pic>
    </p:spTree>
    <p:extLst>
      <p:ext uri="{BB962C8B-B14F-4D97-AF65-F5344CB8AC3E}">
        <p14:creationId xmlns:p14="http://schemas.microsoft.com/office/powerpoint/2010/main" val="21862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418799" y="2679231"/>
            <a:ext cx="672946" cy="597068"/>
          </a:xfrm>
          <a:prstGeom prst="roundRect">
            <a:avLst/>
          </a:prstGeom>
          <a:noFill/>
          <a:ln w="60325">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684126" y="2698185"/>
            <a:ext cx="672946" cy="597068"/>
          </a:xfrm>
          <a:prstGeom prst="roundRect">
            <a:avLst/>
          </a:prstGeom>
          <a:noFill/>
          <a:ln w="60325">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974880" y="2973026"/>
            <a:ext cx="780331" cy="0"/>
          </a:xfrm>
          <a:prstGeom prst="line">
            <a:avLst/>
          </a:prstGeom>
          <a:ln w="69850" cap="rnd">
            <a:solidFill>
              <a:schemeClr val="tx1">
                <a:lumMod val="65000"/>
                <a:lumOff val="35000"/>
              </a:schemeClr>
            </a:solidFill>
            <a:roun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VINCULARSE CON EL APRENDIZAJE: INVOLUCRAR A LOS NIÑOS</a:t>
            </a:r>
            <a:endParaRPr lang="en-US" dirty="0"/>
          </a:p>
        </p:txBody>
      </p:sp>
      <p:sp>
        <p:nvSpPr>
          <p:cNvPr id="4" name="Snip Single Corner Rectangle 3"/>
          <p:cNvSpPr/>
          <p:nvPr/>
        </p:nvSpPr>
        <p:spPr>
          <a:xfrm>
            <a:off x="475269" y="1975739"/>
            <a:ext cx="3478464" cy="1992401"/>
          </a:xfrm>
          <a:prstGeom prst="snip1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buSzPct val="100000"/>
            </a:pPr>
            <a:r>
              <a:rPr lang="es-ES" sz="2200" dirty="0" smtClean="0">
                <a:latin typeface="Century Gothic"/>
                <a:cs typeface="Century Gothic"/>
              </a:rPr>
              <a:t>Ud. ha notado que los niños no juegan en el área de ciencias.  </a:t>
            </a:r>
            <a:endParaRPr lang="es-ES" sz="2200" dirty="0">
              <a:latin typeface="Century Gothic"/>
              <a:cs typeface="Century Gothic"/>
            </a:endParaRPr>
          </a:p>
        </p:txBody>
      </p:sp>
      <p:sp>
        <p:nvSpPr>
          <p:cNvPr id="5" name="Snip Single Corner Rectangle 4"/>
          <p:cNvSpPr/>
          <p:nvPr/>
        </p:nvSpPr>
        <p:spPr>
          <a:xfrm>
            <a:off x="4791999" y="1975738"/>
            <a:ext cx="3825198" cy="1992401"/>
          </a:xfrm>
          <a:prstGeom prst="snip1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buSzPct val="100000"/>
            </a:pPr>
            <a:r>
              <a:rPr lang="es-ES" sz="2000" dirty="0" smtClean="0">
                <a:latin typeface="Century Gothic"/>
                <a:cs typeface="Century Gothic"/>
              </a:rPr>
              <a:t>Ud. decide  introducir algunos materiales nuevos para hacer que el área sea más interesante y atrayente.</a:t>
            </a:r>
            <a:endParaRPr lang="es-ES" sz="2000" dirty="0">
              <a:latin typeface="Century Gothic"/>
              <a:cs typeface="Century Gothic"/>
            </a:endParaRPr>
          </a:p>
        </p:txBody>
      </p:sp>
      <p:sp>
        <p:nvSpPr>
          <p:cNvPr id="11" name="TextBox 10"/>
          <p:cNvSpPr txBox="1"/>
          <p:nvPr/>
        </p:nvSpPr>
        <p:spPr>
          <a:xfrm>
            <a:off x="1055419" y="4491404"/>
            <a:ext cx="7025651" cy="1938992"/>
          </a:xfrm>
          <a:prstGeom prst="rect">
            <a:avLst/>
          </a:prstGeom>
          <a:noFill/>
        </p:spPr>
        <p:txBody>
          <a:bodyPr wrap="square" rtlCol="0">
            <a:spAutoFit/>
          </a:bodyPr>
          <a:lstStyle/>
          <a:p>
            <a:pPr marL="0" lvl="1" algn="ctr"/>
            <a:r>
              <a:rPr lang="es-ES" sz="4000" b="1" dirty="0" smtClean="0">
                <a:latin typeface="Century Gothic"/>
                <a:cs typeface="Century Gothic"/>
              </a:rPr>
              <a:t>¿Cuáles juguetes/materiales introduciría Ud. y por qué? </a:t>
            </a:r>
            <a:endParaRPr lang="es-ES" sz="4000" b="1" dirty="0">
              <a:latin typeface="Century Gothic"/>
              <a:cs typeface="Century Gothic"/>
            </a:endParaRPr>
          </a:p>
        </p:txBody>
      </p:sp>
    </p:spTree>
    <p:extLst>
      <p:ext uri="{BB962C8B-B14F-4D97-AF65-F5344CB8AC3E}">
        <p14:creationId xmlns:p14="http://schemas.microsoft.com/office/powerpoint/2010/main" val="371165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27" y="491037"/>
            <a:ext cx="8129669" cy="1130412"/>
          </a:xfrm>
        </p:spPr>
        <p:txBody>
          <a:bodyPr>
            <a:normAutofit fontScale="90000"/>
          </a:bodyPr>
          <a:lstStyle/>
          <a:p>
            <a:r>
              <a:rPr lang="es-ES" dirty="0" smtClean="0"/>
              <a:t>APOYAR A LAS INTERACCIONES SOCIALES: Características DE LOS NIÑOS</a:t>
            </a:r>
            <a:endParaRPr lang="es-ES" dirty="0"/>
          </a:p>
        </p:txBody>
      </p:sp>
      <p:sp>
        <p:nvSpPr>
          <p:cNvPr id="4" name="Rectangular Callout 3"/>
          <p:cNvSpPr/>
          <p:nvPr/>
        </p:nvSpPr>
        <p:spPr>
          <a:xfrm>
            <a:off x="4499950" y="3752856"/>
            <a:ext cx="4115646" cy="731520"/>
          </a:xfrm>
          <a:prstGeom prst="wedgeRectCallout">
            <a:avLst>
              <a:gd name="adj1" fmla="val -20833"/>
              <a:gd name="adj2" fmla="val 39468"/>
            </a:avLst>
          </a:prstGeom>
          <a:solidFill>
            <a:schemeClr val="accent6">
              <a:lumMod val="75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s-ES" sz="2400" dirty="0">
                <a:latin typeface="Century Gothic"/>
                <a:cs typeface="Century Gothic"/>
              </a:rPr>
              <a:t>Antecedentes </a:t>
            </a:r>
            <a:r>
              <a:rPr lang="es-ES" sz="2400" dirty="0" smtClean="0">
                <a:latin typeface="Century Gothic"/>
                <a:cs typeface="Century Gothic"/>
              </a:rPr>
              <a:t>familiares</a:t>
            </a:r>
            <a:r>
              <a:rPr lang="es-MX" sz="2400" dirty="0">
                <a:latin typeface="Century Gothic"/>
                <a:cs typeface="Century Gothic"/>
              </a:rPr>
              <a:t>/</a:t>
            </a:r>
            <a:endParaRPr lang="es-ES" sz="2400" dirty="0">
              <a:latin typeface="Century Gothic"/>
              <a:cs typeface="Century Gothic"/>
            </a:endParaRPr>
          </a:p>
          <a:p>
            <a:pPr algn="ctr"/>
            <a:r>
              <a:rPr lang="es-ES" sz="2400" dirty="0" smtClean="0">
                <a:latin typeface="Century Gothic"/>
                <a:cs typeface="Century Gothic"/>
              </a:rPr>
              <a:t>culturales</a:t>
            </a:r>
            <a:endParaRPr lang="es-ES" sz="2400" dirty="0">
              <a:latin typeface="Century Gothic"/>
              <a:cs typeface="Century Gothic"/>
            </a:endParaRPr>
          </a:p>
        </p:txBody>
      </p:sp>
      <p:sp>
        <p:nvSpPr>
          <p:cNvPr id="5" name="Rectangular Callout 4"/>
          <p:cNvSpPr/>
          <p:nvPr/>
        </p:nvSpPr>
        <p:spPr>
          <a:xfrm>
            <a:off x="4499950" y="1973004"/>
            <a:ext cx="4115646" cy="731520"/>
          </a:xfrm>
          <a:prstGeom prst="wedgeRectCallout">
            <a:avLst>
              <a:gd name="adj1" fmla="val -20391"/>
              <a:gd name="adj2" fmla="val 41562"/>
            </a:avLst>
          </a:prstGeom>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s-ES" sz="2400" dirty="0" smtClean="0">
                <a:latin typeface="Century Gothic"/>
                <a:cs typeface="Century Gothic"/>
              </a:rPr>
              <a:t>Intereses</a:t>
            </a:r>
            <a:endParaRPr lang="es-ES" sz="2400" dirty="0">
              <a:latin typeface="Century Gothic"/>
              <a:cs typeface="Century Gothic"/>
            </a:endParaRPr>
          </a:p>
        </p:txBody>
      </p:sp>
      <p:sp>
        <p:nvSpPr>
          <p:cNvPr id="6" name="Rectangular Callout 5"/>
          <p:cNvSpPr/>
          <p:nvPr/>
        </p:nvSpPr>
        <p:spPr>
          <a:xfrm>
            <a:off x="4499950" y="5532708"/>
            <a:ext cx="4115646" cy="731520"/>
          </a:xfrm>
          <a:prstGeom prst="wedgeRectCallout">
            <a:avLst>
              <a:gd name="adj1" fmla="val -20833"/>
              <a:gd name="adj2" fmla="val 47843"/>
            </a:avLst>
          </a:prstGeom>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dirty="0" smtClean="0">
                <a:latin typeface="Century Gothic"/>
                <a:cs typeface="Century Gothic"/>
              </a:rPr>
              <a:t>Capacidades</a:t>
            </a:r>
            <a:endParaRPr lang="es-ES" sz="2400" dirty="0">
              <a:latin typeface="Century Gothic"/>
              <a:cs typeface="Century Gothic"/>
            </a:endParaRPr>
          </a:p>
        </p:txBody>
      </p:sp>
      <p:sp>
        <p:nvSpPr>
          <p:cNvPr id="7" name="Rectangular Callout 6"/>
          <p:cNvSpPr/>
          <p:nvPr/>
        </p:nvSpPr>
        <p:spPr>
          <a:xfrm>
            <a:off x="4499950" y="2862930"/>
            <a:ext cx="4115646" cy="731520"/>
          </a:xfrm>
          <a:prstGeom prst="wedgeRectCallout">
            <a:avLst>
              <a:gd name="adj1" fmla="val -20833"/>
              <a:gd name="adj2" fmla="val 37374"/>
            </a:avLst>
          </a:prstGeom>
          <a:solidFill>
            <a:schemeClr val="accent3">
              <a:lumMod val="75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s-ES" sz="2400" dirty="0" smtClean="0">
                <a:latin typeface="Century Gothic"/>
                <a:cs typeface="Century Gothic"/>
              </a:rPr>
              <a:t>Experiencias</a:t>
            </a:r>
            <a:endParaRPr lang="es-ES" sz="2400" dirty="0">
              <a:latin typeface="Century Gothic"/>
              <a:cs typeface="Century Gothic"/>
            </a:endParaRPr>
          </a:p>
        </p:txBody>
      </p:sp>
      <p:sp>
        <p:nvSpPr>
          <p:cNvPr id="8" name="Rectangular Callout 7"/>
          <p:cNvSpPr/>
          <p:nvPr/>
        </p:nvSpPr>
        <p:spPr>
          <a:xfrm>
            <a:off x="4499950" y="4642782"/>
            <a:ext cx="4115646" cy="731520"/>
          </a:xfrm>
          <a:prstGeom prst="wedgeRectCallout">
            <a:avLst>
              <a:gd name="adj1" fmla="val -20833"/>
              <a:gd name="adj2" fmla="val 43656"/>
            </a:avLst>
          </a:prstGeom>
          <a:solidFill>
            <a:schemeClr val="accent5">
              <a:lumMod val="75000"/>
            </a:schemeClr>
          </a:solidFill>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dirty="0" smtClean="0">
                <a:latin typeface="Century Gothic"/>
                <a:cs typeface="Century Gothic"/>
              </a:rPr>
              <a:t>Metas de aprendizaje</a:t>
            </a:r>
            <a:endParaRPr lang="es-ES" sz="2400" dirty="0">
              <a:latin typeface="Century Gothic"/>
              <a:cs typeface="Century Gothic"/>
            </a:endParaRPr>
          </a:p>
        </p:txBody>
      </p:sp>
      <p:pic>
        <p:nvPicPr>
          <p:cNvPr id="3" name="Picture 2" descr="Pickle Alana close 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27" y="1973004"/>
            <a:ext cx="3814868" cy="2543246"/>
          </a:xfrm>
          <a:prstGeom prst="rect">
            <a:avLst/>
          </a:prstGeom>
          <a:ln w="38100" cmpd="sng">
            <a:solidFill>
              <a:schemeClr val="bg1">
                <a:lumMod val="85000"/>
              </a:schemeClr>
            </a:solidFill>
          </a:ln>
        </p:spPr>
      </p:pic>
    </p:spTree>
    <p:extLst>
      <p:ext uri="{BB962C8B-B14F-4D97-AF65-F5344CB8AC3E}">
        <p14:creationId xmlns:p14="http://schemas.microsoft.com/office/powerpoint/2010/main" val="67048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2331613" y="2925401"/>
            <a:ext cx="5108698" cy="0"/>
          </a:xfrm>
          <a:prstGeom prst="line">
            <a:avLst/>
          </a:prstGeom>
          <a:ln w="69850" cap="rnd">
            <a:solidFill>
              <a:schemeClr val="tx1">
                <a:lumMod val="65000"/>
                <a:lumOff val="35000"/>
              </a:schemeClr>
            </a:solidFill>
            <a:roun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s-ES" dirty="0" smtClean="0"/>
              <a:t> VINCULARSE CON EL APRENDIZAJE: interacciones sociales</a:t>
            </a:r>
            <a:endParaRPr lang="es-ES" dirty="0"/>
          </a:p>
        </p:txBody>
      </p:sp>
      <p:sp>
        <p:nvSpPr>
          <p:cNvPr id="4" name="Snip Single Corner Rectangle 3"/>
          <p:cNvSpPr/>
          <p:nvPr/>
        </p:nvSpPr>
        <p:spPr>
          <a:xfrm>
            <a:off x="454949" y="1975739"/>
            <a:ext cx="2624685" cy="1992401"/>
          </a:xfrm>
          <a:prstGeom prst="snip1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buSzPct val="100000"/>
            </a:pPr>
            <a:r>
              <a:rPr lang="es-ES" sz="2000" dirty="0" smtClean="0">
                <a:latin typeface="Century Gothic"/>
                <a:cs typeface="Century Gothic"/>
              </a:rPr>
              <a:t>Rosa toma clases de danza y está aprendiendo a cooperar con amigos.</a:t>
            </a:r>
            <a:endParaRPr lang="es-ES" sz="2000" dirty="0">
              <a:latin typeface="Century Gothic"/>
              <a:cs typeface="Century Gothic"/>
            </a:endParaRPr>
          </a:p>
        </p:txBody>
      </p:sp>
      <p:sp>
        <p:nvSpPr>
          <p:cNvPr id="6" name="TextBox 5"/>
          <p:cNvSpPr txBox="1"/>
          <p:nvPr/>
        </p:nvSpPr>
        <p:spPr>
          <a:xfrm>
            <a:off x="1198880" y="4404986"/>
            <a:ext cx="6746240" cy="2169825"/>
          </a:xfrm>
          <a:prstGeom prst="rect">
            <a:avLst/>
          </a:prstGeom>
          <a:noFill/>
        </p:spPr>
        <p:txBody>
          <a:bodyPr wrap="square" rtlCol="0">
            <a:spAutoFit/>
          </a:bodyPr>
          <a:lstStyle/>
          <a:p>
            <a:pPr marL="0" lvl="1" algn="ctr"/>
            <a:r>
              <a:rPr lang="es-ES" sz="3000" b="1" dirty="0" smtClean="0">
                <a:latin typeface="Century Gothic"/>
                <a:cs typeface="Century Gothic"/>
              </a:rPr>
              <a:t>¿Cuáles juguetes/materiales se pueden usar para apoyar las interacciones sociales? </a:t>
            </a:r>
          </a:p>
          <a:p>
            <a:pPr marL="0" lvl="1" algn="ctr">
              <a:spcBef>
                <a:spcPts val="1800"/>
              </a:spcBef>
            </a:pPr>
            <a:r>
              <a:rPr lang="es-ES" sz="3000" b="1" dirty="0" smtClean="0">
                <a:latin typeface="Century Gothic"/>
                <a:cs typeface="Century Gothic"/>
              </a:rPr>
              <a:t>¿Por qué los usaría?</a:t>
            </a:r>
            <a:endParaRPr lang="es-ES" sz="3000" b="1" dirty="0">
              <a:latin typeface="Century Gothic"/>
              <a:cs typeface="Century Gothic"/>
            </a:endParaRPr>
          </a:p>
        </p:txBody>
      </p:sp>
      <p:sp>
        <p:nvSpPr>
          <p:cNvPr id="7" name="Snip Single Corner Rectangle 6"/>
          <p:cNvSpPr/>
          <p:nvPr/>
        </p:nvSpPr>
        <p:spPr>
          <a:xfrm>
            <a:off x="3246625" y="1975739"/>
            <a:ext cx="2624685" cy="1992401"/>
          </a:xfrm>
          <a:prstGeom prst="snip1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buSzPct val="100000"/>
            </a:pPr>
            <a:r>
              <a:rPr lang="es-ES" dirty="0" smtClean="0">
                <a:latin typeface="Century Gothic"/>
                <a:cs typeface="Century Gothic"/>
              </a:rPr>
              <a:t>Dao acaba de regresar de visitar a la familia en Vietnam durante tres semanas.</a:t>
            </a:r>
            <a:endParaRPr lang="es-ES" dirty="0">
              <a:latin typeface="Century Gothic"/>
              <a:cs typeface="Century Gothic"/>
            </a:endParaRPr>
          </a:p>
        </p:txBody>
      </p:sp>
      <p:sp>
        <p:nvSpPr>
          <p:cNvPr id="8" name="Snip Single Corner Rectangle 7"/>
          <p:cNvSpPr/>
          <p:nvPr/>
        </p:nvSpPr>
        <p:spPr>
          <a:xfrm>
            <a:off x="6038301" y="1975739"/>
            <a:ext cx="2624685" cy="1992401"/>
          </a:xfrm>
          <a:prstGeom prst="snip1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buSzPct val="100000"/>
            </a:pPr>
            <a:r>
              <a:rPr lang="es-MX" sz="2000" dirty="0" smtClean="0">
                <a:latin typeface="Century Gothic"/>
                <a:cs typeface="Century Gothic"/>
              </a:rPr>
              <a:t>A Sam le encanta cantar y usa un aparato auditivo/</a:t>
            </a:r>
            <a:br>
              <a:rPr lang="es-MX" sz="2000" dirty="0" smtClean="0">
                <a:latin typeface="Century Gothic"/>
                <a:cs typeface="Century Gothic"/>
              </a:rPr>
            </a:br>
            <a:r>
              <a:rPr lang="es-MX" sz="2000" dirty="0" smtClean="0">
                <a:latin typeface="Century Gothic"/>
                <a:cs typeface="Century Gothic"/>
              </a:rPr>
              <a:t>audífono.</a:t>
            </a:r>
            <a:endParaRPr lang="es-MX" sz="2000" dirty="0">
              <a:latin typeface="Century Gothic"/>
              <a:cs typeface="Century Gothic"/>
            </a:endParaRPr>
          </a:p>
        </p:txBody>
      </p:sp>
    </p:spTree>
    <p:extLst>
      <p:ext uri="{BB962C8B-B14F-4D97-AF65-F5344CB8AC3E}">
        <p14:creationId xmlns:p14="http://schemas.microsoft.com/office/powerpoint/2010/main" val="5738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353</Words>
  <Application>Microsoft Office PowerPoint</Application>
  <PresentationFormat>On-screen Show (4:3)</PresentationFormat>
  <Paragraphs>76</Paragraphs>
  <Slides>13</Slides>
  <Notes>12</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4_Powerpoint_template</vt:lpstr>
      <vt:lpstr>Manejo DEL SALÓN DE CLASES: materiales PARA APOYAR EL APRENDIZAJE</vt:lpstr>
      <vt:lpstr>MARCO DE REFERENCIA PARA  LA PRÁCTICA EFECTIVA  EN APOYO A LA PREPARACIÓN PARA LA ESCUELA PARA TODOS LOS NIÑOS</vt:lpstr>
      <vt:lpstr>objetivos:</vt:lpstr>
      <vt:lpstr>CÓMO LOS MATERIALES APOYAN EL APRENDIZAJE DE LOS NIÑOS</vt:lpstr>
      <vt:lpstr>LINEAMIENTOS</vt:lpstr>
      <vt:lpstr>INVOLUCRAR A LOS NIÑOS EN EL APRENDIZAJE: CARACTERÍSTICAS DE LOS materiales</vt:lpstr>
      <vt:lpstr>VINCULARSE CON EL APRENDIZAJE: INVOLUCRAR A LOS NIÑOS</vt:lpstr>
      <vt:lpstr>APOYAR A LAS INTERACCIONES SOCIALES: Características DE LOS NIÑOS</vt:lpstr>
      <vt:lpstr> VINCULARSE CON EL APRENDIZAJE: interacciones sociales</vt:lpstr>
      <vt:lpstr>ARREGLANDO LOS MATERIALES PARA PROMOVER LA Independencia</vt:lpstr>
      <vt:lpstr>VINCULARSE CON EL APRENDIZAJE:  MATERIALES A LA VISTA</vt:lpstr>
      <vt:lpstr>LOS Materiales APOYAN EL APRENDIZAJE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2012-06-19T21:45:41Z</dcterms:created>
  <dcterms:modified xsi:type="dcterms:W3CDTF">2014-06-23T23:06:56Z</dcterms:modified>
</cp:coreProperties>
</file>