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g" ContentType="image/jpeg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  <p:sldMasterId id="2147483681" r:id="rId2"/>
    <p:sldMasterId id="2147483694" r:id="rId3"/>
    <p:sldMasterId id="2147483708" r:id="rId4"/>
  </p:sldMasterIdLst>
  <p:notesMasterIdLst>
    <p:notesMasterId r:id="rId22"/>
  </p:notesMasterIdLst>
  <p:sldIdLst>
    <p:sldId id="284" r:id="rId5"/>
    <p:sldId id="283" r:id="rId6"/>
    <p:sldId id="260" r:id="rId7"/>
    <p:sldId id="261" r:id="rId8"/>
    <p:sldId id="275" r:id="rId9"/>
    <p:sldId id="276" r:id="rId10"/>
    <p:sldId id="278" r:id="rId11"/>
    <p:sldId id="277" r:id="rId12"/>
    <p:sldId id="266" r:id="rId13"/>
    <p:sldId id="286" r:id="rId14"/>
    <p:sldId id="285" r:id="rId15"/>
    <p:sldId id="269" r:id="rId16"/>
    <p:sldId id="270" r:id="rId17"/>
    <p:sldId id="271" r:id="rId18"/>
    <p:sldId id="272" r:id="rId19"/>
    <p:sldId id="273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Notari Syverson" initials="" lastIdx="2" clrIdx="0"/>
  <p:cmAuthor id="1" name="C. Arnold" initials="CA" lastIdx="1" clrIdx="1"/>
  <p:cmAuthor id="2" name="Tamarack O'Donnell" initials="" lastIdx="4" clrIdx="2"/>
  <p:cmAuthor id="3" name="Crista" initials="CS" lastIdx="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D058"/>
    <a:srgbClr val="00AA4F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8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C0D3-994A-2542-ACE1-95EA429348E2}" type="datetimeFigureOut">
              <a:rPr lang="en-US" smtClean="0"/>
              <a:t>9/6/12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4B274-D521-DE45-B39F-560E159E3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3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9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9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88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buFont typeface="Wingdings" pitchFamily="2" charset="2"/>
              <a:buNone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59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3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Font typeface="Wingdings" pitchFamily="2" charset="2"/>
              <a:buNone/>
            </a:pPr>
            <a:endParaRPr lang="en-US" sz="9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35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52" indent="-285712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49" indent="-22857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99989" indent="-22857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28" indent="-22857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267" indent="-228570" defTabSz="457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408" indent="-228570" defTabSz="457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547" indent="-228570" defTabSz="457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686" indent="-228570" defTabSz="457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174C1F6E-87DB-4223-9745-AFF768F9451D}" type="slidenum">
              <a:rPr lang="en-US" smtClean="0"/>
              <a:pPr eaLnBrk="1" hangingPunct="1">
                <a:defRPr/>
              </a:pPr>
              <a:t>12</a:t>
            </a:fld>
            <a:endParaRPr lang="en-US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8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77890" y="2671026"/>
            <a:ext cx="5913710" cy="15625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95170" y="2725320"/>
            <a:ext cx="5867400" cy="1447800"/>
          </a:xfrm>
          <a:prstGeom prst="rect">
            <a:avLst/>
          </a:prstGeom>
          <a:solidFill>
            <a:srgbClr val="0A47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t>9/6/12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68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63866" y="2711062"/>
            <a:ext cx="5978534" cy="145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124201" y="2711062"/>
            <a:ext cx="5861065" cy="1450114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49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012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32546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8601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86970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474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388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53967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83708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92323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18430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03143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08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61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09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8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61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48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6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7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29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07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2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06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69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0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t>9/6/12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61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090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818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61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486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68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7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29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07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t>9/6/12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06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6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t>9/6/12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t>9/6/12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t>9/6/12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t>9/6/12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theme" Target="../theme/theme4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91F1E-3650-EE49-A6CE-A43E76CE8050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718B-3E4D-D34D-96C6-5AC4A6DE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5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5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5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image" Target="../media/image18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image" Target="../media/image19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HeadStartInclusion.or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8356" y="2722643"/>
            <a:ext cx="5884322" cy="1461822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946" y="4184465"/>
            <a:ext cx="2967410" cy="2599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88357" y="5443057"/>
            <a:ext cx="3059718" cy="1340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eveahClimbingStructure_cropped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15" y="5482458"/>
            <a:ext cx="1435608" cy="1210739"/>
          </a:xfrm>
          <a:prstGeom prst="rect">
            <a:avLst/>
          </a:prstGeom>
        </p:spPr>
      </p:pic>
      <p:pic>
        <p:nvPicPr>
          <p:cNvPr id="14" name="Picture 13" descr="MickeyasAnthonyDrawChalkCRP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" y="4279830"/>
            <a:ext cx="2827510" cy="2409233"/>
          </a:xfrm>
          <a:prstGeom prst="rect">
            <a:avLst/>
          </a:prstGeom>
        </p:spPr>
      </p:pic>
      <p:pic>
        <p:nvPicPr>
          <p:cNvPr id="15" name="Picture 14" descr="ChildMonkeyBarCROP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25" y="5482457"/>
            <a:ext cx="1417320" cy="1206439"/>
          </a:xfrm>
          <a:prstGeom prst="rect">
            <a:avLst/>
          </a:prstGeom>
        </p:spPr>
      </p:pic>
      <p:sp>
        <p:nvSpPr>
          <p:cNvPr id="11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900" dirty="0" smtClean="0"/>
              <a:t>Managing the classroom: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300" dirty="0" smtClean="0"/>
              <a:t>CLASSROOM transitions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6532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Designing early childhood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rooms in this video are used everyday with children. </a:t>
            </a:r>
          </a:p>
          <a:p>
            <a:r>
              <a:rPr lang="en-US" dirty="0"/>
              <a:t>As you watch the </a:t>
            </a:r>
            <a:r>
              <a:rPr lang="en-US" dirty="0" smtClean="0"/>
              <a:t>video, </a:t>
            </a:r>
            <a:r>
              <a:rPr lang="en-US" dirty="0"/>
              <a:t>reflect on both the strengths and limitations you see.</a:t>
            </a:r>
          </a:p>
          <a:p>
            <a:endParaRPr lang="en-US" dirty="0"/>
          </a:p>
        </p:txBody>
      </p:sp>
      <p:pic>
        <p:nvPicPr>
          <p:cNvPr id="5" name="Individual-Transitio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0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Designing early childhood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rooms in this video are used everyday with children. </a:t>
            </a:r>
          </a:p>
          <a:p>
            <a:r>
              <a:rPr lang="en-US" dirty="0"/>
              <a:t>As you watch the </a:t>
            </a:r>
            <a:r>
              <a:rPr lang="en-US" dirty="0" smtClean="0"/>
              <a:t>video, </a:t>
            </a:r>
            <a:r>
              <a:rPr lang="en-US" dirty="0"/>
              <a:t>reflect on both the strengths and limitations you see.</a:t>
            </a:r>
          </a:p>
          <a:p>
            <a:endParaRPr lang="en-US" dirty="0"/>
          </a:p>
        </p:txBody>
      </p:sp>
      <p:pic>
        <p:nvPicPr>
          <p:cNvPr id="4" name="Whole-Group-Transition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0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Modification 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798" y="2027652"/>
            <a:ext cx="4139739" cy="4329912"/>
          </a:xfrm>
          <a:prstGeom prst="rect">
            <a:avLst/>
          </a:prstGeom>
          <a:ln w="38100" cap="sq" cmpd="sng">
            <a:solidFill>
              <a:srgbClr val="C4D058"/>
            </a:solidFill>
            <a:prstDash val="solid"/>
            <a:miter lim="800000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SMOOTH TRANSITIONS: </a:t>
            </a:r>
            <a:br>
              <a:rPr lang="en-US" dirty="0" smtClean="0"/>
            </a:br>
            <a:r>
              <a:rPr lang="en-US" dirty="0" smtClean="0"/>
              <a:t>ENVIRONMENTAL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5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SMOOTH TRANSITIONS: </a:t>
            </a:r>
            <a:br>
              <a:rPr lang="en-US" dirty="0" smtClean="0"/>
            </a:br>
            <a:r>
              <a:rPr lang="en-US" dirty="0" smtClean="0"/>
              <a:t>MATERIALS ADAPTATIONS</a:t>
            </a:r>
            <a:endParaRPr lang="en-US" dirty="0"/>
          </a:p>
        </p:txBody>
      </p:sp>
      <p:pic>
        <p:nvPicPr>
          <p:cNvPr id="4" name="Picture 4" descr="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1246" y="2086851"/>
            <a:ext cx="5634395" cy="4124168"/>
          </a:xfrm>
          <a:prstGeom prst="rect">
            <a:avLst/>
          </a:prstGeom>
          <a:ln w="38100" cap="sq" cmpd="sng">
            <a:solidFill>
              <a:srgbClr val="C4D058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63712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3436" r="4538" b="5278"/>
          <a:stretch/>
        </p:blipFill>
        <p:spPr bwMode="auto">
          <a:xfrm>
            <a:off x="1526225" y="2048997"/>
            <a:ext cx="6115567" cy="4268742"/>
          </a:xfrm>
          <a:prstGeom prst="rect">
            <a:avLst/>
          </a:prstGeom>
          <a:noFill/>
          <a:ln w="38100" cmpd="sng">
            <a:solidFill>
              <a:srgbClr val="C4D058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SMOOTH TRANSITIONS: </a:t>
            </a:r>
            <a:br>
              <a:rPr lang="en-US" dirty="0" smtClean="0"/>
            </a:br>
            <a:r>
              <a:rPr lang="en-US" dirty="0" smtClean="0"/>
              <a:t>ENVIRONMENTAL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92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SMOOTH TRANSITIONS: VISUAL SUPPORTS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1984" y="2018146"/>
            <a:ext cx="84777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AA4F"/>
                </a:solidFill>
                <a:latin typeface="Century Gothic"/>
                <a:cs typeface="Century Gothic"/>
              </a:rPr>
              <a:t>Transition Cue Cards</a:t>
            </a:r>
            <a:endParaRPr lang="en-US" sz="3200" dirty="0">
              <a:solidFill>
                <a:srgbClr val="00AA4F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9532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entury Gothic"/>
                <a:cs typeface="Century Gothic"/>
              </a:rPr>
              <a:t>See the </a:t>
            </a:r>
            <a:r>
              <a:rPr lang="en-US" sz="1400" dirty="0" smtClean="0">
                <a:latin typeface="Century Gothic"/>
                <a:cs typeface="Century Gothic"/>
                <a:hlinkClick r:id="rId2"/>
              </a:rPr>
              <a:t>http://</a:t>
            </a:r>
            <a:r>
              <a:rPr lang="en-US" sz="1400" dirty="0" err="1" smtClean="0">
                <a:latin typeface="Century Gothic"/>
                <a:cs typeface="Century Gothic"/>
                <a:hlinkClick r:id="rId2"/>
              </a:rPr>
              <a:t>www.HeadStartInclusion.org</a:t>
            </a:r>
            <a:r>
              <a:rPr lang="en-US" sz="1400" dirty="0" smtClean="0">
                <a:latin typeface="Century Gothic"/>
                <a:cs typeface="Century Gothic"/>
                <a:hlinkClick r:id="rId2"/>
              </a:rPr>
              <a:t> </a:t>
            </a:r>
            <a:r>
              <a:rPr lang="en-US" sz="1400" dirty="0" smtClean="0">
                <a:latin typeface="Century Gothic"/>
                <a:cs typeface="Century Gothic"/>
              </a:rPr>
              <a:t>website for more transition cue cards.</a:t>
            </a:r>
            <a:endParaRPr lang="en-US" sz="1400" dirty="0">
              <a:latin typeface="Century Gothic"/>
              <a:cs typeface="Century Gothic"/>
            </a:endParaRPr>
          </a:p>
        </p:txBody>
      </p:sp>
      <p:pic>
        <p:nvPicPr>
          <p:cNvPr id="7" name="Picture 6" descr="Children in cir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370">
            <a:off x="1465617" y="3039849"/>
            <a:ext cx="1828800" cy="1828800"/>
          </a:xfrm>
          <a:prstGeom prst="rect">
            <a:avLst/>
          </a:prstGeom>
          <a:ln w="38100" cmpd="sng">
            <a:solidFill>
              <a:srgbClr val="C4D0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playground equipm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053">
            <a:off x="3406722" y="3345376"/>
            <a:ext cx="1828800" cy="1828800"/>
          </a:xfrm>
          <a:prstGeom prst="rect">
            <a:avLst/>
          </a:prstGeom>
          <a:ln w="38100" cmpd="sng">
            <a:solidFill>
              <a:srgbClr val="C4D0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school bu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179">
            <a:off x="5715416" y="3167260"/>
            <a:ext cx="1828800" cy="1828800"/>
          </a:xfrm>
          <a:prstGeom prst="rect">
            <a:avLst/>
          </a:prstGeom>
          <a:ln w="38100" cmpd="sng">
            <a:solidFill>
              <a:srgbClr val="C4D0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66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95" y="1993425"/>
            <a:ext cx="7920061" cy="4321981"/>
          </a:xfrm>
          <a:prstGeom prst="rect">
            <a:avLst/>
          </a:prstGeom>
          <a:gradFill>
            <a:gsLst>
              <a:gs pos="29000">
                <a:srgbClr val="00AA4F"/>
              </a:gs>
              <a:gs pos="100000">
                <a:srgbClr val="C4D058"/>
              </a:gs>
              <a:gs pos="1000">
                <a:srgbClr val="00AA4F"/>
              </a:gs>
            </a:gsLst>
            <a:lin ang="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3251" y="2101819"/>
            <a:ext cx="7845791" cy="4290930"/>
          </a:xfrm>
        </p:spPr>
        <p:txBody>
          <a:bodyPr>
            <a:noAutofit/>
          </a:bodyPr>
          <a:lstStyle/>
          <a:p>
            <a:pPr marL="228600" indent="-182880">
              <a:spcBef>
                <a:spcPts val="2000"/>
              </a:spcBef>
              <a:buSzPct val="80000"/>
            </a:pPr>
            <a:r>
              <a:rPr lang="en-US" sz="2600" dirty="0">
                <a:solidFill>
                  <a:schemeClr val="bg1"/>
                </a:solidFill>
              </a:rPr>
              <a:t>Smooth transitions can reduce stress and frustration for children and teachers.</a:t>
            </a:r>
          </a:p>
          <a:p>
            <a:pPr marL="228600" indent="-182880">
              <a:spcBef>
                <a:spcPts val="2000"/>
              </a:spcBef>
              <a:buSzPct val="80000"/>
            </a:pPr>
            <a:r>
              <a:rPr lang="en-US" sz="2600" dirty="0">
                <a:solidFill>
                  <a:schemeClr val="bg1"/>
                </a:solidFill>
              </a:rPr>
              <a:t>Transitions should be planned </a:t>
            </a:r>
            <a:r>
              <a:rPr lang="en-US" sz="2600" smtClean="0">
                <a:solidFill>
                  <a:schemeClr val="bg1"/>
                </a:solidFill>
              </a:rPr>
              <a:t>to include what </a:t>
            </a:r>
            <a:r>
              <a:rPr lang="en-US" sz="2600" dirty="0">
                <a:solidFill>
                  <a:schemeClr val="bg1"/>
                </a:solidFill>
              </a:rPr>
              <a:t>occurs before, during and after transitions.</a:t>
            </a:r>
          </a:p>
          <a:p>
            <a:pPr marL="228600" indent="-182880">
              <a:spcBef>
                <a:spcPts val="2000"/>
              </a:spcBef>
              <a:buSzPct val="80000"/>
            </a:pPr>
            <a:r>
              <a:rPr lang="en-US" sz="2600" dirty="0">
                <a:solidFill>
                  <a:schemeClr val="bg1"/>
                </a:solidFill>
              </a:rPr>
              <a:t>Teachers should promote independence 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in transitions between activities.</a:t>
            </a:r>
          </a:p>
          <a:p>
            <a:pPr marL="228600" indent="-182880">
              <a:spcBef>
                <a:spcPts val="2000"/>
              </a:spcBef>
              <a:buSzPct val="80000"/>
            </a:pPr>
            <a:r>
              <a:rPr lang="en-US" sz="2600" dirty="0">
                <a:solidFill>
                  <a:schemeClr val="bg1"/>
                </a:solidFill>
              </a:rPr>
              <a:t>Transition procedures should be individualized </a:t>
            </a:r>
            <a:r>
              <a:rPr lang="en-US" sz="2600" dirty="0" smtClean="0">
                <a:solidFill>
                  <a:schemeClr val="bg1"/>
                </a:solidFill>
              </a:rPr>
              <a:t/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as </a:t>
            </a:r>
            <a:r>
              <a:rPr lang="en-US" sz="2600" dirty="0">
                <a:solidFill>
                  <a:schemeClr val="bg1"/>
                </a:solidFill>
              </a:rPr>
              <a:t>needed.</a:t>
            </a:r>
          </a:p>
        </p:txBody>
      </p:sp>
    </p:spTree>
    <p:extLst>
      <p:ext uri="{BB962C8B-B14F-4D97-AF65-F5344CB8AC3E}">
        <p14:creationId xmlns:p14="http://schemas.microsoft.com/office/powerpoint/2010/main" val="17045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311" y="623348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6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 defTabSz="914400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690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84" y="446528"/>
            <a:ext cx="8477737" cy="1143000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964652" y="2193501"/>
            <a:ext cx="7342091" cy="1589617"/>
          </a:xfrm>
          <a:prstGeom prst="rect">
            <a:avLst/>
          </a:prstGeom>
          <a:gradFill>
            <a:gsLst>
              <a:gs pos="29000">
                <a:srgbClr val="00AA4F"/>
              </a:gs>
              <a:gs pos="100000">
                <a:srgbClr val="C4D058"/>
              </a:gs>
              <a:gs pos="1000">
                <a:srgbClr val="00AA4F"/>
              </a:gs>
            </a:gsLst>
            <a:lin ang="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213318" y="2399723"/>
            <a:ext cx="6690685" cy="1383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64"/>
              </a:spcBef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</a:rPr>
              <a:t>To discuss the importance of smooth transitions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964652" y="4045086"/>
            <a:ext cx="7342091" cy="1589617"/>
          </a:xfrm>
          <a:prstGeom prst="rect">
            <a:avLst/>
          </a:prstGeom>
          <a:gradFill>
            <a:gsLst>
              <a:gs pos="29000">
                <a:srgbClr val="00AA4F"/>
              </a:gs>
              <a:gs pos="100000">
                <a:srgbClr val="C4D058"/>
              </a:gs>
              <a:gs pos="1000">
                <a:srgbClr val="00AA4F"/>
              </a:gs>
            </a:gsLst>
            <a:lin ang="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48161" y="4262664"/>
            <a:ext cx="6655842" cy="1278798"/>
          </a:xfrm>
        </p:spPr>
        <p:txBody>
          <a:bodyPr>
            <a:normAutofit/>
          </a:bodyPr>
          <a:lstStyle/>
          <a:p>
            <a:pPr marL="0" indent="0">
              <a:spcBef>
                <a:spcPts val="2064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To outline effective strategies for smooth transitions</a:t>
            </a:r>
          </a:p>
        </p:txBody>
      </p:sp>
    </p:spTree>
    <p:extLst>
      <p:ext uri="{BB962C8B-B14F-4D97-AF65-F5344CB8AC3E}">
        <p14:creationId xmlns:p14="http://schemas.microsoft.com/office/powerpoint/2010/main" val="17502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TRANSITIONS BETWEEN ACTIVITIES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3653" y="2101269"/>
            <a:ext cx="8276593" cy="4105205"/>
          </a:xfrm>
        </p:spPr>
        <p:txBody>
          <a:bodyPr>
            <a:normAutofit/>
          </a:bodyPr>
          <a:lstStyle/>
          <a:p>
            <a:pPr marL="45720" indent="0">
              <a:lnSpc>
                <a:spcPct val="110000"/>
              </a:lnSpc>
              <a:buNone/>
            </a:pPr>
            <a:r>
              <a:rPr lang="en-US" sz="3400" dirty="0"/>
              <a:t>Transition refers to a </a:t>
            </a:r>
            <a:r>
              <a:rPr lang="en-US" sz="3400" dirty="0" smtClean="0"/>
              <a:t>change between:</a:t>
            </a:r>
            <a:endParaRPr lang="en-US" sz="3400" dirty="0"/>
          </a:p>
          <a:p>
            <a:pPr marL="228600" indent="-228600">
              <a:lnSpc>
                <a:spcPct val="110000"/>
              </a:lnSpc>
              <a:spcBef>
                <a:spcPts val="1272"/>
              </a:spcBef>
              <a:buSzPct val="80000"/>
            </a:pPr>
            <a:r>
              <a:rPr lang="en-US" sz="3000" dirty="0" smtClean="0"/>
              <a:t>Activities </a:t>
            </a:r>
            <a:endParaRPr lang="en-US" sz="3000" dirty="0"/>
          </a:p>
          <a:p>
            <a:pPr marL="228600" indent="-228600">
              <a:lnSpc>
                <a:spcPct val="110000"/>
              </a:lnSpc>
              <a:spcBef>
                <a:spcPts val="1272"/>
              </a:spcBef>
              <a:buSzPct val="80000"/>
            </a:pPr>
            <a:r>
              <a:rPr lang="en-US" sz="3000" dirty="0" smtClean="0"/>
              <a:t>Multiple</a:t>
            </a:r>
            <a:r>
              <a:rPr lang="en-US" sz="3000" dirty="0"/>
              <a:t> </a:t>
            </a:r>
            <a:r>
              <a:rPr lang="en-US" sz="3000" dirty="0" smtClean="0"/>
              <a:t>settings</a:t>
            </a:r>
            <a:endParaRPr lang="en-US" sz="3000" dirty="0"/>
          </a:p>
          <a:p>
            <a:pPr marL="228600" indent="-228600">
              <a:lnSpc>
                <a:spcPct val="110000"/>
              </a:lnSpc>
              <a:spcBef>
                <a:spcPts val="1272"/>
              </a:spcBef>
              <a:buSzPct val="80000"/>
            </a:pPr>
            <a:r>
              <a:rPr lang="en-US" sz="3000" dirty="0" smtClean="0"/>
              <a:t>Programs.</a:t>
            </a:r>
            <a:endParaRPr lang="en-US" sz="3000" dirty="0"/>
          </a:p>
          <a:p>
            <a:pPr marL="45720" indent="0">
              <a:buNone/>
            </a:pPr>
            <a:endParaRPr lang="en-US" sz="3400" dirty="0"/>
          </a:p>
          <a:p>
            <a:pPr marL="45720" indent="0">
              <a:buNone/>
            </a:pPr>
            <a:endParaRPr lang="en-US" sz="3400" dirty="0"/>
          </a:p>
        </p:txBody>
      </p:sp>
      <p:pic>
        <p:nvPicPr>
          <p:cNvPr id="4" name="Picture 3" descr="Class_transitioning_to_outsid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78" y="3191199"/>
            <a:ext cx="4507281" cy="2535346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127463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is it </a:t>
            </a:r>
            <a:r>
              <a:rPr lang="en-US" dirty="0" smtClean="0"/>
              <a:t>important?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0280" y="1944353"/>
            <a:ext cx="8308612" cy="4549245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1128"/>
              </a:spcBef>
              <a:spcAft>
                <a:spcPts val="1200"/>
              </a:spcAft>
              <a:buSzPct val="80000"/>
            </a:pPr>
            <a:r>
              <a:rPr lang="en-US" sz="2600" dirty="0" smtClean="0"/>
              <a:t>Transitions are time </a:t>
            </a:r>
            <a:br>
              <a:rPr lang="en-US" sz="2600" dirty="0" smtClean="0"/>
            </a:br>
            <a:r>
              <a:rPr lang="en-US" sz="2600" dirty="0" smtClean="0"/>
              <a:t>consuming.</a:t>
            </a:r>
            <a:endParaRPr lang="en-US" sz="2600" dirty="0"/>
          </a:p>
          <a:p>
            <a:pPr marL="228600" indent="-228600">
              <a:spcBef>
                <a:spcPts val="1128"/>
              </a:spcBef>
              <a:spcAft>
                <a:spcPts val="1200"/>
              </a:spcAft>
              <a:buSzPct val="80000"/>
            </a:pPr>
            <a:r>
              <a:rPr lang="en-US" sz="2600" dirty="0" smtClean="0"/>
              <a:t>Idle waiting = </a:t>
            </a:r>
            <a:br>
              <a:rPr lang="en-US" sz="2600" dirty="0" smtClean="0"/>
            </a:br>
            <a:r>
              <a:rPr lang="en-US" sz="2600" dirty="0" smtClean="0"/>
              <a:t>challenging behavior.</a:t>
            </a:r>
            <a:endParaRPr lang="en-US" sz="2600" dirty="0"/>
          </a:p>
          <a:p>
            <a:pPr marL="228600" indent="-228600">
              <a:spcBef>
                <a:spcPts val="1128"/>
              </a:spcBef>
              <a:spcAft>
                <a:spcPts val="1200"/>
              </a:spcAft>
              <a:buSzPct val="80000"/>
            </a:pPr>
            <a:r>
              <a:rPr lang="en-US" sz="2600" dirty="0" smtClean="0"/>
              <a:t>They </a:t>
            </a:r>
            <a:r>
              <a:rPr lang="en-US" sz="2600" dirty="0"/>
              <a:t>can be </a:t>
            </a:r>
            <a:r>
              <a:rPr lang="en-US" sz="2600" dirty="0" smtClean="0"/>
              <a:t>stressful </a:t>
            </a:r>
            <a:br>
              <a:rPr lang="en-US" sz="2600" dirty="0" smtClean="0"/>
            </a:br>
            <a:r>
              <a:rPr lang="en-US" sz="2600" dirty="0" smtClean="0"/>
              <a:t>and frustrating.</a:t>
            </a:r>
            <a:endParaRPr lang="en-US" sz="2600" dirty="0"/>
          </a:p>
          <a:p>
            <a:pPr marL="228600" indent="-228600">
              <a:spcBef>
                <a:spcPts val="1128"/>
              </a:spcBef>
              <a:spcAft>
                <a:spcPts val="1200"/>
              </a:spcAft>
              <a:buSzPct val="80000"/>
            </a:pPr>
            <a:r>
              <a:rPr lang="en-US" sz="2600" dirty="0" smtClean="0"/>
              <a:t>The ability to transition </a:t>
            </a:r>
            <a:br>
              <a:rPr lang="en-US" sz="2600" dirty="0" smtClean="0"/>
            </a:br>
            <a:r>
              <a:rPr lang="en-US" sz="2600" dirty="0" smtClean="0"/>
              <a:t>is a critical skill.</a:t>
            </a:r>
            <a:endParaRPr lang="en-US" sz="2600" dirty="0"/>
          </a:p>
        </p:txBody>
      </p:sp>
      <p:pic>
        <p:nvPicPr>
          <p:cNvPr id="4" name="Picture 3" descr="Viet_and_a_basket_of_book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0" r="8945"/>
          <a:stretch/>
        </p:blipFill>
        <p:spPr>
          <a:xfrm>
            <a:off x="5149273" y="2144890"/>
            <a:ext cx="3498251" cy="3675886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42446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Strategies </a:t>
            </a:r>
            <a:r>
              <a:rPr lang="en-US" dirty="0" smtClean="0"/>
              <a:t>to </a:t>
            </a:r>
            <a:r>
              <a:rPr lang="en-US" dirty="0"/>
              <a:t>support Transitions: Before the transition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28848" y="1867574"/>
            <a:ext cx="4480874" cy="4561940"/>
          </a:xfrm>
        </p:spPr>
        <p:txBody>
          <a:bodyPr>
            <a:noAutofit/>
          </a:bodyPr>
          <a:lstStyle/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n-US" sz="2500" dirty="0"/>
              <a:t>M</a:t>
            </a:r>
            <a:r>
              <a:rPr lang="en-US" sz="2500" dirty="0" smtClean="0"/>
              <a:t>inimize </a:t>
            </a:r>
            <a:r>
              <a:rPr lang="en-US" sz="2500" dirty="0"/>
              <a:t>the number </a:t>
            </a:r>
            <a:r>
              <a:rPr lang="en-US" sz="2500" dirty="0" smtClean="0"/>
              <a:t>of </a:t>
            </a:r>
            <a:r>
              <a:rPr lang="en-US" sz="2500" dirty="0"/>
              <a:t>transitions.</a:t>
            </a:r>
          </a:p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n-US" sz="2500" dirty="0"/>
              <a:t>Plan for what adults </a:t>
            </a:r>
            <a:r>
              <a:rPr lang="en-US" sz="2500" dirty="0" smtClean="0"/>
              <a:t>will </a:t>
            </a:r>
            <a:br>
              <a:rPr lang="en-US" sz="2500" dirty="0" smtClean="0"/>
            </a:br>
            <a:r>
              <a:rPr lang="en-US" sz="2500" dirty="0" smtClean="0"/>
              <a:t>do </a:t>
            </a:r>
            <a:r>
              <a:rPr lang="en-US" sz="2500" dirty="0"/>
              <a:t>during transition </a:t>
            </a:r>
            <a:r>
              <a:rPr lang="en-US" sz="2500" dirty="0" smtClean="0"/>
              <a:t>times</a:t>
            </a:r>
            <a:r>
              <a:rPr lang="en-US" sz="2500" dirty="0"/>
              <a:t>.</a:t>
            </a:r>
          </a:p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n-US" sz="2500" dirty="0"/>
              <a:t>Teach children the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expectations.</a:t>
            </a:r>
            <a:endParaRPr lang="en-US" sz="2500" dirty="0"/>
          </a:p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n-US" sz="2500" dirty="0"/>
              <a:t>Provide verbal and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nonverbal cues.</a:t>
            </a:r>
            <a:endParaRPr lang="en-US" sz="2500" dirty="0"/>
          </a:p>
        </p:txBody>
      </p:sp>
      <p:pic>
        <p:nvPicPr>
          <p:cNvPr id="5" name="Picture 4" descr="Children_in_circle_time_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7" y="4137248"/>
            <a:ext cx="3496107" cy="1966561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  <p:pic>
        <p:nvPicPr>
          <p:cNvPr id="6" name="Picture 5" descr="Class_getting_preparing_to_go_outside_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8" y="2000783"/>
            <a:ext cx="3496107" cy="1966560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120416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Strategies to support Transitions: During the transition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1626" y="2047541"/>
            <a:ext cx="5578427" cy="4525963"/>
          </a:xfrm>
        </p:spPr>
        <p:txBody>
          <a:bodyPr>
            <a:normAutofit/>
          </a:bodyPr>
          <a:lstStyle/>
          <a:p>
            <a:pPr marL="228600" indent="-228600">
              <a:spcAft>
                <a:spcPts val="2400"/>
              </a:spcAft>
              <a:buSzPct val="80000"/>
            </a:pPr>
            <a:r>
              <a:rPr lang="en-US" sz="2800" dirty="0"/>
              <a:t>Engage </a:t>
            </a:r>
            <a:r>
              <a:rPr lang="en-US" sz="2800" dirty="0" smtClean="0"/>
              <a:t>children. </a:t>
            </a:r>
            <a:endParaRPr lang="en-US" sz="2800" dirty="0"/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n-US" sz="2800" dirty="0"/>
              <a:t>Allow </a:t>
            </a:r>
            <a:r>
              <a:rPr lang="en-US" sz="2800" dirty="0" smtClean="0"/>
              <a:t>time to finish projects.</a:t>
            </a:r>
            <a:endParaRPr lang="en-US" sz="2800" dirty="0"/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n-US" sz="2800" dirty="0" smtClean="0"/>
              <a:t>Plan for “</a:t>
            </a:r>
            <a:r>
              <a:rPr lang="en-US" sz="2800" dirty="0"/>
              <a:t>quick</a:t>
            </a:r>
            <a:r>
              <a:rPr lang="en-US" sz="2800" dirty="0" smtClean="0"/>
              <a:t>” finishers</a:t>
            </a:r>
            <a:r>
              <a:rPr lang="en-US" sz="2800" dirty="0"/>
              <a:t>. </a:t>
            </a:r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n-US" sz="2800" dirty="0"/>
              <a:t>Individualize </a:t>
            </a:r>
            <a:r>
              <a:rPr lang="en-US" sz="2800" dirty="0" smtClean="0"/>
              <a:t>support.</a:t>
            </a:r>
            <a:endParaRPr lang="en-US" sz="2800" dirty="0"/>
          </a:p>
        </p:txBody>
      </p:sp>
      <p:pic>
        <p:nvPicPr>
          <p:cNvPr id="5" name="Picture 4" descr="Cleaning_up_after_lunch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47" y="2048372"/>
            <a:ext cx="2859243" cy="4288420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252254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6795" y="1993426"/>
            <a:ext cx="7850475" cy="3495584"/>
          </a:xfrm>
          <a:prstGeom prst="rect">
            <a:avLst/>
          </a:prstGeom>
          <a:gradFill>
            <a:gsLst>
              <a:gs pos="29000">
                <a:srgbClr val="00AA4F"/>
              </a:gs>
              <a:gs pos="100000">
                <a:srgbClr val="C4D058"/>
              </a:gs>
              <a:gs pos="1000">
                <a:srgbClr val="00AA4F"/>
              </a:gs>
            </a:gsLst>
            <a:lin ang="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Strategies to support transitions: After the transition</a:t>
            </a:r>
          </a:p>
        </p:txBody>
      </p:sp>
      <p:pic>
        <p:nvPicPr>
          <p:cNvPr id="5" name="Picture 4" descr="Gabi_giving_students_thumbs_up_in_lin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54" y="2391390"/>
            <a:ext cx="3977144" cy="2651429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9874" y="2373989"/>
            <a:ext cx="3379590" cy="2497398"/>
          </a:xfrm>
        </p:spPr>
        <p:txBody>
          <a:bodyPr>
            <a:normAutofit/>
          </a:bodyPr>
          <a:lstStyle/>
          <a:p>
            <a:pPr marL="0" indent="0">
              <a:spcBef>
                <a:spcPts val="1968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Provide positive attention and feedback to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children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41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Promote independence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during </a:t>
            </a:r>
            <a:r>
              <a:rPr lang="en-US" dirty="0"/>
              <a:t>transitions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9608" y="1910262"/>
            <a:ext cx="5827902" cy="4446088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1968"/>
              </a:spcBef>
              <a:buSzPct val="80000"/>
            </a:pPr>
            <a:r>
              <a:rPr lang="en-US" sz="3100" dirty="0"/>
              <a:t>Allow children to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transition </a:t>
            </a:r>
            <a:r>
              <a:rPr lang="en-US" sz="3100" dirty="0"/>
              <a:t>independently</a:t>
            </a:r>
            <a:r>
              <a:rPr lang="en-US" sz="3100" dirty="0" smtClean="0"/>
              <a:t>. </a:t>
            </a:r>
            <a:endParaRPr lang="en-US" sz="3100" dirty="0"/>
          </a:p>
          <a:p>
            <a:pPr marL="228600" indent="-228600">
              <a:spcBef>
                <a:spcPts val="1968"/>
              </a:spcBef>
              <a:buSzPct val="80000"/>
            </a:pPr>
            <a:r>
              <a:rPr lang="en-US" sz="3100" dirty="0"/>
              <a:t>Teach children to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help one </a:t>
            </a:r>
            <a:r>
              <a:rPr lang="en-US" sz="3100" dirty="0"/>
              <a:t>another.</a:t>
            </a:r>
          </a:p>
          <a:p>
            <a:pPr marL="228600" indent="-228600">
              <a:spcBef>
                <a:spcPts val="1968"/>
              </a:spcBef>
              <a:buSzPct val="80000"/>
            </a:pPr>
            <a:r>
              <a:rPr lang="en-US" sz="3100" dirty="0"/>
              <a:t>Help children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self</a:t>
            </a:r>
            <a:r>
              <a:rPr lang="en-US" sz="3100" dirty="0"/>
              <a:t>-monitor during transitions.</a:t>
            </a:r>
          </a:p>
        </p:txBody>
      </p:sp>
      <p:pic>
        <p:nvPicPr>
          <p:cNvPr id="5" name="Picture 4" descr="girl_with_paper_towels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84" y="1979854"/>
            <a:ext cx="2797579" cy="4196369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319425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template NCQTL_12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 NCQTL_122011.thmx</Template>
  <TotalTime>820</TotalTime>
  <Words>251</Words>
  <Application>Microsoft Macintosh PowerPoint</Application>
  <PresentationFormat>On-screen Show (4:3)</PresentationFormat>
  <Paragraphs>60</Paragraphs>
  <Slides>17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Powerpoint_template NCQTL_122011</vt:lpstr>
      <vt:lpstr>Default Theme</vt:lpstr>
      <vt:lpstr>Office Theme</vt:lpstr>
      <vt:lpstr>1_Office Theme</vt:lpstr>
      <vt:lpstr>Managing the classroom: CLASSROOM transitions</vt:lpstr>
      <vt:lpstr>FRAMEWORK FOR EFFECTIVE PRACTICE  SUPPORTING SCHOOL READINESS FOR ALL CHILDREN</vt:lpstr>
      <vt:lpstr>Objectives</vt:lpstr>
      <vt:lpstr>TRANSITIONS BETWEEN ACTIVITIES</vt:lpstr>
      <vt:lpstr>Why is it important?</vt:lpstr>
      <vt:lpstr>Strategies to support Transitions: Before the transition</vt:lpstr>
      <vt:lpstr>Strategies to support Transitions: During the transition</vt:lpstr>
      <vt:lpstr>Strategies to support transitions: After the transition</vt:lpstr>
      <vt:lpstr>Promote independence  during transitions</vt:lpstr>
      <vt:lpstr>Designing early childhood classroom</vt:lpstr>
      <vt:lpstr>Designing early childhood classroom</vt:lpstr>
      <vt:lpstr>SMOOTH TRANSITIONS:  ENVIRONMENTAL SUPPORT</vt:lpstr>
      <vt:lpstr>SMOOTH TRANSITIONS:  MATERIALS ADAPTATIONS</vt:lpstr>
      <vt:lpstr>SMOOTH TRANSITIONS:  ENVIRONMENTAL SUPPORT</vt:lpstr>
      <vt:lpstr>SMOOTH TRANSITIONS: VISUAL SUPPORTS</vt:lpstr>
      <vt:lpstr>REVIEW</vt:lpstr>
      <vt:lpstr>PowerPoint Presentation</vt:lpstr>
    </vt:vector>
  </TitlesOfParts>
  <Company>NCQTL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Positive Behaviors During CLASSROOM transitions</dc:title>
  <dc:creator>Joan M. Davis</dc:creator>
  <cp:lastModifiedBy>Angela Notari Syverson</cp:lastModifiedBy>
  <cp:revision>92</cp:revision>
  <dcterms:created xsi:type="dcterms:W3CDTF">2011-09-23T19:02:02Z</dcterms:created>
  <dcterms:modified xsi:type="dcterms:W3CDTF">2012-09-07T01:27:28Z</dcterms:modified>
</cp:coreProperties>
</file>