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  <p:sldMasterId id="2147483661" r:id="rId2"/>
  </p:sldMasterIdLst>
  <p:handoutMasterIdLst>
    <p:handoutMasterId r:id="rId19"/>
  </p:handoutMasterIdLst>
  <p:sldIdLst>
    <p:sldId id="276" r:id="rId3"/>
    <p:sldId id="274" r:id="rId4"/>
    <p:sldId id="259" r:id="rId5"/>
    <p:sldId id="262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5" r:id="rId18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Maggie" initials="" lastIdx="4" clrIdx="0"/>
  <p:cmAuthor id="1" name="Tamarack O'Donnell" initials="" lastIdx="1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1859C"/>
    <a:srgbClr val="02499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488" autoAdjust="0"/>
  </p:normalViewPr>
  <p:slideViewPr>
    <p:cSldViewPr snapToGrid="0" snapToObjects="1">
      <p:cViewPr>
        <p:scale>
          <a:sx n="170" d="100"/>
          <a:sy n="170" d="100"/>
        </p:scale>
        <p:origin x="-120" y="-32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20" Type="http://schemas.openxmlformats.org/officeDocument/2006/relationships/printerSettings" Target="printerSettings/printerSettings1.bin"/><Relationship Id="rId21" Type="http://schemas.openxmlformats.org/officeDocument/2006/relationships/commentAuthors" Target="commentAuthors.xml"/><Relationship Id="rId22" Type="http://schemas.openxmlformats.org/officeDocument/2006/relationships/presProps" Target="presProps.xml"/><Relationship Id="rId23" Type="http://schemas.openxmlformats.org/officeDocument/2006/relationships/viewProps" Target="viewProps.xml"/><Relationship Id="rId24" Type="http://schemas.openxmlformats.org/officeDocument/2006/relationships/theme" Target="theme/theme1.xml"/><Relationship Id="rId25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3.png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Rectangle 6"/>
          <p:cNvSpPr/>
          <p:nvPr userDrawn="1"/>
        </p:nvSpPr>
        <p:spPr>
          <a:xfrm>
            <a:off x="3098843" y="2725633"/>
            <a:ext cx="5866213" cy="1448719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itle 2"/>
          <p:cNvSpPr txBox="1">
            <a:spLocks/>
          </p:cNvSpPr>
          <p:nvPr userDrawn="1"/>
        </p:nvSpPr>
        <p:spPr>
          <a:xfrm>
            <a:off x="3073613" y="2861263"/>
            <a:ext cx="5880582" cy="103065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z="1800" dirty="0" smtClean="0">
                <a:solidFill>
                  <a:schemeClr val="bg1"/>
                </a:solidFill>
              </a:rPr>
              <a:t>Managing the classroom:</a:t>
            </a:r>
            <a:r>
              <a:rPr lang="en-US" sz="2000" dirty="0" smtClean="0">
                <a:solidFill>
                  <a:schemeClr val="bg1"/>
                </a:solidFill>
              </a:rPr>
              <a:t/>
            </a:r>
            <a:br>
              <a:rPr lang="en-US" sz="2000" dirty="0" smtClean="0">
                <a:solidFill>
                  <a:schemeClr val="bg1"/>
                </a:solidFill>
              </a:rPr>
            </a:br>
            <a:r>
              <a:rPr lang="en-US" sz="3200" dirty="0" smtClean="0">
                <a:solidFill>
                  <a:schemeClr val="bg1"/>
                </a:solidFill>
              </a:rPr>
              <a:t>Designing Environments</a:t>
            </a:r>
            <a:endParaRPr lang="en-US" sz="2700" dirty="0">
              <a:solidFill>
                <a:schemeClr val="bg1"/>
              </a:solidFill>
            </a:endParaRPr>
          </a:p>
        </p:txBody>
      </p:sp>
      <p:sp>
        <p:nvSpPr>
          <p:cNvPr id="9" name="TextBox 8"/>
          <p:cNvSpPr txBox="1"/>
          <p:nvPr userDrawn="1"/>
        </p:nvSpPr>
        <p:spPr>
          <a:xfrm>
            <a:off x="3113207" y="3785974"/>
            <a:ext cx="58594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solidFill>
                  <a:schemeClr val="bg1"/>
                </a:solidFill>
                <a:latin typeface="Century Gothic"/>
                <a:cs typeface="Century Gothic"/>
              </a:rPr>
              <a:t>Supporting Quality Teaching and Learning in AI/AN Head Start Classrooms</a:t>
            </a:r>
          </a:p>
        </p:txBody>
      </p:sp>
      <p:sp>
        <p:nvSpPr>
          <p:cNvPr id="10" name="TextBox 9"/>
          <p:cNvSpPr txBox="1"/>
          <p:nvPr userDrawn="1"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2013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7895918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9/4/13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019330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7800664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8459791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649338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9881326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94705200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3447485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84A37A-AFC2-4A01-80A1-FC20F2C0D5BB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87812239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Drag picture to placeholder or click icon to add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3911435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97317577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5924337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defRPr/>
            </a:pP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For more Information, contact us at: </a:t>
            </a:r>
            <a:r>
              <a:rPr lang="en-US" sz="1400" b="1" dirty="0" smtClean="0">
                <a:solidFill>
                  <a:prstClr val="black"/>
                </a:solidFill>
                <a:latin typeface="Century Gothic"/>
                <a:cs typeface="Century Gothic"/>
              </a:rPr>
              <a:t>NCQTL@UW.EDU </a:t>
            </a:r>
            <a:r>
              <a:rPr lang="en-US" sz="1400" dirty="0" smtClean="0">
                <a:solidFill>
                  <a:prstClr val="black"/>
                </a:solidFill>
                <a:latin typeface="Century Gothic"/>
                <a:cs typeface="Century Gothic"/>
              </a:rPr>
              <a:t>or 877-731-0764</a:t>
            </a:r>
          </a:p>
          <a:p>
            <a:pPr algn="ctr">
              <a:spcBef>
                <a:spcPts val="600"/>
              </a:spcBef>
              <a:defRPr/>
            </a:pP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</a:br>
            <a:r>
              <a:rPr lang="en-US" sz="900" dirty="0" smtClean="0">
                <a:solidFill>
                  <a:prstClr val="black"/>
                </a:solidFill>
                <a:latin typeface="Century Gothic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>
              <a:spcBef>
                <a:spcPts val="600"/>
              </a:spcBef>
            </a:pPr>
            <a:endParaRPr lang="en-US" sz="900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551337095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31851043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en-US" dirty="0">
              <a:solidFill>
                <a:srgbClr val="4F81BD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FA84A37A-AFC2-4A01-80A1-FC20F2C0D5BB}" type="slidenum">
              <a:rPr lang="en-US" smtClean="0">
                <a:solidFill>
                  <a:srgbClr val="4F81BD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4F81BD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6821047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5.xml"/><Relationship Id="rId13" Type="http://schemas.openxmlformats.org/officeDocument/2006/relationships/slideLayout" Target="../slideLayouts/slideLayout26.xml"/><Relationship Id="rId14" Type="http://schemas.openxmlformats.org/officeDocument/2006/relationships/theme" Target="../theme/theme2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5.xml"/><Relationship Id="rId3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8.xml"/><Relationship Id="rId6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0.xml"/><Relationship Id="rId8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2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t>9/4/13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76" r:id="rId13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990622-37E7-254D-B315-890CB9598B1B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9/4/13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7A80E8A-8FBC-A44C-9331-66123D655AC9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860366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  <p:sldLayoutId id="2147483674" r:id="rId12"/>
    <p:sldLayoutId id="2147483675" r:id="rId13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Relationship Id="rId2" Type="http://schemas.openxmlformats.org/officeDocument/2006/relationships/image" Target="../media/image5.png"/><Relationship Id="rId3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jpg"/><Relationship Id="rId3" Type="http://schemas.openxmlformats.org/officeDocument/2006/relationships/image" Target="../media/image8.jp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4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jpeg"/><Relationship Id="rId3" Type="http://schemas.openxmlformats.org/officeDocument/2006/relationships/image" Target="../media/image14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5.jpg"/><Relationship Id="rId3" Type="http://schemas.openxmlformats.org/officeDocument/2006/relationships/image" Target="../media/image16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7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jpeg"/><Relationship Id="rId3" Type="http://schemas.openxmlformats.org/officeDocument/2006/relationships/image" Target="../media/image19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jp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g"/><Relationship Id="rId4" Type="http://schemas.openxmlformats.org/officeDocument/2006/relationships/image" Target="../media/image15.jpg"/><Relationship Id="rId5" Type="http://schemas.openxmlformats.org/officeDocument/2006/relationships/image" Target="../media/image23.jp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1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4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g"/><Relationship Id="rId4" Type="http://schemas.openxmlformats.org/officeDocument/2006/relationships/image" Target="../media/image28.jp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3098843" y="2725633"/>
            <a:ext cx="5866213" cy="1448719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itle 2"/>
          <p:cNvSpPr txBox="1">
            <a:spLocks/>
          </p:cNvSpPr>
          <p:nvPr/>
        </p:nvSpPr>
        <p:spPr>
          <a:xfrm>
            <a:off x="3073613" y="2861263"/>
            <a:ext cx="5880582" cy="103065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z="1800" dirty="0" smtClean="0">
                <a:solidFill>
                  <a:schemeClr val="bg1"/>
                </a:solidFill>
              </a:rPr>
              <a:t>Managing the classroom:</a:t>
            </a:r>
            <a:r>
              <a:rPr lang="en-US" sz="2000" dirty="0" smtClean="0">
                <a:solidFill>
                  <a:schemeClr val="bg1"/>
                </a:solidFill>
              </a:rPr>
              <a:t/>
            </a:r>
            <a:br>
              <a:rPr lang="en-US" sz="2000" dirty="0" smtClean="0">
                <a:solidFill>
                  <a:schemeClr val="bg1"/>
                </a:solidFill>
              </a:rPr>
            </a:br>
            <a:r>
              <a:rPr lang="en-US" sz="3200" dirty="0" smtClean="0">
                <a:solidFill>
                  <a:schemeClr val="bg1"/>
                </a:solidFill>
              </a:rPr>
              <a:t>Designing Environments</a:t>
            </a:r>
            <a:endParaRPr lang="en-US" sz="2700" dirty="0">
              <a:solidFill>
                <a:schemeClr val="bg1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113207" y="3785974"/>
            <a:ext cx="585947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>
                <a:solidFill>
                  <a:schemeClr val="bg1"/>
                </a:solidFill>
                <a:latin typeface="Century Gothic"/>
                <a:cs typeface="Century Gothic"/>
              </a:rPr>
              <a:t>Supporting Quality Teaching and Learning in AI/AN Head Start Classrooms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8680824" y="675341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302487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5742467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The focus</a:t>
            </a:r>
            <a:endParaRPr lang="en-US" sz="4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4632" y="2138948"/>
            <a:ext cx="8154736" cy="1644316"/>
          </a:xfrm>
        </p:spPr>
        <p:txBody>
          <a:bodyPr/>
          <a:lstStyle/>
          <a:p>
            <a:pPr marL="0" lvl="0" indent="0" algn="ctr">
              <a:buNone/>
            </a:pPr>
            <a:r>
              <a:rPr lang="en-US" dirty="0" smtClean="0">
                <a:solidFill>
                  <a:srgbClr val="02499D"/>
                </a:solidFill>
                <a:latin typeface="Century Gothic" pitchFamily="34" charset="0"/>
              </a:rPr>
              <a:t>Classroom environments that promote children’s development and learning</a:t>
            </a:r>
            <a:endParaRPr lang="en-US" dirty="0">
              <a:solidFill>
                <a:srgbClr val="02499D"/>
              </a:solidFill>
              <a:latin typeface="Century Gothic" pitchFamily="34" charset="0"/>
            </a:endParaRPr>
          </a:p>
        </p:txBody>
      </p:sp>
      <p:pic>
        <p:nvPicPr>
          <p:cNvPr id="6" name="Picture 5" descr="Oneida-Theresa-P026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772" t="7505" r="22117" b="11378"/>
          <a:stretch/>
        </p:blipFill>
        <p:spPr>
          <a:xfrm rot="733213">
            <a:off x="1680915" y="3831805"/>
            <a:ext cx="2548209" cy="2292721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  <p:pic>
        <p:nvPicPr>
          <p:cNvPr id="7" name="Picture 6" descr="Oneida-Theresa-P031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227" t="2986" r="2197"/>
          <a:stretch/>
        </p:blipFill>
        <p:spPr>
          <a:xfrm rot="21400979">
            <a:off x="4320437" y="3385383"/>
            <a:ext cx="3007136" cy="2643381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</p:spTree>
    <p:extLst>
      <p:ext uri="{BB962C8B-B14F-4D97-AF65-F5344CB8AC3E}">
        <p14:creationId xmlns:p14="http://schemas.microsoft.com/office/powerpoint/2010/main" val="22643875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tabLst>
                <a:tab pos="1143000" algn="l"/>
              </a:tabLst>
            </a:pPr>
            <a:r>
              <a:rPr lang="en-US" sz="4200" dirty="0" smtClean="0"/>
              <a:t>objectives</a:t>
            </a:r>
            <a:endParaRPr lang="en-US" sz="4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23164" y="1995791"/>
            <a:ext cx="5151428" cy="4525963"/>
          </a:xfrm>
        </p:spPr>
        <p:txBody>
          <a:bodyPr>
            <a:normAutofit/>
          </a:bodyPr>
          <a:lstStyle/>
          <a:p>
            <a:pPr marL="228600" indent="-228600">
              <a:spcBef>
                <a:spcPts val="1272"/>
              </a:spcBef>
              <a:buClr>
                <a:srgbClr val="31859C"/>
              </a:buClr>
              <a:buSzPct val="80000"/>
            </a:pPr>
            <a:r>
              <a:rPr lang="en-US" sz="2800" dirty="0"/>
              <a:t>Describe the effects and identify components </a:t>
            </a:r>
            <a:r>
              <a:rPr lang="en-US" sz="2800" dirty="0" smtClean="0"/>
              <a:t>of effective </a:t>
            </a:r>
            <a:r>
              <a:rPr lang="en-US" sz="2800" dirty="0"/>
              <a:t>environments.</a:t>
            </a:r>
          </a:p>
          <a:p>
            <a:pPr marL="228600" indent="-228600">
              <a:spcBef>
                <a:spcPts val="1272"/>
              </a:spcBef>
              <a:buClr>
                <a:srgbClr val="31859C"/>
              </a:buClr>
              <a:buSzPct val="80000"/>
            </a:pPr>
            <a:r>
              <a:rPr lang="en-US" sz="2800" dirty="0"/>
              <a:t>Discuss approaches to designing </a:t>
            </a:r>
            <a:r>
              <a:rPr lang="en-US" sz="2800" dirty="0" smtClean="0"/>
              <a:t>the </a:t>
            </a:r>
            <a:r>
              <a:rPr lang="en-US" sz="2800" dirty="0"/>
              <a:t>physical space, </a:t>
            </a:r>
            <a:r>
              <a:rPr lang="en-US" sz="2800" dirty="0" smtClean="0"/>
              <a:t>the contents, </a:t>
            </a:r>
            <a:br>
              <a:rPr lang="en-US" sz="2800" dirty="0" smtClean="0"/>
            </a:br>
            <a:r>
              <a:rPr lang="en-US" sz="2800" dirty="0" smtClean="0"/>
              <a:t>and grouping arrangements in </a:t>
            </a:r>
            <a:r>
              <a:rPr lang="en-US" sz="2800" dirty="0"/>
              <a:t>a well-organized </a:t>
            </a:r>
            <a:r>
              <a:rPr lang="en-US" sz="2800" dirty="0" smtClean="0"/>
              <a:t>classroom.</a:t>
            </a:r>
            <a:endParaRPr lang="en-US" sz="2800" dirty="0"/>
          </a:p>
        </p:txBody>
      </p:sp>
      <p:pic>
        <p:nvPicPr>
          <p:cNvPr id="4" name="Picture 3" descr="Oneida-Theresa-P020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79" t="2287" r="3922" b="7315"/>
          <a:stretch/>
        </p:blipFill>
        <p:spPr>
          <a:xfrm>
            <a:off x="5495298" y="1995791"/>
            <a:ext cx="2804525" cy="4301915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</p:spTree>
    <p:extLst>
      <p:ext uri="{BB962C8B-B14F-4D97-AF65-F5344CB8AC3E}">
        <p14:creationId xmlns:p14="http://schemas.microsoft.com/office/powerpoint/2010/main" val="36123552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Effective environments</a:t>
            </a:r>
            <a:endParaRPr lang="en-US" sz="4200" dirty="0"/>
          </a:p>
        </p:txBody>
      </p:sp>
      <p:sp>
        <p:nvSpPr>
          <p:cNvPr id="4" name="Rectangle 3"/>
          <p:cNvSpPr/>
          <p:nvPr/>
        </p:nvSpPr>
        <p:spPr>
          <a:xfrm>
            <a:off x="481263" y="1911684"/>
            <a:ext cx="2606842" cy="4465053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r>
              <a:rPr lang="en-US" sz="2600" dirty="0">
                <a:latin typeface="Century Gothic"/>
                <a:cs typeface="Century Gothic"/>
              </a:rPr>
              <a:t>Support Children’s </a:t>
            </a:r>
            <a:r>
              <a:rPr lang="en-US" sz="2600" dirty="0" smtClean="0">
                <a:latin typeface="Century Gothic"/>
                <a:cs typeface="Century Gothic"/>
              </a:rPr>
              <a:t>Engagement</a:t>
            </a:r>
          </a:p>
        </p:txBody>
      </p:sp>
      <p:sp>
        <p:nvSpPr>
          <p:cNvPr id="3" name="Pentagon 2"/>
          <p:cNvSpPr/>
          <p:nvPr/>
        </p:nvSpPr>
        <p:spPr>
          <a:xfrm flipH="1">
            <a:off x="2638377" y="1909767"/>
            <a:ext cx="6037728" cy="1443789"/>
          </a:xfrm>
          <a:prstGeom prst="homePlate">
            <a:avLst>
              <a:gd name="adj" fmla="val 30285"/>
            </a:avLst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 smtClean="0">
                <a:latin typeface="Century Gothic"/>
                <a:cs typeface="Century Gothic"/>
              </a:rPr>
              <a:t>Well-Designed </a:t>
            </a:r>
            <a:r>
              <a:rPr lang="en-US" sz="2800" dirty="0">
                <a:latin typeface="Century Gothic"/>
                <a:cs typeface="Century Gothic"/>
              </a:rPr>
              <a:t/>
            </a:r>
            <a:br>
              <a:rPr lang="en-US" sz="2800" dirty="0">
                <a:latin typeface="Century Gothic"/>
                <a:cs typeface="Century Gothic"/>
              </a:rPr>
            </a:br>
            <a:r>
              <a:rPr lang="en-US" sz="2800" dirty="0">
                <a:latin typeface="Century Gothic"/>
                <a:cs typeface="Century Gothic"/>
              </a:rPr>
              <a:t>Physical Space</a:t>
            </a:r>
          </a:p>
        </p:txBody>
      </p:sp>
      <p:sp>
        <p:nvSpPr>
          <p:cNvPr id="13" name="Pentagon 12"/>
          <p:cNvSpPr/>
          <p:nvPr/>
        </p:nvSpPr>
        <p:spPr>
          <a:xfrm flipH="1">
            <a:off x="2638377" y="3423221"/>
            <a:ext cx="6037728" cy="1443789"/>
          </a:xfrm>
          <a:prstGeom prst="homePlate">
            <a:avLst>
              <a:gd name="adj" fmla="val 30285"/>
            </a:avLst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Relevant </a:t>
            </a:r>
            <a:br>
              <a:rPr lang="en-US" sz="2800" dirty="0">
                <a:latin typeface="Century Gothic"/>
                <a:cs typeface="Century Gothic"/>
              </a:rPr>
            </a:br>
            <a:r>
              <a:rPr lang="en-US" sz="2800" dirty="0">
                <a:latin typeface="Century Gothic"/>
                <a:cs typeface="Century Gothic"/>
              </a:rPr>
              <a:t>Contents</a:t>
            </a:r>
          </a:p>
        </p:txBody>
      </p:sp>
      <p:sp>
        <p:nvSpPr>
          <p:cNvPr id="14" name="Pentagon 13"/>
          <p:cNvSpPr/>
          <p:nvPr/>
        </p:nvSpPr>
        <p:spPr>
          <a:xfrm flipH="1">
            <a:off x="2638377" y="4932948"/>
            <a:ext cx="6037728" cy="1443789"/>
          </a:xfrm>
          <a:prstGeom prst="homePlate">
            <a:avLst>
              <a:gd name="adj" fmla="val 30285"/>
            </a:avLst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Intentional </a:t>
            </a:r>
            <a:br>
              <a:rPr lang="en-US" sz="2800" dirty="0">
                <a:latin typeface="Century Gothic"/>
                <a:cs typeface="Century Gothic"/>
              </a:rPr>
            </a:br>
            <a:r>
              <a:rPr lang="en-US" sz="2800" dirty="0">
                <a:latin typeface="Century Gothic"/>
                <a:cs typeface="Century Gothic"/>
              </a:rPr>
              <a:t>Groupings</a:t>
            </a:r>
          </a:p>
        </p:txBody>
      </p:sp>
      <p:pic>
        <p:nvPicPr>
          <p:cNvPr id="12" name="Picture 11" descr="Design-the-Physical-Space.pn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21068520">
            <a:off x="6588879" y="1908530"/>
            <a:ext cx="1755843" cy="138777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0" name="Picture 9" descr="Design-the-classroom-content.png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791929">
            <a:off x="7058699" y="3419358"/>
            <a:ext cx="1459002" cy="155626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6" name="Picture 5" descr="Design-the-Grouping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5687"/>
          <a:stretch/>
        </p:blipFill>
        <p:spPr>
          <a:xfrm rot="21276008">
            <a:off x="5608426" y="5084297"/>
            <a:ext cx="3037321" cy="122261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79335725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8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1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1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2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28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13" grpId="0" animBg="1"/>
      <p:bldP spid="14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Untitled-1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8026" r="9004"/>
          <a:stretch/>
        </p:blipFill>
        <p:spPr>
          <a:xfrm>
            <a:off x="5145243" y="4753596"/>
            <a:ext cx="3363757" cy="1323367"/>
          </a:xfrm>
          <a:prstGeom prst="rect">
            <a:avLst/>
          </a:prstGeom>
        </p:spPr>
      </p:pic>
      <p:pic>
        <p:nvPicPr>
          <p:cNvPr id="5" name="Picture 4" descr="Untitled-1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9163" r="5366" b="32426"/>
          <a:stretch/>
        </p:blipFill>
        <p:spPr>
          <a:xfrm>
            <a:off x="5145243" y="3903580"/>
            <a:ext cx="3498228" cy="761999"/>
          </a:xfrm>
          <a:prstGeom prst="rect">
            <a:avLst/>
          </a:prstGeom>
        </p:spPr>
      </p:pic>
      <p:pic>
        <p:nvPicPr>
          <p:cNvPr id="6" name="Picture 5" descr="Untitled-1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9004" b="50385"/>
          <a:stretch/>
        </p:blipFill>
        <p:spPr>
          <a:xfrm>
            <a:off x="5145243" y="1850086"/>
            <a:ext cx="3363757" cy="205349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Design the physical spaces</a:t>
            </a:r>
            <a:endParaRPr lang="en-US" sz="4200" dirty="0"/>
          </a:p>
        </p:txBody>
      </p:sp>
      <p:pic>
        <p:nvPicPr>
          <p:cNvPr id="4" name="Picture 3" descr="Design-the-Physical-Space.pn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21152636">
            <a:off x="752549" y="1810867"/>
            <a:ext cx="4187146" cy="330942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90456244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THE Child’s perspective</a:t>
            </a:r>
            <a:endParaRPr lang="en-US" sz="4200" dirty="0"/>
          </a:p>
        </p:txBody>
      </p:sp>
      <p:sp>
        <p:nvSpPr>
          <p:cNvPr id="4" name="Text Placeholder 3"/>
          <p:cNvSpPr txBox="1">
            <a:spLocks/>
          </p:cNvSpPr>
          <p:nvPr/>
        </p:nvSpPr>
        <p:spPr>
          <a:xfrm>
            <a:off x="829235" y="1894323"/>
            <a:ext cx="3854684" cy="63976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Bef>
                <a:spcPts val="1200"/>
              </a:spcBef>
              <a:buNone/>
            </a:pPr>
            <a:r>
              <a:rPr lang="en-US" sz="3000" dirty="0" smtClean="0">
                <a:solidFill>
                  <a:srgbClr val="02499D"/>
                </a:solidFill>
                <a:latin typeface="Century Gothic" pitchFamily="34" charset="0"/>
                <a:ea typeface="CatholicSchoolGirls Intl BB" pitchFamily="2" charset="0"/>
                <a:cs typeface="Meiryo UI" pitchFamily="34" charset="-128"/>
              </a:rPr>
              <a:t>Welcoming?</a:t>
            </a:r>
            <a:endParaRPr lang="en-US" sz="3000" dirty="0">
              <a:solidFill>
                <a:srgbClr val="02499D"/>
              </a:solidFill>
              <a:latin typeface="Century Gothic" pitchFamily="34" charset="0"/>
              <a:ea typeface="CatholicSchoolGirls Intl BB" pitchFamily="2" charset="0"/>
              <a:cs typeface="Meiryo UI" pitchFamily="34" charset="-128"/>
            </a:endParaRPr>
          </a:p>
        </p:txBody>
      </p:sp>
      <p:sp>
        <p:nvSpPr>
          <p:cNvPr id="5" name="Text Placeholder 5"/>
          <p:cNvSpPr txBox="1">
            <a:spLocks/>
          </p:cNvSpPr>
          <p:nvPr/>
        </p:nvSpPr>
        <p:spPr>
          <a:xfrm>
            <a:off x="4484208" y="1894323"/>
            <a:ext cx="3746248" cy="639762"/>
          </a:xfrm>
          <a:prstGeom prst="rect">
            <a:avLst/>
          </a:prstGeom>
        </p:spPr>
        <p:txBody>
          <a:bodyPr>
            <a:normAutofit fontScale="92500"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dirty="0" smtClean="0">
                <a:solidFill>
                  <a:srgbClr val="02499D"/>
                </a:solidFill>
                <a:latin typeface="Century Gothic" pitchFamily="34" charset="0"/>
                <a:ea typeface="CatholicSchoolGirls Intl BB" pitchFamily="2" charset="0"/>
                <a:cs typeface="Meiryo UI" pitchFamily="34" charset="-128"/>
              </a:rPr>
              <a:t>Adequate Space?</a:t>
            </a:r>
            <a:endParaRPr lang="en-US" dirty="0">
              <a:solidFill>
                <a:srgbClr val="02499D"/>
              </a:solidFill>
              <a:latin typeface="Century Gothic" pitchFamily="34" charset="0"/>
              <a:ea typeface="CatholicSchoolGirls Intl BB" pitchFamily="2" charset="0"/>
              <a:cs typeface="Meiryo UI" pitchFamily="34" charset="-128"/>
            </a:endParaRPr>
          </a:p>
        </p:txBody>
      </p:sp>
      <p:pic>
        <p:nvPicPr>
          <p:cNvPr id="3" name="Picture 2" descr="Upper-Skagit-Factor-P006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10915" y="2578912"/>
            <a:ext cx="2396204" cy="3594306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  <p:pic>
        <p:nvPicPr>
          <p:cNvPr id="8" name="Picture 7" descr="Oneida-Theresa-P011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29413" y="2578912"/>
            <a:ext cx="2395969" cy="3594306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</p:spTree>
    <p:extLst>
      <p:ext uri="{BB962C8B-B14F-4D97-AF65-F5344CB8AC3E}">
        <p14:creationId xmlns:p14="http://schemas.microsoft.com/office/powerpoint/2010/main" val="30104408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Designing early childhood classroom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rooms in this video are used everyday with children. </a:t>
            </a:r>
          </a:p>
          <a:p>
            <a:r>
              <a:rPr lang="en-US" dirty="0"/>
              <a:t>As you watch the </a:t>
            </a:r>
            <a:r>
              <a:rPr lang="en-US" dirty="0" smtClean="0"/>
              <a:t>video, </a:t>
            </a:r>
            <a:r>
              <a:rPr lang="en-US" dirty="0"/>
              <a:t>reflect on both the strengths and limitations you see.</a:t>
            </a:r>
          </a:p>
          <a:p>
            <a:endParaRPr lang="en-US" dirty="0"/>
          </a:p>
        </p:txBody>
      </p:sp>
      <p:pic>
        <p:nvPicPr>
          <p:cNvPr id="6" name="Environment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53601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Untitled-12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55151"/>
          <a:stretch/>
        </p:blipFill>
        <p:spPr>
          <a:xfrm>
            <a:off x="4586751" y="4390224"/>
            <a:ext cx="4169422" cy="2018309"/>
          </a:xfrm>
          <a:prstGeom prst="rect">
            <a:avLst/>
          </a:prstGeom>
        </p:spPr>
      </p:pic>
      <p:pic>
        <p:nvPicPr>
          <p:cNvPr id="7" name="Picture 6" descr="Untitled-12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8168" b="44528"/>
          <a:stretch/>
        </p:blipFill>
        <p:spPr>
          <a:xfrm>
            <a:off x="4586751" y="3161514"/>
            <a:ext cx="4169422" cy="1228710"/>
          </a:xfrm>
          <a:prstGeom prst="rect">
            <a:avLst/>
          </a:prstGeom>
        </p:spPr>
      </p:pic>
      <p:pic>
        <p:nvPicPr>
          <p:cNvPr id="6" name="Picture 5" descr="Untitled-12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71831"/>
          <a:stretch/>
        </p:blipFill>
        <p:spPr>
          <a:xfrm>
            <a:off x="4586751" y="1893881"/>
            <a:ext cx="4169422" cy="1267633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700" dirty="0" smtClean="0"/>
              <a:t>Design the classroom contents</a:t>
            </a:r>
            <a:endParaRPr lang="en-US" sz="3700" dirty="0"/>
          </a:p>
        </p:txBody>
      </p:sp>
      <p:pic>
        <p:nvPicPr>
          <p:cNvPr id="4" name="Picture 3" descr="Design-the-classroom-conten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926746">
            <a:off x="907380" y="1999279"/>
            <a:ext cx="3500108" cy="373344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2498287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Oneida-Theresa-015 09215727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267"/>
          <a:stretch/>
        </p:blipFill>
        <p:spPr>
          <a:xfrm>
            <a:off x="2229027" y="2513074"/>
            <a:ext cx="4945531" cy="3032587"/>
          </a:xfrm>
          <a:prstGeom prst="rect">
            <a:avLst/>
          </a:prstGeom>
          <a:solidFill>
            <a:srgbClr val="C0504D"/>
          </a:solidFill>
          <a:ln w="57150" cmpd="sng">
            <a:solidFill>
              <a:srgbClr val="31859C"/>
            </a:solidFill>
          </a:ln>
          <a:effectLst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Guide learning</a:t>
            </a:r>
            <a:endParaRPr lang="en-US" sz="4200" dirty="0"/>
          </a:p>
        </p:txBody>
      </p:sp>
      <p:sp>
        <p:nvSpPr>
          <p:cNvPr id="5" name="Pentagon 4"/>
          <p:cNvSpPr/>
          <p:nvPr/>
        </p:nvSpPr>
        <p:spPr>
          <a:xfrm>
            <a:off x="552822" y="3219320"/>
            <a:ext cx="1974327" cy="703730"/>
          </a:xfrm>
          <a:prstGeom prst="homePlate">
            <a:avLst/>
          </a:prstGeom>
          <a:solidFill>
            <a:srgbClr val="02499D"/>
          </a:solidFill>
          <a:ln>
            <a:noFill/>
          </a:ln>
          <a:effectLst>
            <a:outerShdw blurRad="76200" dist="63500" dir="2700000" algn="tl" rotWithShape="0">
              <a:srgbClr val="000000">
                <a:alpha val="34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Century Gothic"/>
                <a:cs typeface="Century Gothic"/>
              </a:rPr>
              <a:t>Books </a:t>
            </a:r>
            <a:r>
              <a:rPr lang="en-US" dirty="0" smtClean="0">
                <a:latin typeface="Century Gothic"/>
                <a:cs typeface="Century Gothic"/>
              </a:rPr>
              <a:t>&amp; music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2" name="Pentagon 11"/>
          <p:cNvSpPr/>
          <p:nvPr/>
        </p:nvSpPr>
        <p:spPr>
          <a:xfrm flipH="1">
            <a:off x="6611471" y="3213344"/>
            <a:ext cx="1949822" cy="709706"/>
          </a:xfrm>
          <a:prstGeom prst="homePlate">
            <a:avLst/>
          </a:prstGeom>
          <a:solidFill>
            <a:srgbClr val="02499D"/>
          </a:solidFill>
          <a:ln>
            <a:noFill/>
          </a:ln>
          <a:effectLst>
            <a:outerShdw blurRad="76200" dist="63500" dir="2700000" algn="tl" rotWithShape="0">
              <a:srgbClr val="000000">
                <a:alpha val="34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latin typeface="Century Gothic"/>
                <a:cs typeface="Century Gothic"/>
              </a:rPr>
              <a:t>Materials </a:t>
            </a:r>
            <a:br>
              <a:rPr lang="en-US" dirty="0" smtClean="0">
                <a:latin typeface="Century Gothic"/>
                <a:cs typeface="Century Gothic"/>
              </a:rPr>
            </a:br>
            <a:r>
              <a:rPr lang="en-US" dirty="0" smtClean="0">
                <a:latin typeface="Century Gothic"/>
                <a:cs typeface="Century Gothic"/>
              </a:rPr>
              <a:t>&amp; toys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2344867" y="4834462"/>
            <a:ext cx="2085191" cy="599140"/>
          </a:xfrm>
          <a:prstGeom prst="rect">
            <a:avLst/>
          </a:prstGeom>
          <a:solidFill>
            <a:schemeClr val="accent5">
              <a:lumMod val="60000"/>
              <a:lumOff val="40000"/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latin typeface="Century Gothic"/>
                <a:cs typeface="Century Gothic"/>
              </a:rPr>
              <a:t>Activities</a:t>
            </a:r>
          </a:p>
        </p:txBody>
      </p:sp>
      <p:sp>
        <p:nvSpPr>
          <p:cNvPr id="9" name="Pentagon 8"/>
          <p:cNvSpPr/>
          <p:nvPr/>
        </p:nvSpPr>
        <p:spPr>
          <a:xfrm>
            <a:off x="552822" y="2278026"/>
            <a:ext cx="1974327" cy="703730"/>
          </a:xfrm>
          <a:prstGeom prst="homePlate">
            <a:avLst/>
          </a:prstGeom>
          <a:solidFill>
            <a:srgbClr val="02499D"/>
          </a:solidFill>
          <a:ln>
            <a:noFill/>
          </a:ln>
          <a:effectLst>
            <a:outerShdw blurRad="76200" dist="63500" dir="2700000" algn="tl" rotWithShape="0">
              <a:srgbClr val="000000">
                <a:alpha val="34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Century Gothic"/>
                <a:cs typeface="Century Gothic"/>
              </a:rPr>
              <a:t>Visual displays</a:t>
            </a:r>
          </a:p>
        </p:txBody>
      </p:sp>
    </p:spTree>
    <p:extLst>
      <p:ext uri="{BB962C8B-B14F-4D97-AF65-F5344CB8AC3E}">
        <p14:creationId xmlns:p14="http://schemas.microsoft.com/office/powerpoint/2010/main" val="226256360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12" grpId="0" animBg="1"/>
      <p:bldP spid="13" grpId="0" animBg="1"/>
      <p:bldP spid="9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Upper-Skagit-Farewell-P027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47" r="4591" b="6671"/>
          <a:stretch/>
        </p:blipFill>
        <p:spPr>
          <a:xfrm>
            <a:off x="4041587" y="1951316"/>
            <a:ext cx="3615765" cy="2245580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  <p:pic>
        <p:nvPicPr>
          <p:cNvPr id="5" name="Picture 4" descr="Upper-Skagit-Farewell-P029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848" b="3308"/>
          <a:stretch/>
        </p:blipFill>
        <p:spPr>
          <a:xfrm>
            <a:off x="978646" y="3854821"/>
            <a:ext cx="4019177" cy="2487706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400" dirty="0"/>
              <a:t>How is the learning being guided?</a:t>
            </a:r>
          </a:p>
        </p:txBody>
      </p:sp>
      <p:sp>
        <p:nvSpPr>
          <p:cNvPr id="7" name="Rectangle 6"/>
          <p:cNvSpPr/>
          <p:nvPr/>
        </p:nvSpPr>
        <p:spPr>
          <a:xfrm>
            <a:off x="717170" y="1832455"/>
            <a:ext cx="7522889" cy="4592251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5" descr="Upper-Skagit-Factor-P006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245" b="3454"/>
          <a:stretch/>
        </p:blipFill>
        <p:spPr>
          <a:xfrm>
            <a:off x="4684059" y="2108198"/>
            <a:ext cx="2870761" cy="4017683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  <p:pic>
        <p:nvPicPr>
          <p:cNvPr id="3" name="Picture 2" descr="Cook Inlet-Jason-P016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3117" y="3339352"/>
            <a:ext cx="3854825" cy="2569883"/>
          </a:xfrm>
          <a:prstGeom prst="rect">
            <a:avLst/>
          </a:prstGeom>
          <a:ln w="57150" cmpd="sng">
            <a:solidFill>
              <a:srgbClr val="31859C"/>
            </a:solidFill>
          </a:ln>
        </p:spPr>
      </p:pic>
    </p:spTree>
    <p:extLst>
      <p:ext uri="{BB962C8B-B14F-4D97-AF65-F5344CB8AC3E}">
        <p14:creationId xmlns:p14="http://schemas.microsoft.com/office/powerpoint/2010/main" val="140586601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Untitled-13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30855" b="39383"/>
          <a:stretch/>
        </p:blipFill>
        <p:spPr>
          <a:xfrm>
            <a:off x="4767680" y="3728802"/>
            <a:ext cx="3989529" cy="1256322"/>
          </a:xfrm>
          <a:prstGeom prst="rect">
            <a:avLst/>
          </a:prstGeom>
        </p:spPr>
      </p:pic>
      <p:pic>
        <p:nvPicPr>
          <p:cNvPr id="8" name="Picture 7" descr="Untitled-13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0876" b="19709"/>
          <a:stretch/>
        </p:blipFill>
        <p:spPr>
          <a:xfrm>
            <a:off x="4767680" y="5022479"/>
            <a:ext cx="3989529" cy="819523"/>
          </a:xfrm>
          <a:prstGeom prst="rect">
            <a:avLst/>
          </a:prstGeom>
        </p:spPr>
      </p:pic>
      <p:pic>
        <p:nvPicPr>
          <p:cNvPr id="7" name="Picture 6" descr="Untitled-13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68065"/>
          <a:stretch/>
        </p:blipFill>
        <p:spPr>
          <a:xfrm>
            <a:off x="4767680" y="2380782"/>
            <a:ext cx="3989529" cy="134802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Design the groupings</a:t>
            </a:r>
            <a:endParaRPr lang="en-US" sz="4200" dirty="0"/>
          </a:p>
        </p:txBody>
      </p:sp>
      <p:pic>
        <p:nvPicPr>
          <p:cNvPr id="4" name="Picture 3" descr="Design-the-Grouping.pn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810210">
            <a:off x="678329" y="1887936"/>
            <a:ext cx="3822245" cy="236235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3" name="Picture 2" descr="Design-the-Grouping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394" t="2504" r="1445" b="26252"/>
          <a:stretch/>
        </p:blipFill>
        <p:spPr>
          <a:xfrm rot="20756339">
            <a:off x="1656585" y="3959894"/>
            <a:ext cx="1849853" cy="22909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6272348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2204720" y="4966969"/>
            <a:ext cx="6471385" cy="1311911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One-on-one: </a:t>
            </a:r>
            <a:r>
              <a:rPr lang="en-US" sz="2800" dirty="0" smtClean="0">
                <a:latin typeface="Century Gothic"/>
                <a:cs typeface="Century Gothic"/>
              </a:rPr>
              <a:t>Provide individually </a:t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smtClean="0">
                <a:latin typeface="Century Gothic"/>
                <a:cs typeface="Century Gothic"/>
              </a:rPr>
              <a:t>focused instruction.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2204720" y="3419641"/>
            <a:ext cx="6471385" cy="1396199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800" dirty="0">
                <a:latin typeface="Century Gothic"/>
                <a:cs typeface="Century Gothic"/>
              </a:rPr>
              <a:t>Small groups:</a:t>
            </a:r>
            <a:r>
              <a:rPr lang="en-US" sz="2400" dirty="0">
                <a:latin typeface="Century Gothic"/>
                <a:cs typeface="Century Gothic"/>
              </a:rPr>
              <a:t> </a:t>
            </a:r>
            <a:r>
              <a:rPr lang="en-US" sz="2800" b="1" dirty="0" smtClean="0">
                <a:latin typeface="Century Gothic"/>
                <a:cs typeface="Century Gothic"/>
              </a:rPr>
              <a:t>↑</a:t>
            </a:r>
            <a:r>
              <a:rPr lang="en-US" sz="2800" dirty="0" smtClean="0">
                <a:latin typeface="Century Gothic"/>
                <a:cs typeface="Century Gothic"/>
              </a:rPr>
              <a:t>opportunities </a:t>
            </a:r>
            <a:r>
              <a:rPr lang="en-US" sz="2800" dirty="0">
                <a:latin typeface="Century Gothic"/>
                <a:cs typeface="Century Gothic"/>
              </a:rPr>
              <a:t>for interactions and scaffolding. </a:t>
            </a:r>
          </a:p>
        </p:txBody>
      </p:sp>
      <p:sp>
        <p:nvSpPr>
          <p:cNvPr id="7" name="Rectangle 6"/>
          <p:cNvSpPr/>
          <p:nvPr/>
        </p:nvSpPr>
        <p:spPr>
          <a:xfrm>
            <a:off x="2204720" y="1952625"/>
            <a:ext cx="6471385" cy="1325205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>
              <a:lnSpc>
                <a:spcPct val="90000"/>
              </a:lnSpc>
            </a:pPr>
            <a:r>
              <a:rPr lang="en-US" sz="2800" dirty="0">
                <a:latin typeface="Century Gothic"/>
                <a:cs typeface="Century Gothic"/>
              </a:rPr>
              <a:t>Large groups: Build </a:t>
            </a:r>
            <a:r>
              <a:rPr lang="en-US" sz="2800" dirty="0" smtClean="0">
                <a:latin typeface="Century Gothic"/>
                <a:cs typeface="Century Gothic"/>
              </a:rPr>
              <a:t>community, </a:t>
            </a:r>
            <a:r>
              <a:rPr lang="en-US" sz="2800" dirty="0">
                <a:latin typeface="Century Gothic"/>
                <a:cs typeface="Century Gothic"/>
              </a:rPr>
              <a:t>do routine activities</a:t>
            </a:r>
            <a:r>
              <a:rPr lang="en-US" sz="2800" dirty="0" smtClean="0">
                <a:latin typeface="Century Gothic"/>
                <a:cs typeface="Century Gothic"/>
              </a:rPr>
              <a:t>, and </a:t>
            </a:r>
            <a:r>
              <a:rPr lang="en-US" sz="2800" dirty="0">
                <a:latin typeface="Century Gothic"/>
                <a:cs typeface="Century Gothic"/>
              </a:rPr>
              <a:t>introduce concepts.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Maximize learning</a:t>
            </a:r>
            <a:endParaRPr lang="en-US" sz="4200" dirty="0"/>
          </a:p>
        </p:txBody>
      </p:sp>
      <p:pic>
        <p:nvPicPr>
          <p:cNvPr id="3" name="Picture 2" descr="Cook Inlet-Stacey-P030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12" t="7160" r="1165"/>
          <a:stretch/>
        </p:blipFill>
        <p:spPr>
          <a:xfrm>
            <a:off x="480011" y="1952625"/>
            <a:ext cx="2030059" cy="1327871"/>
          </a:xfrm>
          <a:prstGeom prst="rect">
            <a:avLst/>
          </a:prstGeom>
        </p:spPr>
      </p:pic>
      <p:pic>
        <p:nvPicPr>
          <p:cNvPr id="4" name="Picture 3" descr="Cook Inlet-Jason-P017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-3202"/>
          <a:stretch/>
        </p:blipFill>
        <p:spPr>
          <a:xfrm>
            <a:off x="480012" y="3419640"/>
            <a:ext cx="2095058" cy="1396705"/>
          </a:xfrm>
          <a:prstGeom prst="rect">
            <a:avLst/>
          </a:prstGeom>
        </p:spPr>
      </p:pic>
      <p:pic>
        <p:nvPicPr>
          <p:cNvPr id="11" name="Picture 10" descr="Cook Inlet-Stacey-P004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103" b="5713"/>
          <a:stretch/>
        </p:blipFill>
        <p:spPr>
          <a:xfrm>
            <a:off x="480011" y="4961969"/>
            <a:ext cx="2030059" cy="1316911"/>
          </a:xfrm>
          <a:prstGeom prst="rect">
            <a:avLst/>
          </a:prstGeom>
        </p:spPr>
      </p:pic>
      <p:cxnSp>
        <p:nvCxnSpPr>
          <p:cNvPr id="13" name="Straight Connector 12"/>
          <p:cNvCxnSpPr/>
          <p:nvPr/>
        </p:nvCxnSpPr>
        <p:spPr>
          <a:xfrm>
            <a:off x="2510070" y="1909965"/>
            <a:ext cx="0" cy="4529918"/>
          </a:xfrm>
          <a:prstGeom prst="line">
            <a:avLst/>
          </a:prstGeom>
          <a:ln w="28575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49472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8" grpId="0" animBg="1"/>
      <p:bldP spid="7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Other considerations</a:t>
            </a:r>
            <a:endParaRPr lang="en-US" sz="4200" dirty="0"/>
          </a:p>
        </p:txBody>
      </p:sp>
      <p:sp>
        <p:nvSpPr>
          <p:cNvPr id="4" name="Rectangle 3"/>
          <p:cNvSpPr/>
          <p:nvPr/>
        </p:nvSpPr>
        <p:spPr>
          <a:xfrm>
            <a:off x="503587" y="1948866"/>
            <a:ext cx="8166927" cy="923535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3600" dirty="0">
                <a:latin typeface="Century Gothic"/>
                <a:cs typeface="Century Gothic"/>
              </a:rPr>
              <a:t>Rotating </a:t>
            </a:r>
            <a:r>
              <a:rPr lang="en-US" sz="3600" dirty="0" smtClean="0">
                <a:latin typeface="Century Gothic"/>
                <a:cs typeface="Century Gothic"/>
              </a:rPr>
              <a:t>children and toys</a:t>
            </a:r>
            <a:endParaRPr lang="en-US" sz="3600" dirty="0"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503587" y="2966214"/>
            <a:ext cx="8166927" cy="923535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3600" dirty="0">
                <a:latin typeface="Century Gothic"/>
                <a:cs typeface="Century Gothic"/>
              </a:rPr>
              <a:t>Tailor </a:t>
            </a:r>
            <a:r>
              <a:rPr lang="en-US" sz="3600" dirty="0" smtClean="0">
                <a:latin typeface="Century Gothic"/>
                <a:cs typeface="Century Gothic"/>
              </a:rPr>
              <a:t>instruction </a:t>
            </a:r>
            <a:r>
              <a:rPr lang="en-US" sz="3600" dirty="0">
                <a:latin typeface="Century Gothic"/>
                <a:cs typeface="Century Gothic"/>
              </a:rPr>
              <a:t>in </a:t>
            </a:r>
            <a:r>
              <a:rPr lang="en-US" sz="3600" dirty="0" smtClean="0">
                <a:latin typeface="Century Gothic"/>
                <a:cs typeface="Century Gothic"/>
              </a:rPr>
              <a:t>small groups</a:t>
            </a:r>
            <a:endParaRPr lang="en-US" sz="3600" dirty="0">
              <a:latin typeface="Century Gothic"/>
              <a:cs typeface="Century Gothic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503587" y="4024270"/>
            <a:ext cx="8166927" cy="923535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3600" dirty="0">
                <a:latin typeface="Century Gothic"/>
                <a:cs typeface="Century Gothic"/>
              </a:rPr>
              <a:t>Cooperative </a:t>
            </a:r>
            <a:r>
              <a:rPr lang="en-US" sz="3600" dirty="0" smtClean="0">
                <a:latin typeface="Century Gothic"/>
                <a:cs typeface="Century Gothic"/>
              </a:rPr>
              <a:t>toys and activities</a:t>
            </a:r>
            <a:endParaRPr lang="en-US" sz="3600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503587" y="5089779"/>
            <a:ext cx="8166927" cy="923535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3600" dirty="0">
                <a:latin typeface="Century Gothic"/>
                <a:cs typeface="Century Gothic"/>
              </a:rPr>
              <a:t>Simple </a:t>
            </a:r>
            <a:r>
              <a:rPr lang="en-US" sz="3600" dirty="0" smtClean="0">
                <a:latin typeface="Century Gothic"/>
                <a:cs typeface="Century Gothic"/>
              </a:rPr>
              <a:t>and quick</a:t>
            </a:r>
            <a:endParaRPr lang="en-US" sz="36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60018046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2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503587" y="1948866"/>
            <a:ext cx="8166927" cy="1211193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3600" dirty="0"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503587" y="3504098"/>
            <a:ext cx="8166927" cy="2225843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endParaRPr lang="en-US" sz="36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review</a:t>
            </a:r>
            <a:endParaRPr lang="en-US" sz="4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39588" y="1972337"/>
            <a:ext cx="7657353" cy="3839782"/>
          </a:xfrm>
        </p:spPr>
        <p:txBody>
          <a:bodyPr/>
          <a:lstStyle/>
          <a:p>
            <a:pPr marL="44450" indent="0">
              <a:spcBef>
                <a:spcPts val="4968"/>
              </a:spcBef>
              <a:buNone/>
              <a:defRPr/>
            </a:pPr>
            <a:r>
              <a:rPr lang="en-US" dirty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  <a:t>What did you learn today about early childhood environments?</a:t>
            </a:r>
          </a:p>
          <a:p>
            <a:pPr marL="44450" indent="0">
              <a:spcBef>
                <a:spcPts val="4968"/>
              </a:spcBef>
              <a:buNone/>
              <a:defRPr/>
            </a:pPr>
            <a:r>
              <a:rPr lang="en-US" dirty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  <a:t>Reflect on the actions you will take </a:t>
            </a:r>
            <a:r>
              <a:rPr lang="en-US" dirty="0" smtClean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  <a:t/>
            </a:r>
            <a:br>
              <a:rPr lang="en-US" dirty="0" smtClean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</a:br>
            <a:r>
              <a:rPr lang="en-US" dirty="0" smtClean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  <a:t>in </a:t>
            </a:r>
            <a:r>
              <a:rPr lang="en-US" dirty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  <a:t>the coming weeks to increase the effectiveness of your classroom environment</a:t>
            </a:r>
            <a:r>
              <a:rPr lang="en-US" dirty="0" smtClean="0">
                <a:solidFill>
                  <a:schemeClr val="bg1"/>
                </a:solidFill>
                <a:latin typeface="Century Gothic" pitchFamily="34" charset="0"/>
                <a:ea typeface="ＭＳ Ｐゴシック" pitchFamily="34" charset="-128"/>
              </a:rPr>
              <a:t>.</a:t>
            </a:r>
            <a:endParaRPr lang="en-US" dirty="0">
              <a:solidFill>
                <a:schemeClr val="bg1"/>
              </a:solidFill>
              <a:latin typeface="Century Gothic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64647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82155" y="6229362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2013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811378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7035</TotalTime>
  <Words>203</Words>
  <Application>Microsoft Macintosh PowerPoint</Application>
  <PresentationFormat>On-screen Show (4:3)</PresentationFormat>
  <Paragraphs>43</Paragraphs>
  <Slides>16</Slides>
  <Notes>0</Notes>
  <HiddenSlides>0</HiddenSlides>
  <MMClips>1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16</vt:i4>
      </vt:variant>
    </vt:vector>
  </HeadingPairs>
  <TitlesOfParts>
    <vt:vector size="18" baseType="lpstr">
      <vt:lpstr>Office Theme</vt:lpstr>
      <vt:lpstr>Powerpoint_template</vt:lpstr>
      <vt:lpstr>PowerPoint Presentation</vt:lpstr>
      <vt:lpstr>FRAMEWORK FOR EFFECTIVE PRACTICE  SUPPORTING SCHOOL READINESS FOR ALL CHILDREN</vt:lpstr>
      <vt:lpstr>The focus</vt:lpstr>
      <vt:lpstr>objectives</vt:lpstr>
      <vt:lpstr>Effective environments</vt:lpstr>
      <vt:lpstr>Design the physical spaces</vt:lpstr>
      <vt:lpstr>THE Child’s perspective</vt:lpstr>
      <vt:lpstr>Designing early childhood classroom</vt:lpstr>
      <vt:lpstr>Design the classroom contents</vt:lpstr>
      <vt:lpstr>Guide learning</vt:lpstr>
      <vt:lpstr>How is the learning being guided?</vt:lpstr>
      <vt:lpstr>Design the groupings</vt:lpstr>
      <vt:lpstr>Maximize learning</vt:lpstr>
      <vt:lpstr>Other considerations</vt:lpstr>
      <vt:lpstr>review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Jody Marx</cp:lastModifiedBy>
  <cp:revision>142</cp:revision>
  <dcterms:created xsi:type="dcterms:W3CDTF">2011-10-14T22:50:22Z</dcterms:created>
  <dcterms:modified xsi:type="dcterms:W3CDTF">2013-09-04T16:35:33Z</dcterms:modified>
</cp:coreProperties>
</file>