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4" r:id="rId1"/>
  </p:sldMasterIdLst>
  <p:notesMasterIdLst>
    <p:notesMasterId r:id="rId17"/>
  </p:notesMasterIdLst>
  <p:sldIdLst>
    <p:sldId id="279" r:id="rId2"/>
    <p:sldId id="295" r:id="rId3"/>
    <p:sldId id="280" r:id="rId4"/>
    <p:sldId id="281" r:id="rId5"/>
    <p:sldId id="282" r:id="rId6"/>
    <p:sldId id="291" r:id="rId7"/>
    <p:sldId id="284" r:id="rId8"/>
    <p:sldId id="285" r:id="rId9"/>
    <p:sldId id="286" r:id="rId10"/>
    <p:sldId id="287" r:id="rId11"/>
    <p:sldId id="273" r:id="rId12"/>
    <p:sldId id="288" r:id="rId13"/>
    <p:sldId id="289" r:id="rId14"/>
    <p:sldId id="290" r:id="rId15"/>
    <p:sldId id="296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D. Cameron" initials="DC" lastIdx="2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8EB4E3"/>
    <a:srgbClr val="8DC293"/>
    <a:srgbClr val="FF4558"/>
    <a:srgbClr val="FFA72C"/>
    <a:srgbClr val="820053"/>
    <a:srgbClr val="F47B20"/>
    <a:srgbClr val="C0504D"/>
    <a:srgbClr val="00AA4F"/>
    <a:srgbClr val="005DA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503" autoAdjust="0"/>
    <p:restoredTop sz="95511" autoAdjust="0"/>
  </p:normalViewPr>
  <p:slideViewPr>
    <p:cSldViewPr snapToGrid="0" snapToObjects="1">
      <p:cViewPr>
        <p:scale>
          <a:sx n="67" d="100"/>
          <a:sy n="67" d="100"/>
        </p:scale>
        <p:origin x="-84" y="-429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commentAuthors" Target="commentAuthors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B491F5C-D8AB-4B47-BD8D-39E6ADB2DB69}" type="datetimeFigureOut">
              <a:rPr lang="en-US" smtClean="0"/>
              <a:t>9/10/2012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C66BC18-DAB5-451D-A1A4-979297D257D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7121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796252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14350"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114071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4485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037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751198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97301">
              <a:defRPr/>
            </a:pPr>
            <a:endParaRPr lang="en-US" b="0" strike="noStrike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177413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472386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C66BC18-DAB5-451D-A1A4-979297D257D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606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="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56483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C37D6-57F1-4938-9965-B985C1E2E464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26867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t>9/10/2012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3063866" y="2711062"/>
            <a:ext cx="5978534" cy="145011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ectangle 7"/>
          <p:cNvSpPr/>
          <p:nvPr userDrawn="1"/>
        </p:nvSpPr>
        <p:spPr>
          <a:xfrm>
            <a:off x="3124201" y="2711062"/>
            <a:ext cx="5861065" cy="1450114"/>
          </a:xfrm>
          <a:prstGeom prst="rect">
            <a:avLst/>
          </a:prstGeom>
          <a:solidFill>
            <a:srgbClr val="005DA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EFF424-F111-43CB-9C75-D52325012943}" type="datetime1">
              <a:rPr lang="en-US" smtClean="0"/>
              <a:pPr/>
              <a:t>9/10/2012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  <p:hf sldNum="0"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5DA190-4BDC-4D39-B5BB-A14B3E8B1B3D}" type="datetime1">
              <a:rPr lang="en-US" smtClean="0"/>
              <a:pPr/>
              <a:t>9/10/2012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  <p:hf sldNum="0" hdr="0" ftr="0" dt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F13737-8506-438E-ABC0-0BE7E06DCCA6}" type="datetime1">
              <a:rPr lang="en-US" smtClean="0"/>
              <a:pPr/>
              <a:t>9/10/2012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886C9C-DC18-4195-8FD5-A50AA931D41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B59B7A-1E54-4C2F-B908-D09AB68E3CE7}" type="datetimeFigureOut">
              <a:rPr lang="en-US" smtClean="0"/>
              <a:t>9/10/2012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9CDFF45-18E2-4406-96CA-C587C33C59C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  <p:hf sldNum="0" hdr="0" ftr="0" dt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  <p:hf sldNum="0" hdr="0" ftr="0" dt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  <p:hf sldNum="0" hdr="0" ftr="0" dt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  <p:hf sldNum="0" hdr="0" ftr="0" dt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  <p:hf sldNum="0"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C43563C-D9B3-4432-B336-144C997D6215}" type="datetime1">
              <a:rPr lang="en-US" smtClean="0"/>
              <a:pPr/>
              <a:t>9/10/2012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algn="r"/>
            <a:fld id="{F7886C9C-DC18-4195-8FD5-A50AA931D419}" type="slidenum">
              <a:rPr lang="en-US" smtClean="0"/>
              <a:pPr algn="r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0" r:id="rId6"/>
    <p:sldLayoutId id="2147483681" r:id="rId7"/>
    <p:sldLayoutId id="2147483682" r:id="rId8"/>
    <p:sldLayoutId id="2147483683" r:id="rId9"/>
    <p:sldLayoutId id="2147483684" r:id="rId10"/>
    <p:sldLayoutId id="2147483685" r:id="rId11"/>
    <p:sldLayoutId id="2147483686" r:id="rId12"/>
  </p:sldLayoutIdLst>
  <p:hf sldNum="0" hdr="0" ftr="0" dt="0"/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11.png"/><Relationship Id="rId4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14.png"/><Relationship Id="rId4" Type="http://schemas.openxmlformats.org/officeDocument/2006/relationships/notesSlide" Target="../notesSlides/notesSlid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955517"/>
            <a:ext cx="5829994" cy="1030655"/>
          </a:xfrm>
        </p:spPr>
        <p:txBody>
          <a:bodyPr>
            <a:normAutofit fontScale="90000"/>
          </a:bodyPr>
          <a:lstStyle/>
          <a:p>
            <a:r>
              <a:rPr lang="en-US" sz="2100" dirty="0"/>
              <a:t>LANGUAGE MODELING AND CONVERSATIONS: </a:t>
            </a:r>
            <a:r>
              <a:rPr lang="en-US" sz="2100" dirty="0" smtClean="0"/>
              <a:t/>
            </a:r>
            <a:br>
              <a:rPr lang="en-US" sz="2100" dirty="0" smtClean="0"/>
            </a:br>
            <a:r>
              <a:rPr lang="en-US" sz="3000" dirty="0" smtClean="0"/>
              <a:t>Thick and Thin conversations</a:t>
            </a:r>
            <a:endParaRPr lang="en-US" sz="3000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071925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use-Graphic_outline-3foundations.png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84" b="1"/>
          <a:stretch/>
        </p:blipFill>
        <p:spPr>
          <a:xfrm>
            <a:off x="818445" y="1600200"/>
            <a:ext cx="7323666" cy="5339817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 descr="House-Framework-10-23-2011-2.png"/>
          <p:cNvPicPr>
            <a:picLocks noGrp="1" noChangeAspect="1"/>
          </p:cNvPicPr>
          <p:nvPr>
            <p:ph idx="1"/>
          </p:nvPr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072444" y="1840941"/>
            <a:ext cx="6985000" cy="3704726"/>
          </a:xfrm>
          <a:prstGeom prst="rect">
            <a:avLst/>
          </a:prstGeom>
          <a:solidFill>
            <a:schemeClr val="bg1">
              <a:alpha val="8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prstClr val="white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636889" y="4331227"/>
            <a:ext cx="577361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FOCUS ON</a:t>
            </a:r>
          </a:p>
          <a:p>
            <a:pPr algn="ctr"/>
            <a:r>
              <a:rPr lang="en-US" sz="3600" dirty="0" smtClean="0">
                <a:solidFill>
                  <a:srgbClr val="3366FF"/>
                </a:solidFill>
                <a:latin typeface="Century Gothic"/>
                <a:cs typeface="Century Gothic"/>
              </a:rPr>
              <a:t>FOUNDATION</a:t>
            </a:r>
            <a:endParaRPr lang="en-US" sz="3600" dirty="0">
              <a:solidFill>
                <a:srgbClr val="3366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8450236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6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Objectives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1856943" y="1967641"/>
            <a:ext cx="6802376" cy="1313423"/>
          </a:xfrm>
          <a:prstGeom prst="rect">
            <a:avLst/>
          </a:prstGeom>
          <a:solidFill>
            <a:srgbClr val="FFA72C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define extended </a:t>
            </a:r>
            <a:r>
              <a:rPr lang="en-US" sz="2500" dirty="0" smtClean="0">
                <a:latin typeface="Century Gothic"/>
                <a:cs typeface="Century Gothic"/>
              </a:rPr>
              <a:t>conversations</a:t>
            </a:r>
            <a:endParaRPr lang="en-US" sz="2500" dirty="0">
              <a:latin typeface="Century Gothic"/>
              <a:cs typeface="Century Gothic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856943" y="3421222"/>
            <a:ext cx="6802376" cy="1313423"/>
          </a:xfrm>
          <a:prstGeom prst="rect">
            <a:avLst/>
          </a:prstGeom>
          <a:solidFill>
            <a:srgbClr val="FF455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identify the benefits of extended </a:t>
            </a:r>
            <a:r>
              <a:rPr lang="en-US" sz="2500" dirty="0" smtClean="0">
                <a:latin typeface="Century Gothic"/>
                <a:cs typeface="Century Gothic"/>
              </a:rPr>
              <a:t>conversations</a:t>
            </a:r>
            <a:endParaRPr lang="en-US" sz="2500" dirty="0">
              <a:latin typeface="Century Gothic"/>
              <a:cs typeface="Century Gothic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856943" y="4915403"/>
            <a:ext cx="6802376" cy="1472697"/>
          </a:xfrm>
          <a:prstGeom prst="rect">
            <a:avLst/>
          </a:prstGeom>
          <a:solidFill>
            <a:srgbClr val="8DC293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1"/>
            <a:r>
              <a:rPr lang="en-US" sz="2500" dirty="0">
                <a:latin typeface="Century Gothic"/>
                <a:cs typeface="Century Gothic"/>
              </a:rPr>
              <a:t>To learn what makes an extended conversation </a:t>
            </a:r>
            <a:r>
              <a:rPr lang="en-US" sz="2500" dirty="0" smtClean="0">
                <a:latin typeface="Century Gothic"/>
                <a:cs typeface="Century Gothic"/>
              </a:rPr>
              <a:t>a </a:t>
            </a:r>
            <a:r>
              <a:rPr lang="en-US" sz="2500" dirty="0">
                <a:latin typeface="Century Gothic"/>
                <a:cs typeface="Century Gothic"/>
              </a:rPr>
              <a:t>“thick” </a:t>
            </a:r>
            <a:r>
              <a:rPr lang="en-US" sz="2500" dirty="0" smtClean="0">
                <a:latin typeface="Century Gothic"/>
                <a:cs typeface="Century Gothic"/>
              </a:rPr>
              <a:t>conversation </a:t>
            </a:r>
            <a:endParaRPr lang="en-US" sz="2500" dirty="0">
              <a:latin typeface="Century Gothic"/>
              <a:cs typeface="Century Gothic"/>
            </a:endParaRPr>
          </a:p>
        </p:txBody>
      </p:sp>
      <p:pic>
        <p:nvPicPr>
          <p:cNvPr id="4" name="Picture 3" descr="Objecrives_Photo_fanny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177" t="1624" r="9101" b="1306"/>
          <a:stretch/>
        </p:blipFill>
        <p:spPr>
          <a:xfrm>
            <a:off x="476249" y="1967641"/>
            <a:ext cx="1638302" cy="1313423"/>
          </a:xfrm>
          <a:prstGeom prst="rect">
            <a:avLst/>
          </a:prstGeom>
        </p:spPr>
      </p:pic>
      <p:pic>
        <p:nvPicPr>
          <p:cNvPr id="11" name="Picture 10" descr="Objectives_photo_Carmen.jpg"/>
          <p:cNvPicPr>
            <a:picLocks noChangeAspect="1"/>
          </p:cNvPicPr>
          <p:nvPr/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317" r="13520"/>
          <a:stretch/>
        </p:blipFill>
        <p:spPr>
          <a:xfrm>
            <a:off x="476248" y="3421223"/>
            <a:ext cx="1638303" cy="1313422"/>
          </a:xfrm>
          <a:prstGeom prst="rect">
            <a:avLst/>
          </a:prstGeom>
        </p:spPr>
      </p:pic>
      <p:pic>
        <p:nvPicPr>
          <p:cNvPr id="12" name="Picture 11" descr="Objectives_photo_science_.png"/>
          <p:cNvPicPr>
            <a:picLocks noChangeAspect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73" b="3185"/>
          <a:stretch/>
        </p:blipFill>
        <p:spPr>
          <a:xfrm>
            <a:off x="476249" y="4915403"/>
            <a:ext cx="1638302" cy="1472698"/>
          </a:xfrm>
          <a:prstGeom prst="rect">
            <a:avLst/>
          </a:prstGeom>
        </p:spPr>
      </p:pic>
      <p:cxnSp>
        <p:nvCxnSpPr>
          <p:cNvPr id="14" name="Straight Connector 13"/>
          <p:cNvCxnSpPr/>
          <p:nvPr/>
        </p:nvCxnSpPr>
        <p:spPr>
          <a:xfrm>
            <a:off x="2114551" y="1905116"/>
            <a:ext cx="0" cy="4604031"/>
          </a:xfrm>
          <a:prstGeom prst="line">
            <a:avLst/>
          </a:prstGeom>
          <a:ln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025831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are extended conversations?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2600" y="1879600"/>
            <a:ext cx="8356600" cy="4630929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sz="2500" dirty="0" smtClean="0"/>
              <a:t>Extended conversations </a:t>
            </a:r>
            <a:br>
              <a:rPr lang="en-US" sz="2500" dirty="0" smtClean="0"/>
            </a:br>
            <a:r>
              <a:rPr lang="en-US" sz="2500" dirty="0" smtClean="0"/>
              <a:t>are rich, back-and-forth </a:t>
            </a:r>
            <a:br>
              <a:rPr lang="en-US" sz="2500" dirty="0" smtClean="0"/>
            </a:br>
            <a:r>
              <a:rPr lang="en-US" sz="2500" dirty="0" smtClean="0"/>
              <a:t>exchanges that help </a:t>
            </a:r>
            <a:br>
              <a:rPr lang="en-US" sz="2500" dirty="0" smtClean="0"/>
            </a:br>
            <a:r>
              <a:rPr lang="en-US" sz="2500" dirty="0" smtClean="0"/>
              <a:t>children develop more </a:t>
            </a:r>
            <a:br>
              <a:rPr lang="en-US" sz="2500" dirty="0" smtClean="0"/>
            </a:br>
            <a:r>
              <a:rPr lang="en-US" sz="2500" dirty="0" smtClean="0"/>
              <a:t>complex language and </a:t>
            </a:r>
            <a:br>
              <a:rPr lang="en-US" sz="2500" dirty="0" smtClean="0"/>
            </a:br>
            <a:r>
              <a:rPr lang="en-US" sz="2500" dirty="0" smtClean="0"/>
              <a:t>thinking skills.</a:t>
            </a:r>
          </a:p>
        </p:txBody>
      </p:sp>
      <p:pic>
        <p:nvPicPr>
          <p:cNvPr id="4" name="Picture 3" descr="Gabe_small_group_activity_3re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4685" y="2015201"/>
            <a:ext cx="3965604" cy="2643736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1305832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What Do extended conversations Look Like?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06400" y="1888067"/>
            <a:ext cx="5765799" cy="4622462"/>
          </a:xfrm>
        </p:spPr>
        <p:txBody>
          <a:bodyPr>
            <a:normAutofit/>
          </a:bodyPr>
          <a:lstStyle/>
          <a:p>
            <a:pPr marL="45720" indent="0">
              <a:buNone/>
            </a:pPr>
            <a:r>
              <a:rPr lang="en-US" dirty="0" smtClean="0"/>
              <a:t>In extended conversations with children, teachers:</a:t>
            </a:r>
          </a:p>
          <a:p>
            <a:pPr marL="45720" indent="0">
              <a:buNone/>
            </a:pPr>
            <a:endParaRPr lang="en-US" sz="900" dirty="0" smtClean="0"/>
          </a:p>
          <a:p>
            <a:pPr marL="45720" indent="0">
              <a:buNone/>
            </a:pPr>
            <a:endParaRPr lang="en-US" sz="900" dirty="0" smtClean="0"/>
          </a:p>
          <a:p>
            <a:pPr marL="228600" indent="-228600"/>
            <a:r>
              <a:rPr lang="en-US" sz="2400" dirty="0"/>
              <a:t>Take into account children’s interests </a:t>
            </a:r>
            <a:r>
              <a:rPr lang="en-US" sz="2400"/>
              <a:t>and </a:t>
            </a:r>
            <a:r>
              <a:rPr lang="en-US" sz="2400" smtClean="0"/>
              <a:t>experiences.</a:t>
            </a:r>
            <a:endParaRPr lang="en-US" sz="2400" dirty="0"/>
          </a:p>
          <a:p>
            <a:pPr marL="228600" indent="-228600">
              <a:buFont typeface="+mj-lt"/>
              <a:buAutoNum type="arabicParenR"/>
            </a:pPr>
            <a:endParaRPr lang="en-US" sz="800" dirty="0"/>
          </a:p>
          <a:p>
            <a:pPr marL="228600" indent="-228600"/>
            <a:r>
              <a:rPr lang="en-US" sz="2400" dirty="0"/>
              <a:t>Provide opportunities to scaffold language </a:t>
            </a:r>
            <a:r>
              <a:rPr lang="en-US" sz="2400" dirty="0" smtClean="0"/>
              <a:t>development.</a:t>
            </a:r>
            <a:endParaRPr lang="en-US" sz="2400" dirty="0"/>
          </a:p>
          <a:p>
            <a:pPr marL="228600" indent="-228600">
              <a:buFont typeface="+mj-lt"/>
              <a:buAutoNum type="arabicParenR"/>
            </a:pPr>
            <a:endParaRPr lang="en-US" sz="800" dirty="0"/>
          </a:p>
          <a:p>
            <a:pPr marL="228600" indent="-228600"/>
            <a:r>
              <a:rPr lang="en-US" sz="2400" dirty="0"/>
              <a:t>Expand on children’s ideas and actions</a:t>
            </a:r>
            <a:r>
              <a:rPr lang="en-US" sz="2400" dirty="0" smtClean="0"/>
              <a:t>.</a:t>
            </a:r>
            <a:endParaRPr lang="en-US" sz="2400" dirty="0"/>
          </a:p>
        </p:txBody>
      </p:sp>
      <p:pic>
        <p:nvPicPr>
          <p:cNvPr id="4" name="Picture 3" descr="Girl_with_toy_insects_16re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99730" y="2015201"/>
            <a:ext cx="2580559" cy="3870838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33549422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Thick Conversation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-1" y="0"/>
            <a:ext cx="914400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17705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762000"/>
          </a:xfrm>
        </p:spPr>
        <p:txBody>
          <a:bodyPr>
            <a:noAutofit/>
          </a:bodyPr>
          <a:lstStyle/>
          <a:p>
            <a:r>
              <a:rPr lang="en-US" sz="3200" dirty="0" smtClean="0"/>
              <a:t>How do extended conversations benefit children?</a:t>
            </a:r>
            <a:endParaRPr lang="en-US" sz="3200" dirty="0"/>
          </a:p>
        </p:txBody>
      </p:sp>
      <p:sp>
        <p:nvSpPr>
          <p:cNvPr id="8" name="Freeform 7"/>
          <p:cNvSpPr/>
          <p:nvPr/>
        </p:nvSpPr>
        <p:spPr>
          <a:xfrm>
            <a:off x="5559344" y="4350166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4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69748" tIns="511059" rIns="90310" bIns="90310" numCol="1" spcCol="1270" anchor="b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Expands higher level thinking skills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Provides opportunities for children to think about their thinking and evaluate their understandings</a:t>
            </a:r>
            <a:endParaRPr lang="en-US" sz="1400" kern="1200" dirty="0"/>
          </a:p>
        </p:txBody>
      </p:sp>
      <p:sp>
        <p:nvSpPr>
          <p:cNvPr id="9" name="Freeform 8"/>
          <p:cNvSpPr/>
          <p:nvPr/>
        </p:nvSpPr>
        <p:spPr>
          <a:xfrm>
            <a:off x="849331" y="4350166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5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28410" tIns="457719" rIns="869748" bIns="36970" numCol="1" spcCol="1270" anchor="b" anchorCtr="0">
            <a:noAutofit/>
          </a:bodyPr>
          <a:lstStyle/>
          <a:p>
            <a:pPr marL="118872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Develops </a:t>
            </a:r>
            <a:br>
              <a:rPr lang="en-US" sz="1400" kern="1200" dirty="0" smtClean="0"/>
            </a:br>
            <a:r>
              <a:rPr lang="en-US" sz="1400" kern="1200" dirty="0" smtClean="0"/>
              <a:t>knowledge of new concepts and skills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Enhances children’s understandings throughout the conversation</a:t>
            </a:r>
            <a:endParaRPr lang="en-US" sz="1400" kern="1200" dirty="0"/>
          </a:p>
        </p:txBody>
      </p:sp>
      <p:sp>
        <p:nvSpPr>
          <p:cNvPr id="10" name="Freeform 9"/>
          <p:cNvSpPr/>
          <p:nvPr/>
        </p:nvSpPr>
        <p:spPr>
          <a:xfrm>
            <a:off x="5505901" y="2143941"/>
            <a:ext cx="2642971" cy="1682997"/>
          </a:xfrm>
          <a:custGeom>
            <a:avLst/>
            <a:gdLst>
              <a:gd name="connsiteX0" fmla="*/ 0 w 2642971"/>
              <a:gd name="connsiteY0" fmla="*/ 168300 h 1682997"/>
              <a:gd name="connsiteX1" fmla="*/ 168300 w 2642971"/>
              <a:gd name="connsiteY1" fmla="*/ 0 h 1682997"/>
              <a:gd name="connsiteX2" fmla="*/ 2474671 w 2642971"/>
              <a:gd name="connsiteY2" fmla="*/ 0 h 1682997"/>
              <a:gd name="connsiteX3" fmla="*/ 2642971 w 2642971"/>
              <a:gd name="connsiteY3" fmla="*/ 168300 h 1682997"/>
              <a:gd name="connsiteX4" fmla="*/ 2642971 w 2642971"/>
              <a:gd name="connsiteY4" fmla="*/ 1514697 h 1682997"/>
              <a:gd name="connsiteX5" fmla="*/ 2474671 w 2642971"/>
              <a:gd name="connsiteY5" fmla="*/ 1682997 h 1682997"/>
              <a:gd name="connsiteX6" fmla="*/ 168300 w 2642971"/>
              <a:gd name="connsiteY6" fmla="*/ 1682997 h 1682997"/>
              <a:gd name="connsiteX7" fmla="*/ 0 w 2642971"/>
              <a:gd name="connsiteY7" fmla="*/ 1514697 h 1682997"/>
              <a:gd name="connsiteX8" fmla="*/ 0 w 2642971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642971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74671" y="0"/>
                </a:lnTo>
                <a:cubicBezTo>
                  <a:pt x="2567621" y="0"/>
                  <a:pt x="2642971" y="75350"/>
                  <a:pt x="2642971" y="168300"/>
                </a:cubicBezTo>
                <a:lnTo>
                  <a:pt x="2642971" y="1514697"/>
                </a:lnTo>
                <a:cubicBezTo>
                  <a:pt x="2642971" y="1607647"/>
                  <a:pt x="2567621" y="1682997"/>
                  <a:pt x="2474671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3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883201" tIns="90310" rIns="90310" bIns="511059" numCol="1" spcCol="1270" anchor="t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Models back-and-forth exchanges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Assists children in learning how to communicate more clearly and accurately</a:t>
            </a:r>
            <a:endParaRPr lang="en-US" sz="1400" kern="1200" dirty="0"/>
          </a:p>
        </p:txBody>
      </p:sp>
      <p:sp>
        <p:nvSpPr>
          <p:cNvPr id="11" name="Freeform 10"/>
          <p:cNvSpPr/>
          <p:nvPr/>
        </p:nvSpPr>
        <p:spPr>
          <a:xfrm>
            <a:off x="938966" y="2183390"/>
            <a:ext cx="2598127" cy="1682997"/>
          </a:xfrm>
          <a:custGeom>
            <a:avLst/>
            <a:gdLst>
              <a:gd name="connsiteX0" fmla="*/ 0 w 2598127"/>
              <a:gd name="connsiteY0" fmla="*/ 168300 h 1682997"/>
              <a:gd name="connsiteX1" fmla="*/ 168300 w 2598127"/>
              <a:gd name="connsiteY1" fmla="*/ 0 h 1682997"/>
              <a:gd name="connsiteX2" fmla="*/ 2429827 w 2598127"/>
              <a:gd name="connsiteY2" fmla="*/ 0 h 1682997"/>
              <a:gd name="connsiteX3" fmla="*/ 2598127 w 2598127"/>
              <a:gd name="connsiteY3" fmla="*/ 168300 h 1682997"/>
              <a:gd name="connsiteX4" fmla="*/ 2598127 w 2598127"/>
              <a:gd name="connsiteY4" fmla="*/ 1514697 h 1682997"/>
              <a:gd name="connsiteX5" fmla="*/ 2429827 w 2598127"/>
              <a:gd name="connsiteY5" fmla="*/ 1682997 h 1682997"/>
              <a:gd name="connsiteX6" fmla="*/ 168300 w 2598127"/>
              <a:gd name="connsiteY6" fmla="*/ 1682997 h 1682997"/>
              <a:gd name="connsiteX7" fmla="*/ 0 w 2598127"/>
              <a:gd name="connsiteY7" fmla="*/ 1514697 h 1682997"/>
              <a:gd name="connsiteX8" fmla="*/ 0 w 2598127"/>
              <a:gd name="connsiteY8" fmla="*/ 168300 h 1682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598127" h="1682997">
                <a:moveTo>
                  <a:pt x="0" y="168300"/>
                </a:moveTo>
                <a:cubicBezTo>
                  <a:pt x="0" y="75350"/>
                  <a:pt x="75350" y="0"/>
                  <a:pt x="168300" y="0"/>
                </a:cubicBezTo>
                <a:lnTo>
                  <a:pt x="2429827" y="0"/>
                </a:lnTo>
                <a:cubicBezTo>
                  <a:pt x="2522777" y="0"/>
                  <a:pt x="2598127" y="75350"/>
                  <a:pt x="2598127" y="168300"/>
                </a:cubicBezTo>
                <a:lnTo>
                  <a:pt x="2598127" y="1514697"/>
                </a:lnTo>
                <a:cubicBezTo>
                  <a:pt x="2598127" y="1607647"/>
                  <a:pt x="2522777" y="1682997"/>
                  <a:pt x="2429827" y="1682997"/>
                </a:cubicBezTo>
                <a:lnTo>
                  <a:pt x="168300" y="1682997"/>
                </a:lnTo>
                <a:cubicBezTo>
                  <a:pt x="75350" y="1682997"/>
                  <a:pt x="0" y="1607647"/>
                  <a:pt x="0" y="1514697"/>
                </a:cubicBezTo>
                <a:lnTo>
                  <a:pt x="0" y="168300"/>
                </a:lnTo>
                <a:close/>
              </a:path>
            </a:pathLst>
          </a:custGeom>
        </p:spPr>
        <p:style>
          <a:lnRef idx="2">
            <a:schemeClr val="accent2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90310" tIns="90310" rIns="869748" bIns="511059" numCol="1" spcCol="1270" anchor="t" anchorCtr="0">
            <a:noAutofit/>
          </a:bodyPr>
          <a:lstStyle/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Increases vocabulary</a:t>
            </a:r>
            <a:endParaRPr lang="en-US" sz="1400" kern="1200" dirty="0"/>
          </a:p>
          <a:p>
            <a:pPr marL="114300" lvl="1" indent="-114300" algn="l" defTabSz="622300">
              <a:lnSpc>
                <a:spcPct val="90000"/>
              </a:lnSpc>
              <a:spcBef>
                <a:spcPct val="0"/>
              </a:spcBef>
              <a:spcAft>
                <a:spcPct val="15000"/>
              </a:spcAft>
              <a:buChar char="••"/>
            </a:pPr>
            <a:r>
              <a:rPr lang="en-US" sz="1400" kern="1200" dirty="0" smtClean="0"/>
              <a:t>Helps children learn more language to understand their actions and to express their </a:t>
            </a:r>
            <a:br>
              <a:rPr lang="en-US" sz="1400" kern="1200" dirty="0" smtClean="0"/>
            </a:br>
            <a:r>
              <a:rPr lang="en-US" sz="1400" kern="1200" dirty="0" smtClean="0"/>
              <a:t>ideas</a:t>
            </a:r>
            <a:endParaRPr lang="en-US" sz="1400" kern="1200" dirty="0"/>
          </a:p>
        </p:txBody>
      </p:sp>
      <p:sp>
        <p:nvSpPr>
          <p:cNvPr id="12" name="Freeform 11"/>
          <p:cNvSpPr/>
          <p:nvPr/>
        </p:nvSpPr>
        <p:spPr>
          <a:xfrm>
            <a:off x="2364598" y="2141323"/>
            <a:ext cx="1751385" cy="1882854"/>
          </a:xfrm>
          <a:custGeom>
            <a:avLst/>
            <a:gdLst>
              <a:gd name="connsiteX0" fmla="*/ 0 w 1751385"/>
              <a:gd name="connsiteY0" fmla="*/ 1882854 h 1882854"/>
              <a:gd name="connsiteX1" fmla="*/ 1751385 w 1751385"/>
              <a:gd name="connsiteY1" fmla="*/ 0 h 1882854"/>
              <a:gd name="connsiteX2" fmla="*/ 1751385 w 1751385"/>
              <a:gd name="connsiteY2" fmla="*/ 1882854 h 1882854"/>
              <a:gd name="connsiteX3" fmla="*/ 0 w 1751385"/>
              <a:gd name="connsiteY3" fmla="*/ 1882854 h 18828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51385" h="1882854">
                <a:moveTo>
                  <a:pt x="0" y="1882854"/>
                </a:moveTo>
                <a:cubicBezTo>
                  <a:pt x="0" y="842982"/>
                  <a:pt x="784122" y="0"/>
                  <a:pt x="1751385" y="0"/>
                </a:cubicBezTo>
                <a:lnTo>
                  <a:pt x="1751385" y="1882854"/>
                </a:lnTo>
                <a:lnTo>
                  <a:pt x="0" y="1882854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hueOff val="0"/>
              <a:satOff val="0"/>
              <a:lumOff val="0"/>
              <a:alphaOff val="0"/>
            </a:schemeClr>
          </a:fillRef>
          <a:effectRef idx="1">
            <a:schemeClr val="accent2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19649" tIns="658155" rIns="106680" bIns="106680" numCol="1" spcCol="1270" anchor="ctr" anchorCtr="0">
            <a:noAutofit/>
          </a:bodyPr>
          <a:lstStyle/>
          <a:p>
            <a:pPr lvl="0" algn="l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Introducing Novel Words</a:t>
            </a:r>
            <a:endParaRPr lang="en-US" sz="1000" kern="1200" dirty="0" smtClean="0"/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/>
          </a:p>
        </p:txBody>
      </p:sp>
      <p:sp>
        <p:nvSpPr>
          <p:cNvPr id="13" name="Freeform 12"/>
          <p:cNvSpPr/>
          <p:nvPr/>
        </p:nvSpPr>
        <p:spPr>
          <a:xfrm>
            <a:off x="4336869" y="2123082"/>
            <a:ext cx="1897110" cy="1907858"/>
          </a:xfrm>
          <a:custGeom>
            <a:avLst/>
            <a:gdLst>
              <a:gd name="connsiteX0" fmla="*/ 0 w 1907858"/>
              <a:gd name="connsiteY0" fmla="*/ 1897110 h 1897110"/>
              <a:gd name="connsiteX1" fmla="*/ 1907858 w 1907858"/>
              <a:gd name="connsiteY1" fmla="*/ 0 h 1897110"/>
              <a:gd name="connsiteX2" fmla="*/ 1907858 w 1907858"/>
              <a:gd name="connsiteY2" fmla="*/ 1897110 h 1897110"/>
              <a:gd name="connsiteX3" fmla="*/ 0 w 1907858"/>
              <a:gd name="connsiteY3" fmla="*/ 1897110 h 189711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7858" h="1897110">
                <a:moveTo>
                  <a:pt x="1" y="0"/>
                </a:moveTo>
                <a:cubicBezTo>
                  <a:pt x="1053681" y="0"/>
                  <a:pt x="1907857" y="849365"/>
                  <a:pt x="1907857" y="1897110"/>
                </a:cubicBezTo>
                <a:lnTo>
                  <a:pt x="1" y="1897110"/>
                </a:lnTo>
                <a:lnTo>
                  <a:pt x="1" y="0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3">
              <a:hueOff val="0"/>
              <a:satOff val="0"/>
              <a:lumOff val="0"/>
              <a:alphaOff val="0"/>
            </a:schemeClr>
          </a:fillRef>
          <a:effectRef idx="1">
            <a:schemeClr val="accent3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06680" tIns="665479" rIns="662331" bIns="106680" numCol="1" spcCol="1270" anchor="ctr" anchorCtr="0">
            <a:noAutofit/>
          </a:bodyPr>
          <a:lstStyle/>
          <a:p>
            <a:pPr lvl="0" algn="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Engaging in Thick Conversations</a:t>
            </a:r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 smtClean="0"/>
          </a:p>
          <a:p>
            <a:pPr lvl="0" algn="ctr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000" kern="1200" dirty="0"/>
          </a:p>
        </p:txBody>
      </p:sp>
      <p:sp>
        <p:nvSpPr>
          <p:cNvPr id="14" name="Freeform 13"/>
          <p:cNvSpPr/>
          <p:nvPr/>
        </p:nvSpPr>
        <p:spPr>
          <a:xfrm>
            <a:off x="4336869" y="4254330"/>
            <a:ext cx="1814489" cy="1873586"/>
          </a:xfrm>
          <a:custGeom>
            <a:avLst/>
            <a:gdLst>
              <a:gd name="connsiteX0" fmla="*/ 0 w 1814489"/>
              <a:gd name="connsiteY0" fmla="*/ 1873585 h 1873585"/>
              <a:gd name="connsiteX1" fmla="*/ 1814489 w 1814489"/>
              <a:gd name="connsiteY1" fmla="*/ 0 h 1873585"/>
              <a:gd name="connsiteX2" fmla="*/ 1814489 w 1814489"/>
              <a:gd name="connsiteY2" fmla="*/ 1873585 h 1873585"/>
              <a:gd name="connsiteX3" fmla="*/ 0 w 1814489"/>
              <a:gd name="connsiteY3" fmla="*/ 1873585 h 187358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814489" h="1873585">
                <a:moveTo>
                  <a:pt x="1814489" y="0"/>
                </a:moveTo>
                <a:cubicBezTo>
                  <a:pt x="1814489" y="1034752"/>
                  <a:pt x="1002115" y="1873585"/>
                  <a:pt x="0" y="1873585"/>
                </a:cubicBezTo>
                <a:lnTo>
                  <a:pt x="0" y="0"/>
                </a:lnTo>
                <a:lnTo>
                  <a:pt x="1814489" y="0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4">
              <a:hueOff val="0"/>
              <a:satOff val="0"/>
              <a:lumOff val="0"/>
              <a:alphaOff val="0"/>
            </a:schemeClr>
          </a:fillRef>
          <a:effectRef idx="1">
            <a:schemeClr val="accent4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99568" tIns="99569" rIns="631020" bIns="648328" numCol="1" spcCol="1270" anchor="ctr" anchorCtr="0">
            <a:noAutofit/>
          </a:bodyPr>
          <a:lstStyle/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1400" kern="1200" dirty="0" smtClean="0"/>
          </a:p>
          <a:p>
            <a:pPr lvl="0" algn="ctr" defTabSz="6223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600" kern="1200" dirty="0" smtClean="0"/>
              <a:t>Asking Questions</a:t>
            </a:r>
          </a:p>
        </p:txBody>
      </p:sp>
      <p:sp>
        <p:nvSpPr>
          <p:cNvPr id="15" name="Freeform 14"/>
          <p:cNvSpPr/>
          <p:nvPr/>
        </p:nvSpPr>
        <p:spPr>
          <a:xfrm>
            <a:off x="2364598" y="4224988"/>
            <a:ext cx="1798708" cy="1905855"/>
          </a:xfrm>
          <a:custGeom>
            <a:avLst/>
            <a:gdLst>
              <a:gd name="connsiteX0" fmla="*/ 0 w 1905854"/>
              <a:gd name="connsiteY0" fmla="*/ 1798707 h 1798707"/>
              <a:gd name="connsiteX1" fmla="*/ 1905854 w 1905854"/>
              <a:gd name="connsiteY1" fmla="*/ 0 h 1798707"/>
              <a:gd name="connsiteX2" fmla="*/ 1905854 w 1905854"/>
              <a:gd name="connsiteY2" fmla="*/ 1798707 h 1798707"/>
              <a:gd name="connsiteX3" fmla="*/ 0 w 1905854"/>
              <a:gd name="connsiteY3" fmla="*/ 1798707 h 179870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905854" h="1798707">
                <a:moveTo>
                  <a:pt x="1905853" y="1798707"/>
                </a:moveTo>
                <a:cubicBezTo>
                  <a:pt x="853280" y="1798707"/>
                  <a:pt x="1" y="993398"/>
                  <a:pt x="1" y="0"/>
                </a:cubicBezTo>
                <a:lnTo>
                  <a:pt x="1905853" y="0"/>
                </a:lnTo>
                <a:lnTo>
                  <a:pt x="1905853" y="1798707"/>
                </a:lnTo>
                <a:close/>
              </a:path>
            </a:pathLst>
          </a:cu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5">
              <a:hueOff val="0"/>
              <a:satOff val="0"/>
              <a:lumOff val="0"/>
              <a:alphaOff val="0"/>
            </a:schemeClr>
          </a:fillRef>
          <a:effectRef idx="1">
            <a:schemeClr val="accent5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633510" tIns="106681" rIns="106680" bIns="664892" numCol="1" spcCol="1270" anchor="ctr" anchorCtr="0">
            <a:noAutofit/>
          </a:bodyPr>
          <a:lstStyle/>
          <a:p>
            <a:pPr lvl="0" algn="l" defTabSz="6667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1500" kern="1200" dirty="0" smtClean="0"/>
              <a:t>Expanding on What Children Say</a:t>
            </a:r>
          </a:p>
        </p:txBody>
      </p:sp>
      <p:sp>
        <p:nvSpPr>
          <p:cNvPr id="16" name="Circular Arrow 15"/>
          <p:cNvSpPr/>
          <p:nvPr/>
        </p:nvSpPr>
        <p:spPr>
          <a:xfrm>
            <a:off x="3845114" y="3692384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7" name="Circular Arrow 16"/>
          <p:cNvSpPr/>
          <p:nvPr/>
        </p:nvSpPr>
        <p:spPr>
          <a:xfrm rot="10800000">
            <a:off x="3845114" y="3826937"/>
            <a:ext cx="786275" cy="683717"/>
          </a:xfrm>
          <a:prstGeom prst="circularArrow">
            <a:avLst/>
          </a:prstGeom>
        </p:spPr>
        <p:style>
          <a:lnRef idx="3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2">
              <a:tint val="40000"/>
              <a:hueOff val="0"/>
              <a:satOff val="0"/>
              <a:lumOff val="0"/>
              <a:alphaOff val="0"/>
            </a:schemeClr>
          </a:fillRef>
          <a:effectRef idx="1">
            <a:schemeClr val="accent2">
              <a:tint val="4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18" name="Oval 17"/>
          <p:cNvSpPr/>
          <p:nvPr/>
        </p:nvSpPr>
        <p:spPr>
          <a:xfrm>
            <a:off x="3706184" y="3574613"/>
            <a:ext cx="1183873" cy="1064090"/>
          </a:xfrm>
          <a:prstGeom prst="ellipse">
            <a:avLst/>
          </a:prstGeom>
          <a:solidFill>
            <a:schemeClr val="bg1"/>
          </a:solidFill>
          <a:ln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TextBox 18"/>
          <p:cNvSpPr txBox="1"/>
          <p:nvPr/>
        </p:nvSpPr>
        <p:spPr>
          <a:xfrm>
            <a:off x="3639065" y="3826939"/>
            <a:ext cx="1276222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/>
              <a:t>Extended Conversations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5089978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0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1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1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2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3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3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30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4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animClr clrSpc="hsl" dir="cw">
                                      <p:cBhvr>
                                        <p:cTn id="4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0" s="12549" l="25098"/>
                                      </p:by>
                                    </p:animClr>
                                    <p:set>
                                      <p:cBhvr>
                                        <p:cTn id="44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  <p:bldP spid="11" grpId="0" animBg="1"/>
      <p:bldP spid="12" grpId="0" animBg="1"/>
      <p:bldP spid="14" grpId="0" animBg="1"/>
      <p:bldP spid="15" grpId="0" animBg="1"/>
      <p:bldP spid="18" grpId="0" animBg="1"/>
      <p:bldP spid="19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How do extended conversations with children benefit teachers?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938866"/>
            <a:ext cx="8352521" cy="4461933"/>
          </a:xfrm>
        </p:spPr>
        <p:txBody>
          <a:bodyPr>
            <a:normAutofit fontScale="85000" lnSpcReduction="20000"/>
          </a:bodyPr>
          <a:lstStyle/>
          <a:p>
            <a:pPr marL="228600" indent="-228600">
              <a:lnSpc>
                <a:spcPct val="120000"/>
              </a:lnSpc>
              <a:spcBef>
                <a:spcPts val="1272"/>
              </a:spcBef>
              <a:buSzPct val="80000"/>
            </a:pPr>
            <a:r>
              <a:rPr lang="en-US" sz="2800" dirty="0"/>
              <a:t>I</a:t>
            </a:r>
            <a:r>
              <a:rPr lang="en-US" sz="2800" dirty="0" smtClean="0"/>
              <a:t>nform teachers of </a:t>
            </a:r>
            <a:br>
              <a:rPr lang="en-US" sz="2800" dirty="0" smtClean="0"/>
            </a:br>
            <a:r>
              <a:rPr lang="en-US" sz="2800" dirty="0" smtClean="0"/>
              <a:t>children’s interests </a:t>
            </a:r>
            <a:br>
              <a:rPr lang="en-US" sz="2800" dirty="0" smtClean="0"/>
            </a:br>
            <a:r>
              <a:rPr lang="en-US" sz="2800" dirty="0" smtClean="0"/>
              <a:t>and understandings.</a:t>
            </a:r>
          </a:p>
          <a:p>
            <a:pPr marL="228600" indent="-228600">
              <a:lnSpc>
                <a:spcPct val="120000"/>
              </a:lnSpc>
              <a:spcBef>
                <a:spcPts val="1272"/>
              </a:spcBef>
              <a:buSzPct val="80000"/>
            </a:pPr>
            <a:r>
              <a:rPr lang="en-US" sz="2800" dirty="0"/>
              <a:t>A</a:t>
            </a:r>
            <a:r>
              <a:rPr lang="en-US" sz="2800" dirty="0" smtClean="0"/>
              <a:t>ssist with meaningful </a:t>
            </a:r>
            <a:br>
              <a:rPr lang="en-US" sz="2800" dirty="0" smtClean="0"/>
            </a:br>
            <a:r>
              <a:rPr lang="en-US" sz="2800" dirty="0" smtClean="0"/>
              <a:t>curriculum planning.</a:t>
            </a:r>
          </a:p>
          <a:p>
            <a:pPr marL="228600" indent="-228600">
              <a:lnSpc>
                <a:spcPct val="120000"/>
              </a:lnSpc>
              <a:spcBef>
                <a:spcPts val="1272"/>
              </a:spcBef>
              <a:buSzPct val="80000"/>
            </a:pPr>
            <a:r>
              <a:rPr lang="en-US" sz="2800" dirty="0"/>
              <a:t>P</a:t>
            </a:r>
            <a:r>
              <a:rPr lang="en-US" sz="2800" dirty="0" smtClean="0"/>
              <a:t>rovide opportunities </a:t>
            </a:r>
            <a:br>
              <a:rPr lang="en-US" sz="2800" dirty="0" smtClean="0"/>
            </a:br>
            <a:r>
              <a:rPr lang="en-US" sz="2800" dirty="0" smtClean="0"/>
              <a:t>for informal assessment </a:t>
            </a:r>
            <a:br>
              <a:rPr lang="en-US" sz="2800" dirty="0" smtClean="0"/>
            </a:br>
            <a:r>
              <a:rPr lang="en-US" sz="2800" dirty="0" smtClean="0"/>
              <a:t>to determine children’s: </a:t>
            </a:r>
          </a:p>
          <a:p>
            <a:pPr lvl="1">
              <a:lnSpc>
                <a:spcPct val="120000"/>
              </a:lnSpc>
            </a:pPr>
            <a:r>
              <a:rPr lang="en-US" sz="2000" dirty="0"/>
              <a:t>C</a:t>
            </a:r>
            <a:r>
              <a:rPr lang="en-US" sz="2000" dirty="0" smtClean="0"/>
              <a:t>urrent skills</a:t>
            </a:r>
          </a:p>
          <a:p>
            <a:pPr lvl="1">
              <a:lnSpc>
                <a:spcPct val="120000"/>
              </a:lnSpc>
            </a:pPr>
            <a:r>
              <a:rPr lang="en-US" sz="2000" dirty="0"/>
              <a:t>F</a:t>
            </a:r>
            <a:r>
              <a:rPr lang="en-US" sz="2000" dirty="0" smtClean="0"/>
              <a:t>uture needs</a:t>
            </a:r>
          </a:p>
          <a:p>
            <a:pPr lvl="1">
              <a:lnSpc>
                <a:spcPct val="120000"/>
              </a:lnSpc>
            </a:pPr>
            <a:r>
              <a:rPr lang="en-US" sz="2000" dirty="0"/>
              <a:t>O</a:t>
            </a:r>
            <a:r>
              <a:rPr lang="en-US" sz="2000" dirty="0" smtClean="0"/>
              <a:t>ngoing learning</a:t>
            </a:r>
          </a:p>
        </p:txBody>
      </p:sp>
      <p:pic>
        <p:nvPicPr>
          <p:cNvPr id="6" name="Picture 5" descr="TeacherCarlStudentsClipboardLunch2re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14015" y="1977747"/>
            <a:ext cx="3866274" cy="2577516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594414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We want “thick” conversations!</a:t>
            </a:r>
            <a:endParaRPr lang="en-US" sz="3200" dirty="0"/>
          </a:p>
        </p:txBody>
      </p:sp>
      <p:sp>
        <p:nvSpPr>
          <p:cNvPr id="7" name="Text Placeholder 3"/>
          <p:cNvSpPr txBox="1">
            <a:spLocks/>
          </p:cNvSpPr>
          <p:nvPr/>
        </p:nvSpPr>
        <p:spPr>
          <a:xfrm>
            <a:off x="677336" y="1651002"/>
            <a:ext cx="1752600" cy="609600"/>
          </a:xfrm>
          <a:prstGeom prst="rect">
            <a:avLst/>
          </a:prstGeom>
          <a:effectLst/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None/>
            </a:pPr>
            <a:r>
              <a:rPr lang="en-US" sz="5400" cap="small" spc="0" dirty="0" smtClean="0">
                <a:ln w="12700">
                  <a:noFill/>
                  <a:prstDash val="solid"/>
                </a:ln>
                <a:solidFill>
                  <a:srgbClr val="005DAA"/>
                </a:solidFill>
                <a:latin typeface="Arial Narrow"/>
                <a:cs typeface="Apple Symbols"/>
              </a:rPr>
              <a:t>thin:</a:t>
            </a:r>
            <a:endParaRPr lang="en-US" sz="5400" cap="small" spc="0" dirty="0">
              <a:ln w="12700">
                <a:noFill/>
                <a:prstDash val="solid"/>
              </a:ln>
              <a:solidFill>
                <a:srgbClr val="005DAA"/>
              </a:solidFill>
              <a:latin typeface="Arial Narrow"/>
              <a:cs typeface="Apple Symbols"/>
            </a:endParaRPr>
          </a:p>
        </p:txBody>
      </p:sp>
      <p:sp>
        <p:nvSpPr>
          <p:cNvPr id="8" name="Content Placeholder 4"/>
          <p:cNvSpPr txBox="1">
            <a:spLocks/>
          </p:cNvSpPr>
          <p:nvPr/>
        </p:nvSpPr>
        <p:spPr>
          <a:xfrm>
            <a:off x="491076" y="2802467"/>
            <a:ext cx="1972723" cy="3611566"/>
          </a:xfrm>
          <a:prstGeom prst="rect">
            <a:avLst/>
          </a:prstGeom>
        </p:spPr>
        <p:txBody>
          <a:bodyPr>
            <a:norm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Children use </a:t>
            </a:r>
            <a:b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</a:b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and hear limited language.</a:t>
            </a:r>
          </a:p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Questions only require one word answers.</a:t>
            </a:r>
          </a:p>
          <a:p>
            <a:pPr marL="137160" indent="-137160">
              <a:lnSpc>
                <a:spcPct val="90000"/>
              </a:lnSpc>
              <a:spcBef>
                <a:spcPts val="1584"/>
              </a:spcBef>
              <a:buClrTx/>
              <a:buSzPct val="80000"/>
            </a:pP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Stops </a:t>
            </a:r>
            <a:r>
              <a:rPr lang="en-US" sz="1600" spc="0" dirty="0">
                <a:solidFill>
                  <a:schemeClr val="tx1"/>
                </a:solidFill>
                <a:latin typeface="Century Gothic"/>
                <a:cs typeface="Century Gothic"/>
              </a:rPr>
              <a:t>thinking </a:t>
            </a:r>
            <a:r>
              <a:rPr lang="en-US" sz="1600" spc="0" dirty="0" smtClean="0">
                <a:solidFill>
                  <a:schemeClr val="tx1"/>
                </a:solidFill>
                <a:latin typeface="Century Gothic"/>
                <a:cs typeface="Century Gothic"/>
              </a:rPr>
              <a:t>process</a:t>
            </a:r>
            <a:endParaRPr lang="en-US" sz="1600" spc="0" dirty="0">
              <a:solidFill>
                <a:schemeClr val="tx1"/>
              </a:solidFill>
              <a:latin typeface="Century Gothic"/>
              <a:cs typeface="Century Gothic"/>
            </a:endParaRPr>
          </a:p>
        </p:txBody>
      </p:sp>
      <p:sp>
        <p:nvSpPr>
          <p:cNvPr id="9" name="Text Placeholder 5"/>
          <p:cNvSpPr txBox="1">
            <a:spLocks/>
          </p:cNvSpPr>
          <p:nvPr/>
        </p:nvSpPr>
        <p:spPr>
          <a:xfrm>
            <a:off x="3530589" y="1642541"/>
            <a:ext cx="3660775" cy="639762"/>
          </a:xfrm>
          <a:prstGeom prst="rect">
            <a:avLst/>
          </a:prstGeom>
          <a:ln>
            <a:noFill/>
          </a:ln>
          <a:effectLst/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 algn="ctr">
              <a:buNone/>
            </a:pPr>
            <a:r>
              <a:rPr lang="en-US" sz="6000" b="1" cap="all" dirty="0" smtClean="0">
                <a:ln w="38100" cmpd="sng">
                  <a:noFill/>
                  <a:prstDash val="solid"/>
                </a:ln>
                <a:solidFill>
                  <a:srgbClr val="005DAA"/>
                </a:solidFill>
                <a:latin typeface="Arial Black"/>
                <a:cs typeface="Arial Black"/>
              </a:rPr>
              <a:t>Thick:</a:t>
            </a:r>
            <a:endParaRPr lang="en-US" sz="6000" b="1" cap="all" dirty="0">
              <a:ln w="38100" cmpd="sng">
                <a:noFill/>
                <a:prstDash val="solid"/>
              </a:ln>
              <a:solidFill>
                <a:srgbClr val="005DAA"/>
              </a:solidFill>
              <a:latin typeface="Arial Black"/>
              <a:cs typeface="Arial Black"/>
            </a:endParaRPr>
          </a:p>
        </p:txBody>
      </p:sp>
      <p:sp>
        <p:nvSpPr>
          <p:cNvPr id="10" name="Content Placeholder 6"/>
          <p:cNvSpPr txBox="1">
            <a:spLocks/>
          </p:cNvSpPr>
          <p:nvPr/>
        </p:nvSpPr>
        <p:spPr>
          <a:xfrm>
            <a:off x="2777067" y="2726268"/>
            <a:ext cx="5952067" cy="3687765"/>
          </a:xfrm>
          <a:prstGeom prst="rect">
            <a:avLst/>
          </a:prstGeom>
        </p:spPr>
        <p:txBody>
          <a:bodyPr>
            <a:noAutofit/>
          </a:bodyPr>
          <a:lstStyle>
            <a:lvl1pPr marL="274320" indent="-22860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Arial"/>
              <a:buChar char="•"/>
              <a:defRPr sz="2600" kern="1200" spc="15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CenturyGothic-Bold"/>
              <a:buChar char="–"/>
              <a:defRPr sz="22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Arial"/>
              <a:buChar char="•"/>
              <a:defRPr sz="18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buClr>
                <a:schemeClr val="accent4"/>
              </a:buClr>
              <a:buFont typeface="CenturyGothic-Bold"/>
              <a:buChar char="–"/>
              <a:defRPr sz="16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4pPr>
            <a:lvl5pPr marL="1280160" indent="-182880" algn="l" defTabSz="914400" rtl="0" eaLnBrk="1" latinLnBrk="0" hangingPunct="1">
              <a:spcBef>
                <a:spcPct val="20000"/>
              </a:spcBef>
              <a:buClr>
                <a:schemeClr val="accent6"/>
              </a:buClr>
              <a:buFont typeface="Arial"/>
              <a:buChar char="•"/>
              <a:defRPr sz="1300" kern="1200" spc="100" baseline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5pPr>
            <a:lvl6pPr marL="1554480" indent="-182880" algn="l" defTabSz="914400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6pPr>
            <a:lvl7pPr marL="1828800" indent="-182880" algn="l" defTabSz="914400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7pPr>
            <a:lvl8pPr marL="2103120" indent="-182880" algn="l" defTabSz="914400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8pPr>
            <a:lvl9pPr marL="2377440" indent="-182880" algn="l" defTabSz="914400" rtl="0" eaLnBrk="1" latinLnBrk="0" hangingPunct="1">
              <a:spcBef>
                <a:spcPct val="20000"/>
              </a:spcBef>
              <a:buClr>
                <a:schemeClr val="accent5"/>
              </a:buClr>
              <a:buFont typeface="Wingdings" pitchFamily="2" charset="2"/>
              <a:buChar char="§"/>
              <a:defRPr sz="1200" kern="120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Include multiple two-way exchanges </a:t>
            </a: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Children use and hear a variety of language.</a:t>
            </a:r>
            <a:endParaRPr lang="en-US" sz="1200" b="1" spc="0" dirty="0">
              <a:solidFill>
                <a:schemeClr val="tx1"/>
              </a:solidFill>
              <a:latin typeface="Century Gothic"/>
              <a:cs typeface="Century Gothic"/>
            </a:endParaRP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Respond to children’s interests and ideas.</a:t>
            </a:r>
            <a:endParaRPr lang="en-US" sz="1200" b="1" spc="0" dirty="0">
              <a:solidFill>
                <a:schemeClr val="tx1"/>
              </a:solidFill>
              <a:latin typeface="Century Gothic"/>
              <a:cs typeface="Century Gothic"/>
            </a:endParaRPr>
          </a:p>
          <a:p>
            <a:pPr marL="182880" indent="-182880">
              <a:spcBef>
                <a:spcPts val="600"/>
              </a:spcBef>
              <a:buClrTx/>
              <a:buSzPct val="80000"/>
            </a:pPr>
            <a:r>
              <a:rPr lang="en-US" sz="2200" b="1" spc="0" dirty="0">
                <a:solidFill>
                  <a:schemeClr val="tx1"/>
                </a:solidFill>
                <a:latin typeface="Century Gothic"/>
                <a:cs typeface="Century Gothic"/>
              </a:rPr>
              <a:t>Promote higher level thinking skills. 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Explaining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Connecting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Comparing</a:t>
            </a:r>
          </a:p>
          <a:p>
            <a:pPr marL="457200" lvl="2">
              <a:spcBef>
                <a:spcPts val="600"/>
              </a:spcBef>
              <a:buClrTx/>
              <a:buSzPct val="80000"/>
              <a:defRPr/>
            </a:pPr>
            <a:r>
              <a:rPr lang="en-US" sz="2000" b="1" spc="0" dirty="0">
                <a:solidFill>
                  <a:schemeClr val="tx1"/>
                </a:solidFill>
                <a:latin typeface="Century Gothic"/>
                <a:cs typeface="Century Gothic"/>
              </a:rPr>
              <a:t>Imagining possibilities</a:t>
            </a:r>
          </a:p>
        </p:txBody>
      </p:sp>
      <p:cxnSp>
        <p:nvCxnSpPr>
          <p:cNvPr id="4" name="Straight Connector 3"/>
          <p:cNvCxnSpPr/>
          <p:nvPr/>
        </p:nvCxnSpPr>
        <p:spPr>
          <a:xfrm>
            <a:off x="491077" y="2624666"/>
            <a:ext cx="8153390" cy="0"/>
          </a:xfrm>
          <a:prstGeom prst="line">
            <a:avLst/>
          </a:prstGeom>
          <a:ln>
            <a:solidFill>
              <a:srgbClr val="005DAA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/>
        </p:nvCxnSpPr>
        <p:spPr>
          <a:xfrm>
            <a:off x="2565400" y="2624666"/>
            <a:ext cx="0" cy="3937001"/>
          </a:xfrm>
          <a:prstGeom prst="line">
            <a:avLst/>
          </a:prstGeom>
          <a:ln>
            <a:solidFill>
              <a:srgbClr val="005DA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611954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10" name="Table 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5153518"/>
              </p:ext>
            </p:extLst>
          </p:nvPr>
        </p:nvGraphicFramePr>
        <p:xfrm>
          <a:off x="533400" y="4233332"/>
          <a:ext cx="3039533" cy="17330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992501"/>
                <a:gridCol w="2047032"/>
              </a:tblGrid>
              <a:tr h="355600">
                <a:tc gridSpan="2">
                  <a:txBody>
                    <a:bodyPr/>
                    <a:lstStyle/>
                    <a:p>
                      <a:pPr algn="ctr"/>
                      <a:r>
                        <a:rPr lang="en-US" sz="1700" b="0" i="0" dirty="0" smtClean="0">
                          <a:latin typeface="Century Gothic"/>
                          <a:cs typeface="Century Gothic"/>
                        </a:rPr>
                        <a:t>Thin Conversation</a:t>
                      </a:r>
                      <a:r>
                        <a:rPr lang="en-US" sz="1700" b="0" i="0" baseline="0" dirty="0" smtClean="0">
                          <a:latin typeface="Century Gothic"/>
                          <a:cs typeface="Century Gothic"/>
                        </a:rPr>
                        <a:t> Example</a:t>
                      </a:r>
                      <a:endParaRPr lang="en-US" sz="1700" b="0" i="0" dirty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8DC293"/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n-US" sz="2400" dirty="0"/>
                    </a:p>
                  </a:txBody>
                  <a:tcPr/>
                </a:tc>
              </a:tr>
              <a:tr h="1377420">
                <a:tc>
                  <a:txBody>
                    <a:bodyPr/>
                    <a:lstStyle/>
                    <a:p>
                      <a:pPr algn="r"/>
                      <a:r>
                        <a:rPr lang="en-US" sz="1200" b="0" baseline="0" dirty="0" smtClean="0">
                          <a:latin typeface="Century Gothic"/>
                          <a:cs typeface="Century Gothic"/>
                        </a:rPr>
                        <a:t>Teacher: </a:t>
                      </a:r>
                    </a:p>
                    <a:p>
                      <a:pPr algn="r"/>
                      <a:endParaRPr lang="en-US" sz="120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/>
                      <a:r>
                        <a:rPr lang="en-US" sz="120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/>
                      <a:endParaRPr lang="en-US" sz="80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/>
                      <a:r>
                        <a:rPr lang="en-US" sz="120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  <a:r>
                        <a:rPr lang="en-US" sz="120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/>
                      <a:endParaRPr lang="en-US" sz="120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/>
                      <a:r>
                        <a:rPr lang="en-US" sz="120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  <a:endParaRPr lang="en-US" sz="1200" b="1" dirty="0" smtClean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8EB4E3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400" baseline="0" dirty="0" smtClean="0">
                          <a:latin typeface="Century Gothic"/>
                          <a:cs typeface="Century Gothic"/>
                        </a:rPr>
                        <a:t>What did you make?</a:t>
                      </a:r>
                    </a:p>
                    <a:p>
                      <a:endParaRPr lang="en-US" sz="800" baseline="0" dirty="0" smtClean="0">
                        <a:latin typeface="Century Gothic"/>
                        <a:cs typeface="Century Gothic"/>
                      </a:endParaRPr>
                    </a:p>
                    <a:p>
                      <a:r>
                        <a:rPr lang="en-US" sz="1400" b="1" baseline="0" dirty="0" smtClean="0">
                          <a:solidFill>
                            <a:schemeClr val="tx1"/>
                          </a:solidFill>
                          <a:latin typeface="Century Gothic"/>
                          <a:cs typeface="Century Gothic"/>
                        </a:rPr>
                        <a:t>A plane.</a:t>
                      </a:r>
                    </a:p>
                    <a:p>
                      <a:endParaRPr lang="en-US" sz="800" baseline="0" dirty="0" smtClean="0">
                        <a:latin typeface="Century Gothic"/>
                        <a:cs typeface="Century Gothic"/>
                      </a:endParaRPr>
                    </a:p>
                    <a:p>
                      <a:r>
                        <a:rPr lang="en-US" sz="1400" baseline="0" dirty="0" smtClean="0">
                          <a:latin typeface="Century Gothic"/>
                          <a:cs typeface="Century Gothic"/>
                        </a:rPr>
                        <a:t>Does it fly?</a:t>
                      </a:r>
                    </a:p>
                    <a:p>
                      <a:endParaRPr lang="en-US" sz="800" baseline="0" dirty="0" smtClean="0">
                        <a:latin typeface="Century Gothic"/>
                        <a:cs typeface="Century Gothic"/>
                      </a:endParaRPr>
                    </a:p>
                    <a:p>
                      <a:r>
                        <a:rPr lang="en-US" sz="1400" b="1" baseline="0" dirty="0" smtClean="0">
                          <a:latin typeface="Century Gothic"/>
                          <a:cs typeface="Century Gothic"/>
                        </a:rPr>
                        <a:t>Yes.</a:t>
                      </a:r>
                    </a:p>
                  </a:txBody>
                  <a:tcPr>
                    <a:solidFill>
                      <a:srgbClr val="8EB4E3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36750494"/>
              </p:ext>
            </p:extLst>
          </p:nvPr>
        </p:nvGraphicFramePr>
        <p:xfrm>
          <a:off x="3767662" y="262468"/>
          <a:ext cx="4953000" cy="628226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25500"/>
                <a:gridCol w="4127500"/>
              </a:tblGrid>
              <a:tr h="477896">
                <a:tc gridSpan="2"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en-US" sz="2400" b="1" i="0" dirty="0" smtClean="0">
                          <a:latin typeface="Century Gothic"/>
                          <a:cs typeface="Century Gothic"/>
                        </a:rPr>
                        <a:t>Thick Conversation Example</a:t>
                      </a:r>
                      <a:endParaRPr lang="en-US" sz="2400" b="1" i="0" dirty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8DC293"/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n-US" sz="2400" dirty="0"/>
                    </a:p>
                  </a:txBody>
                  <a:tcPr/>
                </a:tc>
              </a:tr>
              <a:tr h="5804371">
                <a:tc>
                  <a:txBody>
                    <a:bodyPr/>
                    <a:lstStyle/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0" baseline="0" dirty="0" smtClean="0">
                          <a:latin typeface="Century Gothic"/>
                          <a:cs typeface="Century Gothic"/>
                        </a:rPr>
                        <a:t>Teacher: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</a:p>
                    <a:p>
                      <a:pPr algn="r">
                        <a:lnSpc>
                          <a:spcPct val="100000"/>
                        </a:lnSpc>
                      </a:pPr>
                      <a:endParaRPr lang="en-US" sz="1150" b="1" baseline="0" dirty="0" smtClean="0">
                        <a:latin typeface="Century Gothic"/>
                        <a:cs typeface="Century Gothic"/>
                      </a:endParaRPr>
                    </a:p>
                    <a:p>
                      <a:pPr algn="r"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Child:</a:t>
                      </a:r>
                      <a:endParaRPr lang="en-US" sz="1150" b="1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dirty="0" smtClean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8EB4E3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What was your favorite part of creating this </a:t>
                      </a:r>
                      <a:br>
                        <a:rPr lang="en-US" sz="1150" baseline="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piece of art?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liked making the plane.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Oh, you made an airplane. Tell me how you made </a:t>
                      </a:r>
                      <a:br>
                        <a:rPr lang="en-US" sz="1150" baseline="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this airplane.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drew on the paper and folded it up.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I see. You drew your design on the paper with </a:t>
                      </a:r>
                      <a:br>
                        <a:rPr lang="en-US" sz="1150" baseline="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markers and then folded the paper into an airplane. What is your next plan going to be?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am going to fly it in the sky.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Very interesting, how do you know that your plane </a:t>
                      </a:r>
                      <a:br>
                        <a:rPr lang="en-US" sz="1150" baseline="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will fly?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Because I made these wings.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dirty="0" smtClean="0">
                          <a:latin typeface="Century Gothic"/>
                          <a:cs typeface="Century Gothic"/>
                        </a:rPr>
                        <a:t>Oh I see, so you think that the wings help the</a:t>
                      </a: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  <a:r>
                        <a:rPr lang="en-US" sz="1150" dirty="0" smtClean="0">
                          <a:latin typeface="Century Gothic"/>
                          <a:cs typeface="Century Gothic"/>
                        </a:rPr>
                        <a:t>airplane fly. I think that is an excellent</a:t>
                      </a: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  <a:r>
                        <a:rPr lang="en-US" sz="1150" dirty="0" smtClean="0">
                          <a:latin typeface="Century Gothic"/>
                          <a:cs typeface="Century Gothic"/>
                        </a:rPr>
                        <a:t>hypothesis. How will you test your idea that the wings will</a:t>
                      </a: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 make your plane fly?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will throw it. </a:t>
                      </a: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(throws plane and laughs) </a:t>
                      </a: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did it!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Yes, your airplane soared across the table! How do you think you could make your airplane fly higher?</a:t>
                      </a:r>
                    </a:p>
                    <a:p>
                      <a:pPr>
                        <a:lnSpc>
                          <a:spcPct val="100000"/>
                        </a:lnSpc>
                      </a:pPr>
                      <a:endParaRPr lang="en-US" sz="1150" baseline="0" dirty="0" smtClean="0">
                        <a:latin typeface="Century Gothic"/>
                        <a:cs typeface="Century Gothic"/>
                      </a:endParaRPr>
                    </a:p>
                    <a:p>
                      <a:pPr>
                        <a:lnSpc>
                          <a:spcPct val="100000"/>
                        </a:lnSpc>
                      </a:pPr>
                      <a:r>
                        <a:rPr lang="en-US" sz="1150" b="1" baseline="0" dirty="0" smtClean="0">
                          <a:latin typeface="Century Gothic"/>
                          <a:cs typeface="Century Gothic"/>
                        </a:rPr>
                        <a:t>I will make it another wing</a:t>
                      </a:r>
                      <a:r>
                        <a:rPr lang="en-US" sz="1150" baseline="0" dirty="0" smtClean="0">
                          <a:latin typeface="Century Gothic"/>
                          <a:cs typeface="Century Gothic"/>
                        </a:rPr>
                        <a:t>. (Child heads back to the drawing and writing center.)</a:t>
                      </a:r>
                      <a:endParaRPr lang="en-US" sz="1150" dirty="0" smtClean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8EB4E3"/>
                    </a:solidFill>
                  </a:tcPr>
                </a:tc>
              </a:tr>
            </a:tbl>
          </a:graphicData>
        </a:graphic>
      </p:graphicFrame>
      <p:pic>
        <p:nvPicPr>
          <p:cNvPr id="2" name="Picture 1" descr="PaperAirplaneThrower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3399" y="874178"/>
            <a:ext cx="3039533" cy="3169873"/>
          </a:xfrm>
          <a:prstGeom prst="rect">
            <a:avLst/>
          </a:prstGeom>
          <a:ln w="12700" cmpd="sng"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40490148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Snow-Day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50525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Video Review</a:t>
            </a: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5667" y="1905000"/>
            <a:ext cx="6149762" cy="4648200"/>
          </a:xfrm>
        </p:spPr>
        <p:txBody>
          <a:bodyPr>
            <a:normAutofit/>
          </a:bodyPr>
          <a:lstStyle/>
          <a:p>
            <a:pPr marL="256032" indent="-256032">
              <a:spcBef>
                <a:spcPts val="1176"/>
              </a:spcBef>
              <a:buSzPct val="80000"/>
            </a:pPr>
            <a:r>
              <a:rPr lang="en-US" sz="2400" dirty="0"/>
              <a:t>Shows interest in what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the </a:t>
            </a:r>
            <a:r>
              <a:rPr lang="en-US" sz="2400" dirty="0"/>
              <a:t>child is </a:t>
            </a:r>
            <a:r>
              <a:rPr lang="en-US" sz="2400" dirty="0" smtClean="0"/>
              <a:t>doing</a:t>
            </a:r>
            <a:endParaRPr lang="en-US" sz="2400" dirty="0"/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400" dirty="0"/>
              <a:t>Expands on the child’s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ideas</a:t>
            </a:r>
            <a:endParaRPr lang="en-US" sz="800" dirty="0"/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400" dirty="0"/>
              <a:t>Extends thinking by 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asking questions</a:t>
            </a:r>
            <a:endParaRPr lang="en-US" sz="800" dirty="0"/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400" dirty="0"/>
              <a:t>Connects to prior </a:t>
            </a:r>
            <a:br>
              <a:rPr lang="en-US" sz="2400" dirty="0"/>
            </a:br>
            <a:r>
              <a:rPr lang="en-US" sz="2400" dirty="0" smtClean="0"/>
              <a:t>experiences</a:t>
            </a:r>
            <a:endParaRPr lang="en-US" sz="800" dirty="0"/>
          </a:p>
          <a:p>
            <a:pPr marL="256032" indent="-256032">
              <a:spcBef>
                <a:spcPts val="1176"/>
              </a:spcBef>
              <a:buSzPct val="80000"/>
            </a:pPr>
            <a:r>
              <a:rPr lang="en-US" sz="2400" dirty="0"/>
              <a:t>Scaffolds </a:t>
            </a:r>
            <a:r>
              <a:rPr lang="en-US" sz="2400" dirty="0" smtClean="0"/>
              <a:t>language development</a:t>
            </a:r>
            <a:endParaRPr lang="en-US" sz="800" dirty="0"/>
          </a:p>
        </p:txBody>
      </p:sp>
      <p:pic>
        <p:nvPicPr>
          <p:cNvPr id="4" name="Picture 3" descr="TeacheStudents_PlayChalk_6reCR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182" r="4875" b="8683"/>
          <a:stretch/>
        </p:blipFill>
        <p:spPr>
          <a:xfrm>
            <a:off x="4714015" y="1977746"/>
            <a:ext cx="3866274" cy="2577517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29370510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1984" y="431799"/>
            <a:ext cx="8477737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Engaging children </a:t>
            </a:r>
            <a:br>
              <a:rPr lang="en-US" dirty="0" smtClean="0"/>
            </a:br>
            <a:r>
              <a:rPr lang="en-US" dirty="0" smtClean="0"/>
              <a:t>in conversations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7932" y="1947333"/>
            <a:ext cx="6015733" cy="4411134"/>
          </a:xfrm>
        </p:spPr>
        <p:txBody>
          <a:bodyPr>
            <a:noAutofit/>
          </a:bodyPr>
          <a:lstStyle/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Actively listen to what a child says.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Match the tone and feelings of </a:t>
            </a:r>
            <a:br>
              <a:rPr lang="en-US" sz="2400" dirty="0"/>
            </a:br>
            <a:r>
              <a:rPr lang="en-US" sz="2400" dirty="0"/>
              <a:t>the conversation to a child’s emotions.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Build on a child’s experiences </a:t>
            </a:r>
            <a:br>
              <a:rPr lang="en-US" sz="2400" dirty="0"/>
            </a:br>
            <a:r>
              <a:rPr lang="en-US" sz="2400" dirty="0"/>
              <a:t>and interests. 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Promote many back-and-forth </a:t>
            </a:r>
            <a:br>
              <a:rPr lang="en-US" sz="2400" dirty="0"/>
            </a:br>
            <a:r>
              <a:rPr lang="en-US" sz="2400" dirty="0"/>
              <a:t>verbal exchanges between </a:t>
            </a:r>
            <a:br>
              <a:rPr lang="en-US" sz="2400" dirty="0"/>
            </a:br>
            <a:r>
              <a:rPr lang="en-US" sz="2400" dirty="0"/>
              <a:t>partners in the conversation.</a:t>
            </a:r>
          </a:p>
        </p:txBody>
      </p:sp>
      <p:pic>
        <p:nvPicPr>
          <p:cNvPr id="4" name="Picture 3" descr="Quinn_Luis_DonnaDragonflyPuzzle_1re.jpg"/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738" r="3014"/>
          <a:stretch/>
        </p:blipFill>
        <p:spPr>
          <a:xfrm>
            <a:off x="6045075" y="2002235"/>
            <a:ext cx="2553040" cy="3287659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  <p:sp>
        <p:nvSpPr>
          <p:cNvPr id="6" name="TextBox 5"/>
          <p:cNvSpPr txBox="1"/>
          <p:nvPr/>
        </p:nvSpPr>
        <p:spPr>
          <a:xfrm>
            <a:off x="8280625" y="6453826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83780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/>
              <a:t>Extending the conversation</a:t>
            </a:r>
            <a:endParaRPr lang="en-US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7934" y="1930400"/>
            <a:ext cx="5317066" cy="4318000"/>
          </a:xfrm>
        </p:spPr>
        <p:txBody>
          <a:bodyPr>
            <a:noAutofit/>
          </a:bodyPr>
          <a:lstStyle/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Encourage multiple back and forth exchanges.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Provide opportunities to extend children’s language.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Respond to children’s interests and ideas.</a:t>
            </a:r>
          </a:p>
          <a:p>
            <a:pPr marL="256032" indent="-256032">
              <a:spcBef>
                <a:spcPts val="1776"/>
              </a:spcBef>
              <a:buSzPct val="80000"/>
            </a:pPr>
            <a:r>
              <a:rPr lang="en-US" sz="2400" dirty="0"/>
              <a:t>Encourage children to engage in higher level thinking.</a:t>
            </a:r>
          </a:p>
        </p:txBody>
      </p:sp>
      <p:pic>
        <p:nvPicPr>
          <p:cNvPr id="6" name="Picture 5" descr="NoemiRRichardKapla_blocks1_2.jpg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31429" y="1998183"/>
            <a:ext cx="2779649" cy="4169475"/>
          </a:xfrm>
          <a:prstGeom prst="rect">
            <a:avLst/>
          </a:prstGeom>
          <a:ln w="38100" cmpd="sng">
            <a:solidFill>
              <a:srgbClr val="FFA72C"/>
            </a:solidFill>
          </a:ln>
        </p:spPr>
      </p:pic>
    </p:spTree>
    <p:extLst>
      <p:ext uri="{BB962C8B-B14F-4D97-AF65-F5344CB8AC3E}">
        <p14:creationId xmlns:p14="http://schemas.microsoft.com/office/powerpoint/2010/main" val="37678702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80311" y="6233482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FALL 2012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55104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efault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Default Theme.thmx</Template>
  <TotalTime>1802</TotalTime>
  <Words>343</Words>
  <Application>Microsoft Office PowerPoint</Application>
  <PresentationFormat>On-screen Show (4:3)</PresentationFormat>
  <Paragraphs>156</Paragraphs>
  <Slides>15</Slides>
  <Notes>13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Default Theme</vt:lpstr>
      <vt:lpstr>LANGUAGE MODELING AND CONVERSATIONS:  Thick and Thin conversations</vt:lpstr>
      <vt:lpstr>FRAMEWORK FOR EFFECTIVE PRACTICE  SUPPORTING SCHOOL READINESS FOR ALL CHILDREN</vt:lpstr>
      <vt:lpstr>Objectives</vt:lpstr>
      <vt:lpstr>What are extended conversations?</vt:lpstr>
      <vt:lpstr>What Do extended conversations Look Like?</vt:lpstr>
      <vt:lpstr>PowerPoint Presentation</vt:lpstr>
      <vt:lpstr>How do extended conversations benefit children?</vt:lpstr>
      <vt:lpstr>How do extended conversations with children benefit teachers?</vt:lpstr>
      <vt:lpstr>We want “thick” conversations!</vt:lpstr>
      <vt:lpstr>PowerPoint Presentation</vt:lpstr>
      <vt:lpstr>PowerPoint Presentation</vt:lpstr>
      <vt:lpstr>Video Review</vt:lpstr>
      <vt:lpstr>Engaging children  in conversations</vt:lpstr>
      <vt:lpstr>Extending the conversation</vt:lpstr>
      <vt:lpstr>PowerPoint Presentation</vt:lpstr>
    </vt:vector>
  </TitlesOfParts>
  <Company>University of Washington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Publications Services</dc:creator>
  <cp:lastModifiedBy>D. Letterman</cp:lastModifiedBy>
  <cp:revision>160</cp:revision>
  <dcterms:created xsi:type="dcterms:W3CDTF">2011-03-22T22:20:26Z</dcterms:created>
  <dcterms:modified xsi:type="dcterms:W3CDTF">2012-09-10T23:21:02Z</dcterms:modified>
</cp:coreProperties>
</file>