
<file path=[Content_Types].xml><?xml version="1.0" encoding="utf-8"?>
<Types xmlns="http://schemas.openxmlformats.org/package/2006/content-types">
  <Default Extension="xml" ContentType="application/xml"/>
  <Default Extension="wmv" ContentType="video/unknown"/>
  <Default Extension="jpg" ContentType="image/jpeg"/>
  <Default Extension="jpeg" ContentType="image/jpeg"/>
  <Default Extension="rels" ContentType="application/vnd.openxmlformats-package.relationships+xml"/>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Lst>
  <p:notesMasterIdLst>
    <p:notesMasterId r:id="rId8"/>
  </p:notesMasterIdLst>
  <p:sldIdLst>
    <p:sldId id="256" r:id="rId2"/>
    <p:sldId id="257" r:id="rId3"/>
    <p:sldId id="258" r:id="rId4"/>
    <p:sldId id="260" r:id="rId5"/>
    <p:sldId id="261" r:id="rId6"/>
    <p:sldId id="262" r:id="rId7"/>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64590" autoAdjust="0"/>
  </p:normalViewPr>
  <p:slideViewPr>
    <p:cSldViewPr snapToGrid="0" snapToObjects="1">
      <p:cViewPr>
        <p:scale>
          <a:sx n="91" d="100"/>
          <a:sy n="91" d="100"/>
        </p:scale>
        <p:origin x="-3072" y="-70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1" Type="http://schemas.openxmlformats.org/officeDocument/2006/relationships/viewProps" Target="viewProps.xml"/><Relationship Id="rId12" Type="http://schemas.openxmlformats.org/officeDocument/2006/relationships/theme" Target="theme/theme1.xml"/><Relationship Id="rId13"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notesMaster" Target="notesMasters/notesMaster1.xml"/><Relationship Id="rId9" Type="http://schemas.openxmlformats.org/officeDocument/2006/relationships/printerSettings" Target="printerSettings/printerSettings1.bin"/><Relationship Id="rId10"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F7196698-2015-6F49-837F-A4F1F0D58BB6}" type="datetimeFigureOut">
              <a:rPr lang="en-US" smtClean="0"/>
              <a:t>8/7/14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405148B-3EAC-3949-BAC8-E3A7B7D02FC8}" type="slidenum">
              <a:rPr lang="en-US" smtClean="0"/>
              <a:t>‹#›</a:t>
            </a:fld>
            <a:endParaRPr lang="en-US"/>
          </a:p>
        </p:txBody>
      </p:sp>
    </p:spTree>
    <p:extLst>
      <p:ext uri="{BB962C8B-B14F-4D97-AF65-F5344CB8AC3E}">
        <p14:creationId xmlns:p14="http://schemas.microsoft.com/office/powerpoint/2010/main" val="4275428497"/>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Novel Words: Antenna</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Teaching novel words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acts out the word </a:t>
            </a:r>
            <a:r>
              <a:rPr lang="en-US" sz="1200" i="1" kern="1200" dirty="0" smtClean="0">
                <a:solidFill>
                  <a:schemeClr val="tx1"/>
                </a:solidFill>
                <a:effectLst/>
                <a:latin typeface="+mn-lt"/>
                <a:ea typeface="+mn-ea"/>
                <a:cs typeface="+mn-cs"/>
              </a:rPr>
              <a:t>antenna </a:t>
            </a:r>
            <a:r>
              <a:rPr lang="en-US" sz="1200" kern="1200" dirty="0" smtClean="0">
                <a:solidFill>
                  <a:schemeClr val="tx1"/>
                </a:solidFill>
                <a:effectLst/>
                <a:latin typeface="+mn-lt"/>
                <a:ea typeface="+mn-ea"/>
                <a:cs typeface="+mn-cs"/>
              </a:rPr>
              <a:t>with a group of children.  She and the children put their hands on top of their heads and move them back and forth, pretending they have antennas. They pretend to bump into something with their antennas and to feel a vibration.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23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Novel Words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05148B-3EAC-3949-BAC8-E3A7B7D02FC8}" type="slidenum">
              <a:rPr lang="en-US" smtClean="0"/>
              <a:t>1</a:t>
            </a:fld>
            <a:endParaRPr lang="en-US"/>
          </a:p>
        </p:txBody>
      </p:sp>
    </p:spTree>
    <p:extLst>
      <p:ext uri="{BB962C8B-B14F-4D97-AF65-F5344CB8AC3E}">
        <p14:creationId xmlns:p14="http://schemas.microsoft.com/office/powerpoint/2010/main" val="62519260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Novel Words: Conductor</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Teaching definitions of novel words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intentionally teaches the definition of the word </a:t>
            </a:r>
            <a:r>
              <a:rPr lang="en-US" sz="1200" i="1" kern="1200" dirty="0" smtClean="0">
                <a:solidFill>
                  <a:schemeClr val="tx1"/>
                </a:solidFill>
                <a:effectLst/>
                <a:latin typeface="+mn-lt"/>
                <a:ea typeface="+mn-ea"/>
                <a:cs typeface="+mn-cs"/>
              </a:rPr>
              <a:t>conductor</a:t>
            </a:r>
            <a:r>
              <a:rPr lang="en-US" sz="1200" kern="1200" dirty="0" smtClean="0">
                <a:solidFill>
                  <a:schemeClr val="tx1"/>
                </a:solidFill>
                <a:effectLst/>
                <a:latin typeface="+mn-lt"/>
                <a:ea typeface="+mn-ea"/>
                <a:cs typeface="+mn-cs"/>
              </a:rPr>
              <a:t> to a group of children outside with guitars made of recycled</a:t>
            </a:r>
            <a:r>
              <a:rPr lang="en-US" sz="1200" i="1" kern="120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materials. She helps a girl act out the conductor role using a stick. The teacher describes the speed with which the girl is moving her stick so that the children with guitars will “play” the same speed.</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25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Novel Words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05148B-3EAC-3949-BAC8-E3A7B7D02FC8}" type="slidenum">
              <a:rPr lang="en-US" smtClean="0"/>
              <a:t>2</a:t>
            </a:fld>
            <a:endParaRPr lang="en-US"/>
          </a:p>
        </p:txBody>
      </p:sp>
    </p:spTree>
    <p:extLst>
      <p:ext uri="{BB962C8B-B14F-4D97-AF65-F5344CB8AC3E}">
        <p14:creationId xmlns:p14="http://schemas.microsoft.com/office/powerpoint/2010/main" val="110527192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Novel Words: Enormous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Teaching novel words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describes how she explained what the word </a:t>
            </a:r>
            <a:r>
              <a:rPr lang="en-US" sz="1200" i="1" kern="1200" dirty="0" smtClean="0">
                <a:solidFill>
                  <a:schemeClr val="tx1"/>
                </a:solidFill>
                <a:effectLst/>
                <a:latin typeface="+mn-lt"/>
                <a:ea typeface="+mn-ea"/>
                <a:cs typeface="+mn-cs"/>
              </a:rPr>
              <a:t>enormous</a:t>
            </a:r>
            <a:r>
              <a:rPr lang="en-US" sz="1200" kern="1200" dirty="0" smtClean="0">
                <a:solidFill>
                  <a:schemeClr val="tx1"/>
                </a:solidFill>
                <a:effectLst/>
                <a:latin typeface="+mn-lt"/>
                <a:ea typeface="+mn-ea"/>
                <a:cs typeface="+mn-cs"/>
              </a:rPr>
              <a:t> meant by inviting children to look at pictures of things that are tiny or enormous and to pretend to be tiny or enormous. She also encouraged them to share their ideas of things that are tiny or enormous.</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34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Novel Words</a:t>
            </a:r>
          </a:p>
          <a:p>
            <a:endParaRPr lang="en-US" i="1" dirty="0"/>
          </a:p>
        </p:txBody>
      </p:sp>
      <p:sp>
        <p:nvSpPr>
          <p:cNvPr id="4" name="Slide Number Placeholder 3"/>
          <p:cNvSpPr>
            <a:spLocks noGrp="1"/>
          </p:cNvSpPr>
          <p:nvPr>
            <p:ph type="sldNum" sz="quarter" idx="10"/>
          </p:nvPr>
        </p:nvSpPr>
        <p:spPr/>
        <p:txBody>
          <a:bodyPr/>
          <a:lstStyle/>
          <a:p>
            <a:fld id="{7405148B-3EAC-3949-BAC8-E3A7B7D02FC8}" type="slidenum">
              <a:rPr lang="en-US" smtClean="0"/>
              <a:t>3</a:t>
            </a:fld>
            <a:endParaRPr lang="en-US"/>
          </a:p>
        </p:txBody>
      </p:sp>
    </p:spTree>
    <p:extLst>
      <p:ext uri="{BB962C8B-B14F-4D97-AF65-F5344CB8AC3E}">
        <p14:creationId xmlns:p14="http://schemas.microsoft.com/office/powerpoint/2010/main" val="217870465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Novel Words: Fragile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Teaching novel words; filling in children’s phrases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shows a group of children a sand dollar and describes it as </a:t>
            </a:r>
            <a:r>
              <a:rPr lang="en-US" sz="1200" i="1" kern="1200" dirty="0" smtClean="0">
                <a:solidFill>
                  <a:schemeClr val="tx1"/>
                </a:solidFill>
                <a:effectLst/>
                <a:latin typeface="+mn-lt"/>
                <a:ea typeface="+mn-ea"/>
                <a:cs typeface="+mn-cs"/>
              </a:rPr>
              <a:t>fragile</a:t>
            </a:r>
            <a:r>
              <a:rPr lang="en-US" sz="1200" b="1" i="1" kern="120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She asks if any of the children know what that word means. One child describes it: “</a:t>
            </a:r>
            <a:r>
              <a:rPr lang="en-US" sz="1200" kern="1200" dirty="0" err="1" smtClean="0">
                <a:solidFill>
                  <a:schemeClr val="tx1"/>
                </a:solidFill>
                <a:effectLst/>
                <a:latin typeface="+mn-lt"/>
                <a:ea typeface="+mn-ea"/>
                <a:cs typeface="+mn-cs"/>
              </a:rPr>
              <a:t>gonna</a:t>
            </a:r>
            <a:r>
              <a:rPr lang="en-US" sz="1200" kern="1200" dirty="0" smtClean="0">
                <a:solidFill>
                  <a:schemeClr val="tx1"/>
                </a:solidFill>
                <a:effectLst/>
                <a:latin typeface="+mn-lt"/>
                <a:ea typeface="+mn-ea"/>
                <a:cs typeface="+mn-cs"/>
              </a:rPr>
              <a:t> break so easy.” Later the teacher shows a starfish and describes it as “so </a:t>
            </a:r>
            <a:r>
              <a:rPr lang="en-US" sz="1200" i="1" kern="1200" dirty="0" smtClean="0">
                <a:solidFill>
                  <a:schemeClr val="tx1"/>
                </a:solidFill>
                <a:effectLst/>
                <a:latin typeface="+mn-lt"/>
                <a:ea typeface="+mn-ea"/>
                <a:cs typeface="+mn-cs"/>
              </a:rPr>
              <a:t>______,</a:t>
            </a:r>
            <a:r>
              <a:rPr lang="en-US" sz="1200" kern="1200" dirty="0" smtClean="0">
                <a:solidFill>
                  <a:schemeClr val="tx1"/>
                </a:solidFill>
                <a:effectLst/>
                <a:latin typeface="+mn-lt"/>
                <a:ea typeface="+mn-ea"/>
                <a:cs typeface="+mn-cs"/>
              </a:rPr>
              <a:t>” leaving the children to fill in the space. She gives hints by providing the beginning sounds in the word until one child remembers the word: </a:t>
            </a:r>
            <a:r>
              <a:rPr lang="en-US" sz="1200" i="1" kern="1200" dirty="0" smtClean="0">
                <a:solidFill>
                  <a:schemeClr val="tx1"/>
                </a:solidFill>
                <a:effectLst/>
                <a:latin typeface="+mn-lt"/>
                <a:ea typeface="+mn-ea"/>
                <a:cs typeface="+mn-cs"/>
              </a:rPr>
              <a:t>fragile.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55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Novel Words</a:t>
            </a:r>
          </a:p>
          <a:p>
            <a:endParaRPr lang="en-US" dirty="0"/>
          </a:p>
        </p:txBody>
      </p:sp>
      <p:sp>
        <p:nvSpPr>
          <p:cNvPr id="4" name="Slide Number Placeholder 3"/>
          <p:cNvSpPr>
            <a:spLocks noGrp="1"/>
          </p:cNvSpPr>
          <p:nvPr>
            <p:ph type="sldNum" sz="quarter" idx="10"/>
          </p:nvPr>
        </p:nvSpPr>
        <p:spPr/>
        <p:txBody>
          <a:bodyPr/>
          <a:lstStyle/>
          <a:p>
            <a:fld id="{7405148B-3EAC-3949-BAC8-E3A7B7D02FC8}" type="slidenum">
              <a:rPr lang="en-US" smtClean="0"/>
              <a:t>4</a:t>
            </a:fld>
            <a:endParaRPr lang="en-US"/>
          </a:p>
        </p:txBody>
      </p:sp>
    </p:spTree>
    <p:extLst>
      <p:ext uri="{BB962C8B-B14F-4D97-AF65-F5344CB8AC3E}">
        <p14:creationId xmlns:p14="http://schemas.microsoft.com/office/powerpoint/2010/main" val="367832027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Novel Words: Hibernation</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Teaching definitions of novel words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introduces the word </a:t>
            </a:r>
            <a:r>
              <a:rPr lang="en-US" sz="1200" i="1" kern="1200" dirty="0" smtClean="0">
                <a:solidFill>
                  <a:schemeClr val="tx1"/>
                </a:solidFill>
                <a:effectLst/>
                <a:latin typeface="+mn-lt"/>
                <a:ea typeface="+mn-ea"/>
                <a:cs typeface="+mn-cs"/>
              </a:rPr>
              <a:t>hibernation </a:t>
            </a:r>
            <a:r>
              <a:rPr lang="en-US" sz="1200" kern="1200" dirty="0" smtClean="0">
                <a:solidFill>
                  <a:schemeClr val="tx1"/>
                </a:solidFill>
                <a:effectLst/>
                <a:latin typeface="+mn-lt"/>
                <a:ea typeface="+mn-ea"/>
                <a:cs typeface="+mn-cs"/>
              </a:rPr>
              <a:t>and practices saying it with a group of children. She asks them what they think it means and they share their ideas. Later, the teacher gives a child-friendly definition and shares what she learned about which animals hibernate.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1 minute 42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Novel Words</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 </a:t>
            </a:r>
          </a:p>
          <a:p>
            <a:endParaRPr lang="en-US" i="1" dirty="0"/>
          </a:p>
        </p:txBody>
      </p:sp>
      <p:sp>
        <p:nvSpPr>
          <p:cNvPr id="4" name="Slide Number Placeholder 3"/>
          <p:cNvSpPr>
            <a:spLocks noGrp="1"/>
          </p:cNvSpPr>
          <p:nvPr>
            <p:ph type="sldNum" sz="quarter" idx="10"/>
          </p:nvPr>
        </p:nvSpPr>
        <p:spPr/>
        <p:txBody>
          <a:bodyPr/>
          <a:lstStyle/>
          <a:p>
            <a:fld id="{7405148B-3EAC-3949-BAC8-E3A7B7D02FC8}" type="slidenum">
              <a:rPr lang="en-US" smtClean="0"/>
              <a:t>5</a:t>
            </a:fld>
            <a:endParaRPr lang="en-US"/>
          </a:p>
        </p:txBody>
      </p:sp>
    </p:spTree>
    <p:extLst>
      <p:ext uri="{BB962C8B-B14F-4D97-AF65-F5344CB8AC3E}">
        <p14:creationId xmlns:p14="http://schemas.microsoft.com/office/powerpoint/2010/main" val="18003633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Novel Words: Laboratory</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Teaching definitions of novel words; connecting definitions to things children already know</a:t>
            </a:r>
            <a:r>
              <a:rPr lang="en-US" sz="1200" b="1" kern="1200" dirty="0" smtClean="0">
                <a:solidFill>
                  <a:schemeClr val="tx1"/>
                </a:solidFill>
                <a:effectLst/>
                <a:latin typeface="+mn-lt"/>
                <a:ea typeface="+mn-ea"/>
                <a:cs typeface="+mn-cs"/>
              </a:rPr>
              <a:t>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reads a book to a small group of children and describes what a </a:t>
            </a:r>
            <a:r>
              <a:rPr lang="en-US" sz="1200" i="1" kern="1200" dirty="0" smtClean="0">
                <a:solidFill>
                  <a:schemeClr val="tx1"/>
                </a:solidFill>
                <a:effectLst/>
                <a:latin typeface="+mn-lt"/>
                <a:ea typeface="+mn-ea"/>
                <a:cs typeface="+mn-cs"/>
              </a:rPr>
              <a:t>laboratory </a:t>
            </a:r>
            <a:r>
              <a:rPr lang="en-US" sz="1200" kern="1200" dirty="0" smtClean="0">
                <a:solidFill>
                  <a:schemeClr val="tx1"/>
                </a:solidFill>
                <a:effectLst/>
                <a:latin typeface="+mn-lt"/>
                <a:ea typeface="+mn-ea"/>
                <a:cs typeface="+mn-cs"/>
              </a:rPr>
              <a:t>is</a:t>
            </a:r>
            <a:r>
              <a:rPr lang="en-US" sz="1200" i="1" kern="1200" dirty="0" smtClean="0">
                <a:solidFill>
                  <a:schemeClr val="tx1"/>
                </a:solidFill>
                <a:effectLst/>
                <a:latin typeface="+mn-lt"/>
                <a:ea typeface="+mn-ea"/>
                <a:cs typeface="+mn-cs"/>
              </a:rPr>
              <a:t>.</a:t>
            </a:r>
            <a:r>
              <a:rPr lang="en-US" sz="1200" kern="1200" dirty="0" smtClean="0">
                <a:solidFill>
                  <a:schemeClr val="tx1"/>
                </a:solidFill>
                <a:effectLst/>
                <a:latin typeface="+mn-lt"/>
                <a:ea typeface="+mn-ea"/>
                <a:cs typeface="+mn-cs"/>
              </a:rPr>
              <a:t> She relates the definition to an activity the children were doing earlier that day in class.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a:t>
            </a:r>
            <a:r>
              <a:rPr lang="en-US" sz="1200" kern="1200" smtClean="0">
                <a:solidFill>
                  <a:schemeClr val="tx1"/>
                </a:solidFill>
                <a:effectLst/>
                <a:latin typeface="+mn-lt"/>
                <a:ea typeface="+mn-ea"/>
                <a:cs typeface="+mn-cs"/>
              </a:rPr>
              <a:t>22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Novel Words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05148B-3EAC-3949-BAC8-E3A7B7D02FC8}" type="slidenum">
              <a:rPr lang="en-US" smtClean="0"/>
              <a:t>6</a:t>
            </a:fld>
            <a:endParaRPr lang="en-US"/>
          </a:p>
        </p:txBody>
      </p:sp>
    </p:spTree>
    <p:extLst>
      <p:ext uri="{BB962C8B-B14F-4D97-AF65-F5344CB8AC3E}">
        <p14:creationId xmlns:p14="http://schemas.microsoft.com/office/powerpoint/2010/main" val="192904379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8/7/14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8/7/14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8/7/14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8/7/14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8/7/14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8/7/14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8/7/14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8/7/14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8/7/14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8/7/14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8/7/14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8/7/14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theme" Target="../theme/theme1.xml"/><Relationship Id="rId14"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8/7/14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60"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notesSlide" Target="../notesSlides/notesSlide1.xml"/><Relationship Id="rId5" Type="http://schemas.openxmlformats.org/officeDocument/2006/relationships/image" Target="../media/image4.png"/><Relationship Id="rId1" Type="http://schemas.microsoft.com/office/2007/relationships/media" Target="../media/media1.wmv"/><Relationship Id="rId2" Type="http://schemas.openxmlformats.org/officeDocument/2006/relationships/video" Target="../media/media1.wmv"/></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notesSlide" Target="../notesSlides/notesSlide2.xml"/><Relationship Id="rId5" Type="http://schemas.openxmlformats.org/officeDocument/2006/relationships/image" Target="../media/image5.png"/><Relationship Id="rId1" Type="http://schemas.microsoft.com/office/2007/relationships/media" Target="../media/media2.wmv"/><Relationship Id="rId2" Type="http://schemas.openxmlformats.org/officeDocument/2006/relationships/video" Target="../media/media2.wmv"/></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notesSlide" Target="../notesSlides/notesSlide3.xml"/><Relationship Id="rId5" Type="http://schemas.openxmlformats.org/officeDocument/2006/relationships/image" Target="../media/image6.png"/><Relationship Id="rId1" Type="http://schemas.microsoft.com/office/2007/relationships/media" Target="../media/media3.wmv"/><Relationship Id="rId2" Type="http://schemas.openxmlformats.org/officeDocument/2006/relationships/video" Target="../media/media3.wmv"/></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notesSlide" Target="../notesSlides/notesSlide4.xml"/><Relationship Id="rId5" Type="http://schemas.openxmlformats.org/officeDocument/2006/relationships/image" Target="../media/image7.png"/><Relationship Id="rId1" Type="http://schemas.microsoft.com/office/2007/relationships/media" Target="../media/media4.wmv"/><Relationship Id="rId2" Type="http://schemas.openxmlformats.org/officeDocument/2006/relationships/video" Target="../media/media4.wmv"/></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notesSlide" Target="../notesSlides/notesSlide5.xml"/><Relationship Id="rId5" Type="http://schemas.openxmlformats.org/officeDocument/2006/relationships/image" Target="../media/image8.png"/><Relationship Id="rId1" Type="http://schemas.microsoft.com/office/2007/relationships/media" Target="../media/media5.wmv"/><Relationship Id="rId2" Type="http://schemas.openxmlformats.org/officeDocument/2006/relationships/video" Target="../media/media5.wmv"/></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notesSlide" Target="../notesSlides/notesSlide6.xml"/><Relationship Id="rId5" Type="http://schemas.openxmlformats.org/officeDocument/2006/relationships/image" Target="../media/image9.png"/><Relationship Id="rId1" Type="http://schemas.microsoft.com/office/2007/relationships/media" Target="../media/media6.wmv"/><Relationship Id="rId2" Type="http://schemas.openxmlformats.org/officeDocument/2006/relationships/video" Target="../media/media6.wmv"/></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Novel Words Antenna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107223862"/>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Novel Words Conductor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428617351"/>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Novel Words Enormou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2395377716"/>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Novel Words Fragile_SUBS-6.16.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1847372029"/>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Novel Words Hibernation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376976430"/>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Novel Words Laboratory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676073882"/>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17</TotalTime>
  <Words>513</Words>
  <Application>Microsoft Macintosh PowerPoint</Application>
  <PresentationFormat>On-screen Show (4:3)</PresentationFormat>
  <Paragraphs>62</Paragraphs>
  <Slides>6</Slides>
  <Notes>6</Notes>
  <HiddenSlides>0</HiddenSlides>
  <MMClips>6</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Default Theme</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Jody Marx</cp:lastModifiedBy>
  <cp:revision>5</cp:revision>
  <dcterms:created xsi:type="dcterms:W3CDTF">2014-06-18T00:10:02Z</dcterms:created>
  <dcterms:modified xsi:type="dcterms:W3CDTF">2014-08-07T18:50:43Z</dcterms:modified>
</cp:coreProperties>
</file>