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296" r:id="rId3"/>
    <p:sldId id="298" r:id="rId4"/>
    <p:sldId id="294" r:id="rId5"/>
    <p:sldId id="261" r:id="rId6"/>
    <p:sldId id="262" r:id="rId7"/>
    <p:sldId id="263" r:id="rId8"/>
    <p:sldId id="265" r:id="rId9"/>
    <p:sldId id="266" r:id="rId10"/>
    <p:sldId id="269" r:id="rId11"/>
    <p:sldId id="293" r:id="rId12"/>
    <p:sldId id="286" r:id="rId13"/>
    <p:sldId id="270" r:id="rId14"/>
    <p:sldId id="29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-1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8E08A-FF39-4C4F-8625-C05A5B39FDB2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CF638-6B5E-2B47-92FC-9FC33315E4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1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A43F9-656E-C24B-B584-DFD3972DBE4B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A1A74-EDD3-FB4B-B5EA-13171233F0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10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501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747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A1A74-EDD3-FB4B-B5EA-13171233F09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33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C37D6-57F1-4938-9965-B985C1E2E46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3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16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331983" y="5584015"/>
            <a:ext cx="84777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For more Information, contact us at: </a:t>
            </a:r>
            <a:r>
              <a:rPr lang="en-US" sz="1400" b="1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NCQTL@UW.EDU </a:t>
            </a: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or 877-731-0764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This document was prepared under Grant #90HC0002 for the U.S. Department of Health and Human Services, </a:t>
            </a:r>
            <a:b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</a:br>
            <a:r>
              <a:rPr lang="en-US" sz="900" b="0" i="0" u="none" strike="noStrike" kern="1200" baseline="0" dirty="0" smtClean="0">
                <a:solidFill>
                  <a:schemeClr val="tx1"/>
                </a:solidFill>
                <a:latin typeface="Century Gothic"/>
                <a:ea typeface="+mn-ea"/>
                <a:cs typeface="Century Gothic"/>
              </a:rPr>
              <a:t>Administration for Children and Families, Office of Head Start, by the National Center on Quality Teaching and Learning.</a:t>
            </a:r>
          </a:p>
          <a:p>
            <a:pPr marL="0">
              <a:spcBef>
                <a:spcPts val="600"/>
              </a:spcBef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381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EEDAE7-E26B-EE44-8C4B-F26137572B79}" type="datetimeFigureOut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8/27/12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E53508-F60E-9449-8DA4-643631CE1139}" type="slidenum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834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BCA50-106C-6644-88FD-7EB5C7BF4DA4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8/27/12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4ADF5-F659-8942-84FF-94FF3BE6F618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5149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681038-AFC6-274B-A2DB-63A799E7F682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8/27/12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D25C4D-0B41-1D45-B68E-227375629129}" type="slidenum">
              <a:rPr lang="en-US" smtClean="0">
                <a:solidFill>
                  <a:srgbClr val="D4D4D4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D4D4D4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9490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64BB0-D65B-3F4D-B3C2-8590CD1D9DA8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8/27/12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AAAA4-2D55-A64D-8133-C99AF9A2344D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5060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035363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6B1CD-03C9-C540-94D5-6DE218095403}" type="datetimeFigureOut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8/27/12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0B8B39-DD8C-FD4E-8BDE-E27FB80AF5EA}" type="slidenum">
              <a:rPr lang="en-US" smtClean="0">
                <a:solidFill>
                  <a:srgbClr val="005DAA"/>
                </a:solidFill>
                <a:latin typeface="Calibri"/>
              </a:rPr>
              <a:pPr>
                <a:defRPr/>
              </a:pPr>
              <a:t>‹#›</a:t>
            </a:fld>
            <a:endParaRPr lang="en-US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784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858343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49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28130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8422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083798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63C-D9B3-4432-B336-144C997D6215}" type="datetime1">
              <a:rPr lang="en-US" smtClean="0">
                <a:solidFill>
                  <a:srgbClr val="005DAA"/>
                </a:solidFill>
                <a:latin typeface="Calibri"/>
              </a:rPr>
              <a:pPr/>
              <a:t>8/27/12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5DAA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>
                <a:solidFill>
                  <a:srgbClr val="005DAA"/>
                </a:solidFill>
                <a:latin typeface="Calibri"/>
              </a:rPr>
              <a:pPr/>
              <a:t>‹#›</a:t>
            </a:fld>
            <a:endParaRPr lang="en-US" dirty="0">
              <a:solidFill>
                <a:srgbClr val="005DA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5404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8/27/12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8701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9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53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92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26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9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C453A-6B12-3E4E-8E5B-4BFBFD851DC7}" type="datetimeFigureOut">
              <a:rPr lang="en-US" smtClean="0"/>
              <a:pPr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3842-EB21-0F45-9793-24408987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AEEDAE7-E26B-EE44-8C4B-F26137572B79}" type="datetimeFigureOut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8/27/12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80E53508-F60E-9449-8DA4-643631CE1139}" type="slidenum">
              <a:rPr lang="en-US" smtClean="0">
                <a:solidFill>
                  <a:srgbClr val="005DAA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5DAA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77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23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88356" y="2722643"/>
            <a:ext cx="5884322" cy="1461822"/>
          </a:xfrm>
          <a:prstGeom prst="rect">
            <a:avLst/>
          </a:prstGeom>
          <a:solidFill>
            <a:srgbClr val="02499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24201" y="2722643"/>
            <a:ext cx="5829994" cy="1461822"/>
          </a:xfrm>
        </p:spPr>
        <p:txBody>
          <a:bodyPr>
            <a:normAutofit/>
          </a:bodyPr>
          <a:lstStyle/>
          <a:p>
            <a:r>
              <a:rPr lang="en-US" sz="1900" dirty="0"/>
              <a:t>Language modeling and conversations: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4000" dirty="0"/>
              <a:t>Expansions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6642556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2012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946" y="4184465"/>
            <a:ext cx="2967410" cy="25991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88357" y="5443057"/>
            <a:ext cx="3059718" cy="13406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NeveahClimbingStructure_cropped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515" y="5482458"/>
            <a:ext cx="1435608" cy="1210739"/>
          </a:xfrm>
          <a:prstGeom prst="rect">
            <a:avLst/>
          </a:prstGeom>
        </p:spPr>
      </p:pic>
      <p:pic>
        <p:nvPicPr>
          <p:cNvPr id="14" name="Picture 13" descr="MickeyasAnthonyDrawChalkCRP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1" y="4279830"/>
            <a:ext cx="2827510" cy="2409233"/>
          </a:xfrm>
          <a:prstGeom prst="rect">
            <a:avLst/>
          </a:prstGeom>
        </p:spPr>
      </p:pic>
      <p:pic>
        <p:nvPicPr>
          <p:cNvPr id="15" name="Picture 14" descr="ChildMonkeyBarCROP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125" y="5482457"/>
            <a:ext cx="1417320" cy="120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93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Expand on children’s words to scaffold thinking</a:t>
            </a:r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5439251" y="4290915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 smtClean="0"/>
              <a:t>Relate to my life.</a:t>
            </a:r>
            <a:endParaRPr lang="en-US" sz="1900" dirty="0"/>
          </a:p>
        </p:txBody>
      </p:sp>
      <p:sp>
        <p:nvSpPr>
          <p:cNvPr id="11" name="Freeform 10"/>
          <p:cNvSpPr/>
          <p:nvPr/>
        </p:nvSpPr>
        <p:spPr>
          <a:xfrm>
            <a:off x="5439251" y="3144907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Apply to my world.</a:t>
            </a:r>
            <a:endParaRPr lang="en-US" sz="19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5439251" y="5419733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Explain thinking.</a:t>
            </a:r>
            <a:endParaRPr lang="en-US" sz="1900" kern="1200" dirty="0"/>
          </a:p>
        </p:txBody>
      </p:sp>
      <p:sp>
        <p:nvSpPr>
          <p:cNvPr id="15" name="Freeform 14"/>
          <p:cNvSpPr/>
          <p:nvPr/>
        </p:nvSpPr>
        <p:spPr>
          <a:xfrm>
            <a:off x="5439251" y="2001945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Summarize my thoughts.</a:t>
            </a:r>
          </a:p>
        </p:txBody>
      </p:sp>
      <p:sp>
        <p:nvSpPr>
          <p:cNvPr id="17" name="Freeform 16"/>
          <p:cNvSpPr/>
          <p:nvPr/>
        </p:nvSpPr>
        <p:spPr>
          <a:xfrm>
            <a:off x="6936675" y="2001945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50" kern="1200" dirty="0" smtClean="0"/>
              <a:t>Link to what I already know.</a:t>
            </a:r>
            <a:endParaRPr lang="en-US" sz="1850" kern="1200" dirty="0"/>
          </a:p>
        </p:txBody>
      </p:sp>
      <p:sp>
        <p:nvSpPr>
          <p:cNvPr id="19" name="Freeform 18"/>
          <p:cNvSpPr/>
          <p:nvPr/>
        </p:nvSpPr>
        <p:spPr>
          <a:xfrm>
            <a:off x="6936675" y="3159548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Connect concepts.</a:t>
            </a:r>
            <a:endParaRPr lang="en-US" sz="1900" kern="1200" dirty="0"/>
          </a:p>
        </p:txBody>
      </p:sp>
      <p:sp>
        <p:nvSpPr>
          <p:cNvPr id="21" name="Freeform 20"/>
          <p:cNvSpPr/>
          <p:nvPr/>
        </p:nvSpPr>
        <p:spPr>
          <a:xfrm>
            <a:off x="6936675" y="4290915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Relate to my actions.</a:t>
            </a:r>
            <a:endParaRPr lang="en-US" sz="1900" kern="1200" dirty="0"/>
          </a:p>
        </p:txBody>
      </p:sp>
      <p:pic>
        <p:nvPicPr>
          <p:cNvPr id="7" name="Picture 6" descr="lil gu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478" y="3398800"/>
            <a:ext cx="1764981" cy="2947082"/>
          </a:xfrm>
          <a:prstGeom prst="rect">
            <a:avLst/>
          </a:prstGeom>
        </p:spPr>
      </p:pic>
      <p:sp>
        <p:nvSpPr>
          <p:cNvPr id="22" name="Rounded Rectangular Callout 21"/>
          <p:cNvSpPr/>
          <p:nvPr/>
        </p:nvSpPr>
        <p:spPr>
          <a:xfrm>
            <a:off x="2090297" y="2248409"/>
            <a:ext cx="2021705" cy="1519950"/>
          </a:xfrm>
          <a:prstGeom prst="wedgeRoundRectCallout">
            <a:avLst>
              <a:gd name="adj1" fmla="val -37824"/>
              <a:gd name="adj2" fmla="val 6858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1985" tIns="281985" rIns="281985" bIns="281985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00" kern="1200" dirty="0" smtClean="0">
                <a:solidFill>
                  <a:schemeClr val="tx1"/>
                </a:solidFill>
              </a:rPr>
              <a:t>Ways to Expand on MY Words</a:t>
            </a:r>
            <a:endParaRPr lang="en-US" sz="2300" kern="1200" dirty="0">
              <a:solidFill>
                <a:schemeClr val="tx1"/>
              </a:solidFill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6936675" y="5419733"/>
            <a:ext cx="1258049" cy="1006439"/>
          </a:xfrm>
          <a:custGeom>
            <a:avLst/>
            <a:gdLst>
              <a:gd name="connsiteX0" fmla="*/ 0 w 1258049"/>
              <a:gd name="connsiteY0" fmla="*/ 100644 h 1006439"/>
              <a:gd name="connsiteX1" fmla="*/ 100644 w 1258049"/>
              <a:gd name="connsiteY1" fmla="*/ 0 h 1006439"/>
              <a:gd name="connsiteX2" fmla="*/ 1157405 w 1258049"/>
              <a:gd name="connsiteY2" fmla="*/ 0 h 1006439"/>
              <a:gd name="connsiteX3" fmla="*/ 1258049 w 1258049"/>
              <a:gd name="connsiteY3" fmla="*/ 100644 h 1006439"/>
              <a:gd name="connsiteX4" fmla="*/ 1258049 w 1258049"/>
              <a:gd name="connsiteY4" fmla="*/ 905795 h 1006439"/>
              <a:gd name="connsiteX5" fmla="*/ 1157405 w 1258049"/>
              <a:gd name="connsiteY5" fmla="*/ 1006439 h 1006439"/>
              <a:gd name="connsiteX6" fmla="*/ 100644 w 1258049"/>
              <a:gd name="connsiteY6" fmla="*/ 1006439 h 1006439"/>
              <a:gd name="connsiteX7" fmla="*/ 0 w 1258049"/>
              <a:gd name="connsiteY7" fmla="*/ 905795 h 1006439"/>
              <a:gd name="connsiteX8" fmla="*/ 0 w 1258049"/>
              <a:gd name="connsiteY8" fmla="*/ 100644 h 10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9" h="1006439">
                <a:moveTo>
                  <a:pt x="0" y="100644"/>
                </a:moveTo>
                <a:cubicBezTo>
                  <a:pt x="0" y="45060"/>
                  <a:pt x="45060" y="0"/>
                  <a:pt x="100644" y="0"/>
                </a:cubicBezTo>
                <a:lnTo>
                  <a:pt x="1157405" y="0"/>
                </a:lnTo>
                <a:cubicBezTo>
                  <a:pt x="1212989" y="0"/>
                  <a:pt x="1258049" y="45060"/>
                  <a:pt x="1258049" y="100644"/>
                </a:cubicBezTo>
                <a:lnTo>
                  <a:pt x="1258049" y="905795"/>
                </a:lnTo>
                <a:cubicBezTo>
                  <a:pt x="1258049" y="961379"/>
                  <a:pt x="1212989" y="1006439"/>
                  <a:pt x="1157405" y="1006439"/>
                </a:cubicBezTo>
                <a:lnTo>
                  <a:pt x="100644" y="1006439"/>
                </a:lnTo>
                <a:cubicBezTo>
                  <a:pt x="45060" y="1006439"/>
                  <a:pt x="0" y="961379"/>
                  <a:pt x="0" y="905795"/>
                </a:cubicBezTo>
                <a:lnTo>
                  <a:pt x="0" y="100644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5673" tIns="65673" rIns="65673" bIns="65673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 smtClean="0"/>
              <a:t>Invite me to think deeper.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915145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tting-to-School-Continued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47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it’s your turn!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984" y="1830387"/>
            <a:ext cx="4135782" cy="4525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800" dirty="0" smtClean="0"/>
              <a:t>Expand on children’s words.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Add more complex language.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Add new information to support higher-level thinking.</a:t>
            </a:r>
          </a:p>
        </p:txBody>
      </p:sp>
      <p:pic>
        <p:nvPicPr>
          <p:cNvPr id="12" name="Picture 11" descr="Teach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1762" y="2322014"/>
            <a:ext cx="2196538" cy="4059255"/>
          </a:xfrm>
          <a:prstGeom prst="rect">
            <a:avLst/>
          </a:prstGeom>
        </p:spPr>
      </p:pic>
      <p:pic>
        <p:nvPicPr>
          <p:cNvPr id="13" name="Picture 12" descr="h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103" y="3962695"/>
            <a:ext cx="1615427" cy="236000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08808" y="4399942"/>
            <a:ext cx="281073" cy="2498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ular Callout 14"/>
          <p:cNvSpPr/>
          <p:nvPr/>
        </p:nvSpPr>
        <p:spPr>
          <a:xfrm>
            <a:off x="5965587" y="2172068"/>
            <a:ext cx="2040386" cy="999420"/>
          </a:xfrm>
          <a:prstGeom prst="wedgeRoundRectCallout">
            <a:avLst>
              <a:gd name="adj1" fmla="val -45833"/>
              <a:gd name="adj2" fmla="val 812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>
            <a:off x="6522249" y="2239477"/>
            <a:ext cx="822960" cy="822960"/>
          </a:xfrm>
          <a:prstGeom prst="sun">
            <a:avLst/>
          </a:prstGeom>
          <a:solidFill>
            <a:srgbClr val="FF66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ular Callout 16"/>
          <p:cNvSpPr/>
          <p:nvPr/>
        </p:nvSpPr>
        <p:spPr>
          <a:xfrm>
            <a:off x="6288300" y="2824178"/>
            <a:ext cx="2040386" cy="999420"/>
          </a:xfrm>
          <a:prstGeom prst="wedgeRoundRectCallout">
            <a:avLst>
              <a:gd name="adj1" fmla="val 31718"/>
              <a:gd name="adj2" fmla="val 760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miley Face 17"/>
          <p:cNvSpPr/>
          <p:nvPr/>
        </p:nvSpPr>
        <p:spPr>
          <a:xfrm>
            <a:off x="6963103" y="3004925"/>
            <a:ext cx="609273" cy="609273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ounded Rectangular Callout 18"/>
          <p:cNvSpPr/>
          <p:nvPr/>
        </p:nvSpPr>
        <p:spPr>
          <a:xfrm>
            <a:off x="6069688" y="2609314"/>
            <a:ext cx="2040386" cy="1214283"/>
          </a:xfrm>
          <a:prstGeom prst="wedgeRoundRectCallout">
            <a:avLst>
              <a:gd name="adj1" fmla="val 31718"/>
              <a:gd name="adj2" fmla="val 760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oon 19"/>
          <p:cNvSpPr/>
          <p:nvPr/>
        </p:nvSpPr>
        <p:spPr>
          <a:xfrm>
            <a:off x="6808808" y="2824178"/>
            <a:ext cx="536401" cy="790020"/>
          </a:xfrm>
          <a:prstGeom prst="moon">
            <a:avLst/>
          </a:prstGeom>
          <a:solidFill>
            <a:srgbClr val="FFFF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ular Callout 20"/>
          <p:cNvSpPr/>
          <p:nvPr/>
        </p:nvSpPr>
        <p:spPr>
          <a:xfrm>
            <a:off x="5965587" y="2172068"/>
            <a:ext cx="2144487" cy="1390826"/>
          </a:xfrm>
          <a:prstGeom prst="wedgeRoundRectCallout">
            <a:avLst>
              <a:gd name="adj1" fmla="val -43649"/>
              <a:gd name="adj2" fmla="val 6774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/>
          <p:cNvSpPr/>
          <p:nvPr/>
        </p:nvSpPr>
        <p:spPr>
          <a:xfrm>
            <a:off x="6694298" y="2471870"/>
            <a:ext cx="728709" cy="707923"/>
          </a:xfrm>
          <a:prstGeom prst="heart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79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1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1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1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80311" y="6233482"/>
            <a:ext cx="167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FALL 2012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7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use-Graphic_outline-3foundations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 b="1"/>
          <a:stretch/>
        </p:blipFill>
        <p:spPr>
          <a:xfrm>
            <a:off x="818445" y="1600200"/>
            <a:ext cx="7323666" cy="5339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FRAMEWORK FOR EFFECTIVE PRACTICE </a:t>
            </a:r>
            <a:br>
              <a:rPr lang="en-US" dirty="0"/>
            </a:br>
            <a:r>
              <a:rPr lang="en-US" sz="2200" dirty="0"/>
              <a:t>SUPPORTING SCHOOL READINESS FOR ALL CHILDREN</a:t>
            </a:r>
          </a:p>
        </p:txBody>
      </p:sp>
      <p:pic>
        <p:nvPicPr>
          <p:cNvPr id="4" name="Content Placeholder 3" descr="House-Framework-10-23-2011-2.png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" b="2181"/>
          <a:stretch/>
        </p:blipFill>
        <p:spPr>
          <a:xfrm>
            <a:off x="1817979" y="1840941"/>
            <a:ext cx="5592525" cy="4646655"/>
          </a:xfrm>
        </p:spPr>
      </p:pic>
      <p:sp>
        <p:nvSpPr>
          <p:cNvPr id="3" name="Rectangle 2"/>
          <p:cNvSpPr/>
          <p:nvPr/>
        </p:nvSpPr>
        <p:spPr>
          <a:xfrm>
            <a:off x="1072444" y="1840941"/>
            <a:ext cx="6985000" cy="3704726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6889" y="4331227"/>
            <a:ext cx="5773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FOCUS ON</a:t>
            </a:r>
          </a:p>
          <a:p>
            <a:pPr algn="ctr"/>
            <a:r>
              <a:rPr lang="en-US" sz="3600" dirty="0" smtClean="0">
                <a:solidFill>
                  <a:srgbClr val="3366FF"/>
                </a:solidFill>
                <a:latin typeface="Century Gothic"/>
                <a:cs typeface="Century Gothic"/>
              </a:rPr>
              <a:t>FOUNDATION</a:t>
            </a:r>
            <a:endParaRPr lang="en-US" sz="3600" dirty="0">
              <a:solidFill>
                <a:srgbClr val="3366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83679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OBJECTIVES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1856943" y="1967641"/>
            <a:ext cx="6802376" cy="1649959"/>
          </a:xfrm>
          <a:prstGeom prst="rect">
            <a:avLst/>
          </a:prstGeom>
          <a:solidFill>
            <a:srgbClr val="FFA7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2600" dirty="0">
                <a:latin typeface="Century Gothic"/>
                <a:cs typeface="Century Gothic"/>
              </a:rPr>
              <a:t>To understand how expansions create opportunities for extended conversation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856943" y="3710799"/>
            <a:ext cx="6802376" cy="1304905"/>
          </a:xfrm>
          <a:prstGeom prst="rect">
            <a:avLst/>
          </a:prstGeom>
          <a:solidFill>
            <a:srgbClr val="FF455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2600" dirty="0">
                <a:latin typeface="Century Gothic"/>
                <a:cs typeface="Century Gothic"/>
              </a:rPr>
              <a:t>To learn how expansions promote children’s language and thinking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1856943" y="5108911"/>
            <a:ext cx="6802376" cy="1279189"/>
          </a:xfrm>
          <a:prstGeom prst="rect">
            <a:avLst/>
          </a:prstGeom>
          <a:solidFill>
            <a:srgbClr val="8DC2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en-US" sz="2600" dirty="0">
                <a:latin typeface="Century Gothic"/>
                <a:cs typeface="Century Gothic"/>
              </a:rPr>
              <a:t>To identify strategies used to expand on what children say</a:t>
            </a:r>
          </a:p>
        </p:txBody>
      </p:sp>
      <p:pic>
        <p:nvPicPr>
          <p:cNvPr id="3" name="Picture 2" descr="Jose_and_T_Ann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3" t="3226" r="1601" b="10590"/>
          <a:stretch/>
        </p:blipFill>
        <p:spPr>
          <a:xfrm>
            <a:off x="480861" y="5108911"/>
            <a:ext cx="1949332" cy="1279189"/>
          </a:xfrm>
          <a:prstGeom prst="rect">
            <a:avLst/>
          </a:prstGeom>
        </p:spPr>
      </p:pic>
      <p:pic>
        <p:nvPicPr>
          <p:cNvPr id="13" name="Picture 12" descr="Teacher_Carl_with_students_and_clipboard_at_lunch_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" t="1" r="-1" b="1585"/>
          <a:stretch/>
        </p:blipFill>
        <p:spPr>
          <a:xfrm>
            <a:off x="480861" y="3710799"/>
            <a:ext cx="1949332" cy="1304905"/>
          </a:xfrm>
          <a:prstGeom prst="rect">
            <a:avLst/>
          </a:prstGeom>
        </p:spPr>
      </p:pic>
      <p:pic>
        <p:nvPicPr>
          <p:cNvPr id="14" name="Picture 13" descr="Teacher_Terri_with_student_and_puzzle_0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4" r="14303" b="13201"/>
          <a:stretch/>
        </p:blipFill>
        <p:spPr>
          <a:xfrm>
            <a:off x="480861" y="1967641"/>
            <a:ext cx="1949332" cy="1649959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2430193" y="1905000"/>
            <a:ext cx="0" cy="44958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824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512" y="3454424"/>
            <a:ext cx="1959475" cy="2862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extended Conversations?</a:t>
            </a:r>
            <a:endParaRPr lang="en-US" dirty="0"/>
          </a:p>
        </p:txBody>
      </p:sp>
      <p:sp>
        <p:nvSpPr>
          <p:cNvPr id="11" name="Oval Callout 10"/>
          <p:cNvSpPr/>
          <p:nvPr/>
        </p:nvSpPr>
        <p:spPr>
          <a:xfrm>
            <a:off x="2878423" y="1967608"/>
            <a:ext cx="3651089" cy="2571425"/>
          </a:xfrm>
          <a:prstGeom prst="wedgeRoundRectCallout">
            <a:avLst>
              <a:gd name="adj1" fmla="val 57291"/>
              <a:gd name="adj2" fmla="val 3699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149258" y="2165407"/>
            <a:ext cx="3380254" cy="2269520"/>
          </a:xfrm>
          <a:prstGeom prst="wedgeRoundRectCallou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sz="2400" kern="1300" dirty="0"/>
              <a:t>Extended conversations are rich back-and-forth </a:t>
            </a:r>
            <a:r>
              <a:rPr lang="en-US" sz="2400" kern="1300" dirty="0" smtClean="0"/>
              <a:t>exchanges </a:t>
            </a:r>
            <a:r>
              <a:rPr lang="en-US" sz="2400" kern="1300" dirty="0"/>
              <a:t>t</a:t>
            </a:r>
            <a:r>
              <a:rPr lang="en-US" sz="2400" kern="1300" dirty="0" smtClean="0"/>
              <a:t>hat help children develop more complex language and thinking skills.</a:t>
            </a:r>
            <a:endParaRPr lang="en-US" sz="2400" kern="1300" dirty="0"/>
          </a:p>
        </p:txBody>
      </p:sp>
      <p:pic>
        <p:nvPicPr>
          <p:cNvPr id="9" name="Picture 8" descr="hi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10" y="3568642"/>
            <a:ext cx="1719552" cy="28912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920042" y="4913816"/>
            <a:ext cx="260253" cy="2186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69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6"/>
          <p:cNvSpPr/>
          <p:nvPr/>
        </p:nvSpPr>
        <p:spPr>
          <a:xfrm>
            <a:off x="4500560" y="2925635"/>
            <a:ext cx="2178244" cy="675150"/>
          </a:xfrm>
          <a:prstGeom prst="wedgeRoundRectCallout">
            <a:avLst>
              <a:gd name="adj1" fmla="val 48505"/>
              <a:gd name="adj2" fmla="val 18102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19"/>
          <p:cNvSpPr>
            <a:spLocks noGrp="1"/>
          </p:cNvSpPr>
          <p:nvPr>
            <p:ph sz="half" idx="1"/>
          </p:nvPr>
        </p:nvSpPr>
        <p:spPr>
          <a:xfrm>
            <a:off x="4785293" y="3056939"/>
            <a:ext cx="1700603" cy="431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400" dirty="0" smtClean="0"/>
              <a:t>Look a plane!</a:t>
            </a:r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Expanding on what Children Say Scaffolds Conversations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20105" y="2037514"/>
            <a:ext cx="8477736" cy="9243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200" dirty="0" smtClean="0"/>
              <a:t>Expansions provide additional language in response to children’s words to extend conversations.</a:t>
            </a:r>
          </a:p>
        </p:txBody>
      </p:sp>
      <p:pic>
        <p:nvPicPr>
          <p:cNvPr id="5" name="Picture 4" descr="Teacher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13" y="2830195"/>
            <a:ext cx="2010576" cy="3715590"/>
          </a:xfrm>
          <a:prstGeom prst="rect">
            <a:avLst/>
          </a:prstGeom>
        </p:spPr>
      </p:pic>
      <p:pic>
        <p:nvPicPr>
          <p:cNvPr id="3" name="Picture 2" descr="Kids 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02" y="4452439"/>
            <a:ext cx="1361812" cy="1980819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2799564" y="3251663"/>
            <a:ext cx="2178244" cy="675150"/>
          </a:xfrm>
          <a:prstGeom prst="wedgeRoundRectCallout">
            <a:avLst>
              <a:gd name="adj1" fmla="val -61054"/>
              <a:gd name="adj2" fmla="val 2916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19"/>
          <p:cNvSpPr txBox="1">
            <a:spLocks/>
          </p:cNvSpPr>
          <p:nvPr/>
        </p:nvSpPr>
        <p:spPr>
          <a:xfrm>
            <a:off x="2980196" y="3385125"/>
            <a:ext cx="1700603" cy="431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000" dirty="0" smtClean="0"/>
              <a:t>I see a plane flying high in the sky.</a:t>
            </a:r>
            <a:endParaRPr lang="en-US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4500560" y="3558822"/>
            <a:ext cx="2178244" cy="675150"/>
            <a:chOff x="4500560" y="3759457"/>
            <a:chExt cx="2178244" cy="675150"/>
          </a:xfrm>
        </p:grpSpPr>
        <p:sp>
          <p:nvSpPr>
            <p:cNvPr id="23" name="Rounded Rectangular Callout 22"/>
            <p:cNvSpPr/>
            <p:nvPr/>
          </p:nvSpPr>
          <p:spPr>
            <a:xfrm>
              <a:off x="4500560" y="3759457"/>
              <a:ext cx="2178244" cy="675150"/>
            </a:xfrm>
            <a:prstGeom prst="wedgeRoundRectCallout">
              <a:avLst>
                <a:gd name="adj1" fmla="val 47827"/>
                <a:gd name="adj2" fmla="val 12275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ontent Placeholder 19"/>
            <p:cNvSpPr txBox="1">
              <a:spLocks/>
            </p:cNvSpPr>
            <p:nvPr/>
          </p:nvSpPr>
          <p:spPr>
            <a:xfrm>
              <a:off x="4785293" y="3801420"/>
              <a:ext cx="1893511" cy="60448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700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lang="en-US" sz="2000" dirty="0" smtClean="0"/>
                <a:t>I go on a plane with my grandma before.</a:t>
              </a:r>
              <a:endParaRPr lang="en-US" sz="20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980196" y="4059529"/>
            <a:ext cx="2178244" cy="1050507"/>
            <a:chOff x="3034266" y="4843834"/>
            <a:chExt cx="2178244" cy="965299"/>
          </a:xfrm>
        </p:grpSpPr>
        <p:sp>
          <p:nvSpPr>
            <p:cNvPr id="25" name="Rounded Rectangular Callout 24"/>
            <p:cNvSpPr/>
            <p:nvPr/>
          </p:nvSpPr>
          <p:spPr>
            <a:xfrm>
              <a:off x="3034266" y="4843834"/>
              <a:ext cx="2178244" cy="965299"/>
            </a:xfrm>
            <a:prstGeom prst="wedgeRoundRectCallout">
              <a:avLst>
                <a:gd name="adj1" fmla="val -69825"/>
                <a:gd name="adj2" fmla="val -5667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ontent Placeholder 19"/>
            <p:cNvSpPr txBox="1">
              <a:spLocks/>
            </p:cNvSpPr>
            <p:nvPr/>
          </p:nvSpPr>
          <p:spPr>
            <a:xfrm>
              <a:off x="3034266" y="4843834"/>
              <a:ext cx="2111130" cy="82169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Century Gothic"/>
                  <a:ea typeface="+mn-ea"/>
                  <a:cs typeface="Century Gothic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lang="en-US" sz="1400" dirty="0" smtClean="0"/>
                <a:t>You went on a plane with your grandma. Where did the plane take you?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5484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0" grpId="0" build="p"/>
      <p:bldP spid="20" grpId="1" build="p"/>
      <p:bldP spid="21" grpId="0" animBg="1"/>
      <p:bldP spid="21" grpId="1" animBg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tting-to-School_sub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29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EXPANDING ON WHAT CHILDREN SAY benefit children?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5559344" y="4350166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9748" tIns="511059" rIns="90310" bIns="90310" numCol="1" spcCol="1270" anchor="b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Expands higher level thinking skills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Provides opportunities for children to think about their thinking and evaluate their understandings</a:t>
            </a:r>
            <a:endParaRPr lang="en-US" sz="1400" kern="1200" dirty="0"/>
          </a:p>
        </p:txBody>
      </p:sp>
      <p:sp>
        <p:nvSpPr>
          <p:cNvPr id="8" name="Freeform 7"/>
          <p:cNvSpPr/>
          <p:nvPr/>
        </p:nvSpPr>
        <p:spPr>
          <a:xfrm>
            <a:off x="849331" y="4350166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410" tIns="457719" rIns="869748" bIns="36970" numCol="1" spcCol="1270" anchor="b" anchorCtr="0">
            <a:noAutofit/>
          </a:bodyPr>
          <a:lstStyle/>
          <a:p>
            <a:pPr marL="118872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Develops </a:t>
            </a:r>
            <a:br>
              <a:rPr lang="en-US" sz="1400" kern="1200" dirty="0" smtClean="0"/>
            </a:br>
            <a:r>
              <a:rPr lang="en-US" sz="1400" kern="1200" dirty="0" smtClean="0"/>
              <a:t>knowledge of new concepts and skills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Enhances children’s understandings throughout the conversation</a:t>
            </a:r>
            <a:endParaRPr lang="en-US" sz="1400" kern="1200" dirty="0"/>
          </a:p>
        </p:txBody>
      </p:sp>
      <p:sp>
        <p:nvSpPr>
          <p:cNvPr id="9" name="Freeform 8"/>
          <p:cNvSpPr/>
          <p:nvPr/>
        </p:nvSpPr>
        <p:spPr>
          <a:xfrm>
            <a:off x="5505901" y="2143941"/>
            <a:ext cx="2642971" cy="1682997"/>
          </a:xfrm>
          <a:custGeom>
            <a:avLst/>
            <a:gdLst>
              <a:gd name="connsiteX0" fmla="*/ 0 w 2642971"/>
              <a:gd name="connsiteY0" fmla="*/ 168300 h 1682997"/>
              <a:gd name="connsiteX1" fmla="*/ 168300 w 2642971"/>
              <a:gd name="connsiteY1" fmla="*/ 0 h 1682997"/>
              <a:gd name="connsiteX2" fmla="*/ 2474671 w 2642971"/>
              <a:gd name="connsiteY2" fmla="*/ 0 h 1682997"/>
              <a:gd name="connsiteX3" fmla="*/ 2642971 w 2642971"/>
              <a:gd name="connsiteY3" fmla="*/ 168300 h 1682997"/>
              <a:gd name="connsiteX4" fmla="*/ 2642971 w 2642971"/>
              <a:gd name="connsiteY4" fmla="*/ 1514697 h 1682997"/>
              <a:gd name="connsiteX5" fmla="*/ 2474671 w 2642971"/>
              <a:gd name="connsiteY5" fmla="*/ 1682997 h 1682997"/>
              <a:gd name="connsiteX6" fmla="*/ 168300 w 2642971"/>
              <a:gd name="connsiteY6" fmla="*/ 1682997 h 1682997"/>
              <a:gd name="connsiteX7" fmla="*/ 0 w 2642971"/>
              <a:gd name="connsiteY7" fmla="*/ 1514697 h 1682997"/>
              <a:gd name="connsiteX8" fmla="*/ 0 w 2642971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42971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74671" y="0"/>
                </a:lnTo>
                <a:cubicBezTo>
                  <a:pt x="2567621" y="0"/>
                  <a:pt x="2642971" y="75350"/>
                  <a:pt x="2642971" y="168300"/>
                </a:cubicBezTo>
                <a:lnTo>
                  <a:pt x="2642971" y="1514697"/>
                </a:lnTo>
                <a:cubicBezTo>
                  <a:pt x="2642971" y="1607647"/>
                  <a:pt x="2567621" y="1682997"/>
                  <a:pt x="2474671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3201" tIns="90310" rIns="90310" bIns="511059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Models back-and-forth exchanges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Assists children in learning how to communicate more clearly and accurately</a:t>
            </a:r>
            <a:endParaRPr lang="en-US" sz="1400" kern="1200" dirty="0"/>
          </a:p>
        </p:txBody>
      </p:sp>
      <p:sp>
        <p:nvSpPr>
          <p:cNvPr id="10" name="Freeform 9"/>
          <p:cNvSpPr/>
          <p:nvPr/>
        </p:nvSpPr>
        <p:spPr>
          <a:xfrm>
            <a:off x="938966" y="2183390"/>
            <a:ext cx="2598127" cy="1682997"/>
          </a:xfrm>
          <a:custGeom>
            <a:avLst/>
            <a:gdLst>
              <a:gd name="connsiteX0" fmla="*/ 0 w 2598127"/>
              <a:gd name="connsiteY0" fmla="*/ 168300 h 1682997"/>
              <a:gd name="connsiteX1" fmla="*/ 168300 w 2598127"/>
              <a:gd name="connsiteY1" fmla="*/ 0 h 1682997"/>
              <a:gd name="connsiteX2" fmla="*/ 2429827 w 2598127"/>
              <a:gd name="connsiteY2" fmla="*/ 0 h 1682997"/>
              <a:gd name="connsiteX3" fmla="*/ 2598127 w 2598127"/>
              <a:gd name="connsiteY3" fmla="*/ 168300 h 1682997"/>
              <a:gd name="connsiteX4" fmla="*/ 2598127 w 2598127"/>
              <a:gd name="connsiteY4" fmla="*/ 1514697 h 1682997"/>
              <a:gd name="connsiteX5" fmla="*/ 2429827 w 2598127"/>
              <a:gd name="connsiteY5" fmla="*/ 1682997 h 1682997"/>
              <a:gd name="connsiteX6" fmla="*/ 168300 w 2598127"/>
              <a:gd name="connsiteY6" fmla="*/ 1682997 h 1682997"/>
              <a:gd name="connsiteX7" fmla="*/ 0 w 2598127"/>
              <a:gd name="connsiteY7" fmla="*/ 1514697 h 1682997"/>
              <a:gd name="connsiteX8" fmla="*/ 0 w 2598127"/>
              <a:gd name="connsiteY8" fmla="*/ 168300 h 1682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8127" h="1682997">
                <a:moveTo>
                  <a:pt x="0" y="168300"/>
                </a:moveTo>
                <a:cubicBezTo>
                  <a:pt x="0" y="75350"/>
                  <a:pt x="75350" y="0"/>
                  <a:pt x="168300" y="0"/>
                </a:cubicBezTo>
                <a:lnTo>
                  <a:pt x="2429827" y="0"/>
                </a:lnTo>
                <a:cubicBezTo>
                  <a:pt x="2522777" y="0"/>
                  <a:pt x="2598127" y="75350"/>
                  <a:pt x="2598127" y="168300"/>
                </a:cubicBezTo>
                <a:lnTo>
                  <a:pt x="2598127" y="1514697"/>
                </a:lnTo>
                <a:cubicBezTo>
                  <a:pt x="2598127" y="1607647"/>
                  <a:pt x="2522777" y="1682997"/>
                  <a:pt x="2429827" y="1682997"/>
                </a:cubicBezTo>
                <a:lnTo>
                  <a:pt x="168300" y="1682997"/>
                </a:lnTo>
                <a:cubicBezTo>
                  <a:pt x="75350" y="1682997"/>
                  <a:pt x="0" y="1607647"/>
                  <a:pt x="0" y="1514697"/>
                </a:cubicBezTo>
                <a:lnTo>
                  <a:pt x="0" y="16830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310" tIns="90310" rIns="869748" bIns="511059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Increases vocabulary</a:t>
            </a:r>
            <a:endParaRPr lang="en-US" sz="14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400" kern="1200" dirty="0" smtClean="0"/>
              <a:t>Helps children learn more language to understand their actions and to express their </a:t>
            </a:r>
            <a:br>
              <a:rPr lang="en-US" sz="1400" kern="1200" dirty="0" smtClean="0"/>
            </a:br>
            <a:r>
              <a:rPr lang="en-US" sz="1400" kern="1200" dirty="0" smtClean="0"/>
              <a:t>ideas</a:t>
            </a:r>
            <a:endParaRPr lang="en-US" sz="1400" kern="1200" dirty="0"/>
          </a:p>
        </p:txBody>
      </p:sp>
      <p:sp>
        <p:nvSpPr>
          <p:cNvPr id="11" name="Freeform 10"/>
          <p:cNvSpPr/>
          <p:nvPr/>
        </p:nvSpPr>
        <p:spPr>
          <a:xfrm>
            <a:off x="2364598" y="2141323"/>
            <a:ext cx="1751385" cy="1882854"/>
          </a:xfrm>
          <a:custGeom>
            <a:avLst/>
            <a:gdLst>
              <a:gd name="connsiteX0" fmla="*/ 0 w 1751385"/>
              <a:gd name="connsiteY0" fmla="*/ 1882854 h 1882854"/>
              <a:gd name="connsiteX1" fmla="*/ 1751385 w 1751385"/>
              <a:gd name="connsiteY1" fmla="*/ 0 h 1882854"/>
              <a:gd name="connsiteX2" fmla="*/ 1751385 w 1751385"/>
              <a:gd name="connsiteY2" fmla="*/ 1882854 h 1882854"/>
              <a:gd name="connsiteX3" fmla="*/ 0 w 1751385"/>
              <a:gd name="connsiteY3" fmla="*/ 1882854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1385" h="1882854">
                <a:moveTo>
                  <a:pt x="0" y="1882854"/>
                </a:moveTo>
                <a:cubicBezTo>
                  <a:pt x="0" y="842982"/>
                  <a:pt x="784122" y="0"/>
                  <a:pt x="1751385" y="0"/>
                </a:cubicBezTo>
                <a:lnTo>
                  <a:pt x="1751385" y="1882854"/>
                </a:lnTo>
                <a:lnTo>
                  <a:pt x="0" y="1882854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9649" tIns="658155" rIns="106680" bIns="106680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Introducing Novel Words</a:t>
            </a:r>
            <a:endParaRPr lang="en-US" sz="1000" kern="1200" dirty="0" smtClean="0"/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4336869" y="2123082"/>
            <a:ext cx="1897110" cy="1907858"/>
          </a:xfrm>
          <a:custGeom>
            <a:avLst/>
            <a:gdLst>
              <a:gd name="connsiteX0" fmla="*/ 0 w 1907858"/>
              <a:gd name="connsiteY0" fmla="*/ 1897110 h 1897110"/>
              <a:gd name="connsiteX1" fmla="*/ 1907858 w 1907858"/>
              <a:gd name="connsiteY1" fmla="*/ 0 h 1897110"/>
              <a:gd name="connsiteX2" fmla="*/ 1907858 w 1907858"/>
              <a:gd name="connsiteY2" fmla="*/ 1897110 h 1897110"/>
              <a:gd name="connsiteX3" fmla="*/ 0 w 1907858"/>
              <a:gd name="connsiteY3" fmla="*/ 1897110 h 1897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7858" h="1897110">
                <a:moveTo>
                  <a:pt x="1" y="0"/>
                </a:moveTo>
                <a:cubicBezTo>
                  <a:pt x="1053681" y="0"/>
                  <a:pt x="1907857" y="849365"/>
                  <a:pt x="1907857" y="1897110"/>
                </a:cubicBezTo>
                <a:lnTo>
                  <a:pt x="1" y="1897110"/>
                </a:lnTo>
                <a:lnTo>
                  <a:pt x="1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680" tIns="665479" rIns="662331" bIns="106680" numCol="1" spcCol="1270" anchor="ctr" anchorCtr="0">
            <a:noAutofit/>
          </a:bodyPr>
          <a:lstStyle/>
          <a:p>
            <a:pPr lvl="0" algn="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Engaging in Thick Conversations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 smtClean="0"/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/>
          </a:p>
        </p:txBody>
      </p:sp>
      <p:sp>
        <p:nvSpPr>
          <p:cNvPr id="13" name="Freeform 12"/>
          <p:cNvSpPr/>
          <p:nvPr/>
        </p:nvSpPr>
        <p:spPr>
          <a:xfrm>
            <a:off x="4336869" y="4254330"/>
            <a:ext cx="1814489" cy="1873586"/>
          </a:xfrm>
          <a:custGeom>
            <a:avLst/>
            <a:gdLst>
              <a:gd name="connsiteX0" fmla="*/ 0 w 1814489"/>
              <a:gd name="connsiteY0" fmla="*/ 1873585 h 1873585"/>
              <a:gd name="connsiteX1" fmla="*/ 1814489 w 1814489"/>
              <a:gd name="connsiteY1" fmla="*/ 0 h 1873585"/>
              <a:gd name="connsiteX2" fmla="*/ 1814489 w 1814489"/>
              <a:gd name="connsiteY2" fmla="*/ 1873585 h 1873585"/>
              <a:gd name="connsiteX3" fmla="*/ 0 w 1814489"/>
              <a:gd name="connsiteY3" fmla="*/ 1873585 h 187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489" h="1873585">
                <a:moveTo>
                  <a:pt x="1814489" y="0"/>
                </a:moveTo>
                <a:cubicBezTo>
                  <a:pt x="1814489" y="1034752"/>
                  <a:pt x="1002115" y="1873585"/>
                  <a:pt x="0" y="1873585"/>
                </a:cubicBezTo>
                <a:lnTo>
                  <a:pt x="0" y="0"/>
                </a:lnTo>
                <a:lnTo>
                  <a:pt x="1814489" y="0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1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9568" tIns="99569" rIns="631020" bIns="648328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 smtClean="0"/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/>
              <a:t>Asking Questions</a:t>
            </a:r>
          </a:p>
        </p:txBody>
      </p:sp>
      <p:sp>
        <p:nvSpPr>
          <p:cNvPr id="14" name="Freeform 13"/>
          <p:cNvSpPr/>
          <p:nvPr/>
        </p:nvSpPr>
        <p:spPr>
          <a:xfrm>
            <a:off x="2364598" y="4224988"/>
            <a:ext cx="1798708" cy="1905855"/>
          </a:xfrm>
          <a:custGeom>
            <a:avLst/>
            <a:gdLst>
              <a:gd name="connsiteX0" fmla="*/ 0 w 1905854"/>
              <a:gd name="connsiteY0" fmla="*/ 1798707 h 1798707"/>
              <a:gd name="connsiteX1" fmla="*/ 1905854 w 1905854"/>
              <a:gd name="connsiteY1" fmla="*/ 0 h 1798707"/>
              <a:gd name="connsiteX2" fmla="*/ 1905854 w 1905854"/>
              <a:gd name="connsiteY2" fmla="*/ 1798707 h 1798707"/>
              <a:gd name="connsiteX3" fmla="*/ 0 w 1905854"/>
              <a:gd name="connsiteY3" fmla="*/ 1798707 h 1798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854" h="1798707">
                <a:moveTo>
                  <a:pt x="1905853" y="1798707"/>
                </a:moveTo>
                <a:cubicBezTo>
                  <a:pt x="853280" y="1798707"/>
                  <a:pt x="1" y="993398"/>
                  <a:pt x="1" y="0"/>
                </a:cubicBezTo>
                <a:lnTo>
                  <a:pt x="1905853" y="0"/>
                </a:lnTo>
                <a:lnTo>
                  <a:pt x="1905853" y="1798707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1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33510" tIns="106681" rIns="106680" bIns="664892" numCol="1" spcCol="1270" anchor="ctr" anchorCtr="0">
            <a:noAutofit/>
          </a:bodyPr>
          <a:lstStyle/>
          <a:p>
            <a:pPr lvl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Expanding on What Children Say</a:t>
            </a:r>
          </a:p>
        </p:txBody>
      </p:sp>
      <p:sp>
        <p:nvSpPr>
          <p:cNvPr id="15" name="Circular Arrow 14"/>
          <p:cNvSpPr/>
          <p:nvPr/>
        </p:nvSpPr>
        <p:spPr>
          <a:xfrm>
            <a:off x="3845114" y="3692384"/>
            <a:ext cx="786275" cy="683717"/>
          </a:xfrm>
          <a:prstGeom prst="circularArrow">
            <a:avLst/>
          </a:pr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Circular Arrow 15"/>
          <p:cNvSpPr/>
          <p:nvPr/>
        </p:nvSpPr>
        <p:spPr>
          <a:xfrm rot="10800000">
            <a:off x="3845114" y="3826937"/>
            <a:ext cx="786275" cy="683717"/>
          </a:xfrm>
          <a:prstGeom prst="circularArrow">
            <a:avLst/>
          </a:pr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Oval 16"/>
          <p:cNvSpPr/>
          <p:nvPr/>
        </p:nvSpPr>
        <p:spPr>
          <a:xfrm>
            <a:off x="3706184" y="3574613"/>
            <a:ext cx="1183873" cy="106409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639065" y="3826939"/>
            <a:ext cx="1276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Extended Conversations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43852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4424306" y="1957199"/>
            <a:ext cx="3830929" cy="1405434"/>
          </a:xfrm>
          <a:prstGeom prst="wedgeRoundRectCallout">
            <a:avLst>
              <a:gd name="adj1" fmla="val 33758"/>
              <a:gd name="adj2" fmla="val 8312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1815488" y="3914396"/>
            <a:ext cx="2740275" cy="1280507"/>
          </a:xfrm>
          <a:prstGeom prst="wedgeRoundRectCallout">
            <a:avLst>
              <a:gd name="adj1" fmla="val 65403"/>
              <a:gd name="adj2" fmla="val -3262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ular Callout 3"/>
          <p:cNvSpPr/>
          <p:nvPr/>
        </p:nvSpPr>
        <p:spPr>
          <a:xfrm>
            <a:off x="1249216" y="2247077"/>
            <a:ext cx="2810736" cy="1003499"/>
          </a:xfrm>
          <a:prstGeom prst="wedgeRoundRectCallout">
            <a:avLst>
              <a:gd name="adj1" fmla="val -40522"/>
              <a:gd name="adj2" fmla="val 8013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How does Expanding on what children say  benefit teachers?</a:t>
            </a:r>
            <a:endParaRPr lang="en-US" sz="3200" dirty="0"/>
          </a:p>
        </p:txBody>
      </p:sp>
      <p:pic>
        <p:nvPicPr>
          <p:cNvPr id="11" name="Picture 10" descr="Teacher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63" y="3449996"/>
            <a:ext cx="1687937" cy="3119346"/>
          </a:xfrm>
          <a:prstGeom prst="rect">
            <a:avLst/>
          </a:prstGeom>
        </p:spPr>
      </p:pic>
      <p:pic>
        <p:nvPicPr>
          <p:cNvPr id="12" name="Picture 11" descr="Teacher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742" y="3449996"/>
            <a:ext cx="1669746" cy="3085731"/>
          </a:xfrm>
          <a:prstGeom prst="rect">
            <a:avLst/>
          </a:prstGeom>
        </p:spPr>
      </p:pic>
      <p:pic>
        <p:nvPicPr>
          <p:cNvPr id="14" name="Picture 13" descr="Teach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358" y="3582025"/>
            <a:ext cx="1633099" cy="30180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6830" y="2290189"/>
            <a:ext cx="2618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can add new information to the conversation.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61206" y="4031300"/>
            <a:ext cx="2623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Tells </a:t>
            </a:r>
            <a:r>
              <a:rPr lang="en-US" dirty="0"/>
              <a:t>me </a:t>
            </a:r>
            <a:r>
              <a:rPr lang="en-US" dirty="0" smtClean="0"/>
              <a:t>what children understand </a:t>
            </a:r>
            <a:r>
              <a:rPr lang="en-US" dirty="0"/>
              <a:t>and </a:t>
            </a:r>
            <a:r>
              <a:rPr lang="en-US" dirty="0" smtClean="0"/>
              <a:t>comprehend.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55763" y="2050247"/>
            <a:ext cx="36057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conversations provide me with a great opportunity for ongoing child assessment and ideas for my curriculum planning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797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4" grpId="0" animBg="1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Expand on children’s words to scaffold Language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2034185" y="2540194"/>
            <a:ext cx="2077817" cy="1519950"/>
          </a:xfrm>
          <a:prstGeom prst="wedgeRoundRectCallout">
            <a:avLst>
              <a:gd name="adj1" fmla="val -37824"/>
              <a:gd name="adj2" fmla="val 6858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1985" tIns="281985" rIns="281985" bIns="281985" numCol="1" spcCol="1270" anchor="ctr" anchorCtr="0">
            <a:noAutofit/>
          </a:bodyPr>
          <a:lstStyle/>
          <a:p>
            <a:pPr lvl="0" algn="ctr" defTabSz="1022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300" kern="1200" dirty="0" smtClean="0">
                <a:solidFill>
                  <a:schemeClr val="tx1"/>
                </a:solidFill>
              </a:rPr>
              <a:t>Ways to Expand on MY Words</a:t>
            </a:r>
            <a:endParaRPr lang="en-US" sz="2300" kern="1200" dirty="0">
              <a:solidFill>
                <a:schemeClr val="tx1"/>
              </a:solidFill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035365" y="2182283"/>
            <a:ext cx="2126180" cy="1180350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>
                <a:solidFill>
                  <a:srgbClr val="000000"/>
                </a:solidFill>
              </a:rPr>
              <a:t>Make my phrase more complete.</a:t>
            </a:r>
            <a:endParaRPr lang="en-US" sz="2200" kern="1200" dirty="0">
              <a:solidFill>
                <a:srgbClr val="000000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035365" y="3574557"/>
            <a:ext cx="2126180" cy="1151867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>
                <a:solidFill>
                  <a:srgbClr val="000000"/>
                </a:solidFill>
              </a:rPr>
              <a:t>Make my phrase more complex.</a:t>
            </a:r>
            <a:endParaRPr lang="en-US" sz="2200" kern="1200" dirty="0">
              <a:solidFill>
                <a:srgbClr val="000000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035365" y="5069976"/>
            <a:ext cx="2126180" cy="1084177"/>
          </a:xfrm>
          <a:custGeom>
            <a:avLst/>
            <a:gdLst>
              <a:gd name="connsiteX0" fmla="*/ 0 w 1734499"/>
              <a:gd name="connsiteY0" fmla="*/ 138760 h 1387599"/>
              <a:gd name="connsiteX1" fmla="*/ 138760 w 1734499"/>
              <a:gd name="connsiteY1" fmla="*/ 0 h 1387599"/>
              <a:gd name="connsiteX2" fmla="*/ 1595739 w 1734499"/>
              <a:gd name="connsiteY2" fmla="*/ 0 h 1387599"/>
              <a:gd name="connsiteX3" fmla="*/ 1734499 w 1734499"/>
              <a:gd name="connsiteY3" fmla="*/ 138760 h 1387599"/>
              <a:gd name="connsiteX4" fmla="*/ 1734499 w 1734499"/>
              <a:gd name="connsiteY4" fmla="*/ 1248839 h 1387599"/>
              <a:gd name="connsiteX5" fmla="*/ 1595739 w 1734499"/>
              <a:gd name="connsiteY5" fmla="*/ 1387599 h 1387599"/>
              <a:gd name="connsiteX6" fmla="*/ 138760 w 1734499"/>
              <a:gd name="connsiteY6" fmla="*/ 1387599 h 1387599"/>
              <a:gd name="connsiteX7" fmla="*/ 0 w 1734499"/>
              <a:gd name="connsiteY7" fmla="*/ 1248839 h 1387599"/>
              <a:gd name="connsiteX8" fmla="*/ 0 w 1734499"/>
              <a:gd name="connsiteY8" fmla="*/ 138760 h 138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499" h="1387599">
                <a:moveTo>
                  <a:pt x="0" y="138760"/>
                </a:moveTo>
                <a:cubicBezTo>
                  <a:pt x="0" y="62125"/>
                  <a:pt x="62125" y="0"/>
                  <a:pt x="138760" y="0"/>
                </a:cubicBezTo>
                <a:lnTo>
                  <a:pt x="1595739" y="0"/>
                </a:lnTo>
                <a:cubicBezTo>
                  <a:pt x="1672374" y="0"/>
                  <a:pt x="1734499" y="62125"/>
                  <a:pt x="1734499" y="138760"/>
                </a:cubicBezTo>
                <a:lnTo>
                  <a:pt x="1734499" y="1248839"/>
                </a:lnTo>
                <a:cubicBezTo>
                  <a:pt x="1734499" y="1325474"/>
                  <a:pt x="1672374" y="1387599"/>
                  <a:pt x="1595739" y="1387599"/>
                </a:cubicBezTo>
                <a:lnTo>
                  <a:pt x="138760" y="1387599"/>
                </a:lnTo>
                <a:cubicBezTo>
                  <a:pt x="62125" y="1387599"/>
                  <a:pt x="0" y="1325474"/>
                  <a:pt x="0" y="1248839"/>
                </a:cubicBezTo>
                <a:lnTo>
                  <a:pt x="0" y="1387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551" tIns="82551" rIns="82551" bIns="82551" numCol="1" spcCol="1270" anchor="ctr" anchorCtr="0">
            <a:noAutofit/>
          </a:bodyPr>
          <a:lstStyle/>
          <a:p>
            <a:pPr lvl="0" algn="ctr" defTabSz="9779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kern="1200" dirty="0" smtClean="0">
                <a:solidFill>
                  <a:srgbClr val="000000"/>
                </a:solidFill>
              </a:rPr>
              <a:t>Add novel and interesting words.</a:t>
            </a:r>
            <a:endParaRPr lang="en-US" sz="2200" kern="1200" dirty="0">
              <a:solidFill>
                <a:srgbClr val="000000"/>
              </a:solidFill>
            </a:endParaRPr>
          </a:p>
        </p:txBody>
      </p:sp>
      <p:pic>
        <p:nvPicPr>
          <p:cNvPr id="3" name="Picture 2" descr="expan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8" y="3699883"/>
            <a:ext cx="2097376" cy="2641661"/>
          </a:xfrm>
          <a:prstGeom prst="rect">
            <a:avLst/>
          </a:prstGeom>
        </p:spPr>
      </p:pic>
      <p:sp>
        <p:nvSpPr>
          <p:cNvPr id="14" name="Striped Right Arrow 13"/>
          <p:cNvSpPr/>
          <p:nvPr/>
        </p:nvSpPr>
        <p:spPr>
          <a:xfrm>
            <a:off x="4351435" y="2607862"/>
            <a:ext cx="1447008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riped Right Arrow 14"/>
          <p:cNvSpPr/>
          <p:nvPr/>
        </p:nvSpPr>
        <p:spPr>
          <a:xfrm>
            <a:off x="4351435" y="3926252"/>
            <a:ext cx="1447008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riped Right Arrow 15"/>
          <p:cNvSpPr/>
          <p:nvPr/>
        </p:nvSpPr>
        <p:spPr>
          <a:xfrm>
            <a:off x="4351435" y="5352508"/>
            <a:ext cx="1447008" cy="510120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52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7483</TotalTime>
  <Words>366</Words>
  <Application>Microsoft Macintosh PowerPoint</Application>
  <PresentationFormat>On-screen Show (4:3)</PresentationFormat>
  <Paragraphs>60</Paragraphs>
  <Slides>13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Powerpoint_template</vt:lpstr>
      <vt:lpstr>Language modeling and conversations:  Expansions</vt:lpstr>
      <vt:lpstr>FRAMEWORK FOR EFFECTIVE PRACTICE  SUPPORTING SCHOOL READINESS FOR ALL CHILDREN</vt:lpstr>
      <vt:lpstr>OBJECTIVES</vt:lpstr>
      <vt:lpstr>What are extended Conversations?</vt:lpstr>
      <vt:lpstr>Expanding on what Children Say Scaffolds Conversations</vt:lpstr>
      <vt:lpstr>PowerPoint Presentation</vt:lpstr>
      <vt:lpstr>How does EXPANDING ON WHAT CHILDREN SAY benefit children?</vt:lpstr>
      <vt:lpstr>How does Expanding on what children say  benefit teachers?</vt:lpstr>
      <vt:lpstr>Expand on children’s words to scaffold Language</vt:lpstr>
      <vt:lpstr>Expand on children’s words to scaffold thinking</vt:lpstr>
      <vt:lpstr>PowerPoint Presentation</vt:lpstr>
      <vt:lpstr>Now it’s your turn!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 M. Davis</dc:creator>
  <cp:lastModifiedBy>Prakarn</cp:lastModifiedBy>
  <cp:revision>167</cp:revision>
  <cp:lastPrinted>2011-12-27T16:43:27Z</cp:lastPrinted>
  <dcterms:created xsi:type="dcterms:W3CDTF">2011-10-14T22:50:22Z</dcterms:created>
  <dcterms:modified xsi:type="dcterms:W3CDTF">2012-08-27T18:29:11Z</dcterms:modified>
</cp:coreProperties>
</file>