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6"/>
  </p:notesMasterIdLst>
  <p:handoutMasterIdLst>
    <p:handoutMasterId r:id="rId17"/>
  </p:handoutMasterIdLst>
  <p:sldIdLst>
    <p:sldId id="296" r:id="rId3"/>
    <p:sldId id="298" r:id="rId4"/>
    <p:sldId id="294" r:id="rId5"/>
    <p:sldId id="261" r:id="rId6"/>
    <p:sldId id="262" r:id="rId7"/>
    <p:sldId id="263" r:id="rId8"/>
    <p:sldId id="265" r:id="rId9"/>
    <p:sldId id="266" r:id="rId10"/>
    <p:sldId id="269" r:id="rId11"/>
    <p:sldId id="293" r:id="rId12"/>
    <p:sldId id="286" r:id="rId13"/>
    <p:sldId id="270" r:id="rId14"/>
    <p:sldId id="29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A43F9-656E-C24B-B584-DFD3972DBE4B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A1A74-EDD3-FB4B-B5EA-13171233F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1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0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4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8/27/12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34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7BCA50-106C-6644-88FD-7EB5C7BF4DA4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8/27/12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4ADF5-F659-8942-84FF-94FF3BE6F618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14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81038-AFC6-274B-A2DB-63A799E7F6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25C4D-0B41-1D45-B68E-227375629129}" type="slidenum">
              <a:rPr lang="en-US" smtClean="0">
                <a:solidFill>
                  <a:srgbClr val="D4D4D4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D4D4D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490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864BB0-D65B-3F4D-B3C2-8590CD1D9DA8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8/27/12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AAAA4-2D55-A64D-8133-C99AF9A2344D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060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8/27/12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35363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6B1CD-03C9-C540-94D5-6DE218095403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8/27/12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B39-DD8C-FD4E-8BDE-E27FB80AF5EA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843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8/27/12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5834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8/27/12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8130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8/27/12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42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8/27/12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08379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8/27/12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4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8/27/12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70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8/27/12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7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3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4201" y="2722643"/>
            <a:ext cx="5829994" cy="1461822"/>
          </a:xfrm>
        </p:spPr>
        <p:txBody>
          <a:bodyPr>
            <a:normAutofit/>
          </a:bodyPr>
          <a:lstStyle/>
          <a:p>
            <a:r>
              <a:rPr lang="en-US" sz="1900" dirty="0"/>
              <a:t>Language modeling and conversations: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4000" dirty="0"/>
              <a:t>Expansions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eveahClimbingStructure_cropp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4" name="Picture 13" descr="MickeyasAnthonyDrawChalkCR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5" name="Picture 14" descr="ChildMonkeyBarCROP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9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Expand on children’s words to scaffold thinking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5439251" y="429091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Relate to my life.</a:t>
            </a:r>
            <a:endParaRPr lang="en-US" sz="1900" dirty="0"/>
          </a:p>
        </p:txBody>
      </p:sp>
      <p:sp>
        <p:nvSpPr>
          <p:cNvPr id="11" name="Freeform 10"/>
          <p:cNvSpPr/>
          <p:nvPr/>
        </p:nvSpPr>
        <p:spPr>
          <a:xfrm>
            <a:off x="5439251" y="3144907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Apply to my world.</a:t>
            </a:r>
            <a:endParaRPr lang="en-US" sz="19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5439251" y="5419733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Explain thinking.</a:t>
            </a:r>
            <a:endParaRPr lang="en-US" sz="19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5439251" y="200194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Summarize my thoughts.</a:t>
            </a:r>
          </a:p>
        </p:txBody>
      </p:sp>
      <p:sp>
        <p:nvSpPr>
          <p:cNvPr id="17" name="Freeform 16"/>
          <p:cNvSpPr/>
          <p:nvPr/>
        </p:nvSpPr>
        <p:spPr>
          <a:xfrm>
            <a:off x="6936675" y="200194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50" kern="1200" dirty="0" smtClean="0"/>
              <a:t>Link to what I already know.</a:t>
            </a:r>
            <a:endParaRPr lang="en-US" sz="1850" kern="1200" dirty="0"/>
          </a:p>
        </p:txBody>
      </p:sp>
      <p:sp>
        <p:nvSpPr>
          <p:cNvPr id="19" name="Freeform 18"/>
          <p:cNvSpPr/>
          <p:nvPr/>
        </p:nvSpPr>
        <p:spPr>
          <a:xfrm>
            <a:off x="6936675" y="3159548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Connect concepts.</a:t>
            </a:r>
            <a:endParaRPr lang="en-US" sz="19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6936675" y="429091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Relate to my actions.</a:t>
            </a:r>
            <a:endParaRPr lang="en-US" sz="1900" kern="1200" dirty="0"/>
          </a:p>
        </p:txBody>
      </p:sp>
      <p:pic>
        <p:nvPicPr>
          <p:cNvPr id="7" name="Picture 6" descr="lil gu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478" y="3398800"/>
            <a:ext cx="1764981" cy="2947082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090297" y="2248409"/>
            <a:ext cx="2021705" cy="1519950"/>
          </a:xfrm>
          <a:prstGeom prst="wedgeRoundRectCallout">
            <a:avLst>
              <a:gd name="adj1" fmla="val -37824"/>
              <a:gd name="adj2" fmla="val 685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1985" tIns="281985" rIns="281985" bIns="28198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/>
                </a:solidFill>
              </a:rPr>
              <a:t>Ways to Expand on MY Words</a:t>
            </a:r>
            <a:endParaRPr lang="en-US" sz="2300" kern="1200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936675" y="5419733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Invite me to think deeper.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91514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tting-to-School-Continued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it’s your turn!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4" y="1830387"/>
            <a:ext cx="4135782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Expand on children’s words.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Add more complex language.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Add new information to support higher-level thinking.</a:t>
            </a:r>
          </a:p>
        </p:txBody>
      </p:sp>
      <p:pic>
        <p:nvPicPr>
          <p:cNvPr id="12" name="Picture 11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1762" y="2322014"/>
            <a:ext cx="2196538" cy="4059255"/>
          </a:xfrm>
          <a:prstGeom prst="rect">
            <a:avLst/>
          </a:prstGeom>
        </p:spPr>
      </p:pic>
      <p:pic>
        <p:nvPicPr>
          <p:cNvPr id="13" name="Picture 12" descr="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3" y="3962695"/>
            <a:ext cx="1615427" cy="23600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8808" y="4399942"/>
            <a:ext cx="281073" cy="249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5965587" y="2172068"/>
            <a:ext cx="2040386" cy="999420"/>
          </a:xfrm>
          <a:prstGeom prst="wedgeRoundRectCallout">
            <a:avLst>
              <a:gd name="adj1" fmla="val -45833"/>
              <a:gd name="adj2" fmla="val 81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n 15"/>
          <p:cNvSpPr/>
          <p:nvPr/>
        </p:nvSpPr>
        <p:spPr>
          <a:xfrm>
            <a:off x="6522249" y="2239477"/>
            <a:ext cx="822960" cy="822960"/>
          </a:xfrm>
          <a:prstGeom prst="sun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6288300" y="2824178"/>
            <a:ext cx="2040386" cy="999420"/>
          </a:xfrm>
          <a:prstGeom prst="wedgeRoundRectCallout">
            <a:avLst>
              <a:gd name="adj1" fmla="val 31718"/>
              <a:gd name="adj2" fmla="val 760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6963103" y="3004925"/>
            <a:ext cx="609273" cy="609273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6069688" y="2609314"/>
            <a:ext cx="2040386" cy="1214283"/>
          </a:xfrm>
          <a:prstGeom prst="wedgeRoundRectCallout">
            <a:avLst>
              <a:gd name="adj1" fmla="val 31718"/>
              <a:gd name="adj2" fmla="val 760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oon 19"/>
          <p:cNvSpPr/>
          <p:nvPr/>
        </p:nvSpPr>
        <p:spPr>
          <a:xfrm>
            <a:off x="6808808" y="2824178"/>
            <a:ext cx="536401" cy="790020"/>
          </a:xfrm>
          <a:prstGeom prst="moon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5965587" y="2172068"/>
            <a:ext cx="2144487" cy="1390826"/>
          </a:xfrm>
          <a:prstGeom prst="wedgeRoundRectCallout">
            <a:avLst>
              <a:gd name="adj1" fmla="val -43649"/>
              <a:gd name="adj2" fmla="val 677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6694298" y="2471870"/>
            <a:ext cx="728709" cy="707923"/>
          </a:xfrm>
          <a:prstGeom prst="hear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7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1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1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367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6943" y="1967641"/>
            <a:ext cx="6802376" cy="1649959"/>
          </a:xfrm>
          <a:prstGeom prst="rect">
            <a:avLst/>
          </a:prstGeom>
          <a:solidFill>
            <a:srgbClr val="FF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To understand how expansions create opportunities for extended conversation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6943" y="3710799"/>
            <a:ext cx="6802376" cy="1304905"/>
          </a:xfrm>
          <a:prstGeom prst="rect">
            <a:avLst/>
          </a:prstGeom>
          <a:solidFill>
            <a:srgbClr val="FF45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To learn how expansions promote children’s language and thinking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856943" y="5108911"/>
            <a:ext cx="6802376" cy="1279189"/>
          </a:xfrm>
          <a:prstGeom prst="rect">
            <a:avLst/>
          </a:prstGeom>
          <a:solidFill>
            <a:srgbClr val="8DC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To identify strategies used to expand on what children say</a:t>
            </a:r>
          </a:p>
        </p:txBody>
      </p:sp>
      <p:pic>
        <p:nvPicPr>
          <p:cNvPr id="3" name="Picture 2" descr="Jose_and_T_Ann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3226" r="1601" b="10590"/>
          <a:stretch/>
        </p:blipFill>
        <p:spPr>
          <a:xfrm>
            <a:off x="480861" y="5108911"/>
            <a:ext cx="1949332" cy="1279189"/>
          </a:xfrm>
          <a:prstGeom prst="rect">
            <a:avLst/>
          </a:prstGeom>
        </p:spPr>
      </p:pic>
      <p:pic>
        <p:nvPicPr>
          <p:cNvPr id="13" name="Picture 12" descr="Teacher_Carl_with_students_and_clipboard_at_lunch_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1" r="-1" b="1585"/>
          <a:stretch/>
        </p:blipFill>
        <p:spPr>
          <a:xfrm>
            <a:off x="480861" y="3710799"/>
            <a:ext cx="1949332" cy="1304905"/>
          </a:xfrm>
          <a:prstGeom prst="rect">
            <a:avLst/>
          </a:prstGeom>
        </p:spPr>
      </p:pic>
      <p:pic>
        <p:nvPicPr>
          <p:cNvPr id="14" name="Picture 13" descr="Teacher_Terri_with_student_and_puzzle_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14303" b="13201"/>
          <a:stretch/>
        </p:blipFill>
        <p:spPr>
          <a:xfrm>
            <a:off x="480861" y="1967641"/>
            <a:ext cx="1949332" cy="16499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430193" y="1905000"/>
            <a:ext cx="0" cy="449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82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12" y="3454424"/>
            <a:ext cx="1959475" cy="2862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extended Conversations?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878423" y="1967608"/>
            <a:ext cx="3651089" cy="2571425"/>
          </a:xfrm>
          <a:prstGeom prst="wedgeRoundRectCallout">
            <a:avLst>
              <a:gd name="adj1" fmla="val 57291"/>
              <a:gd name="adj2" fmla="val 369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49258" y="2165407"/>
            <a:ext cx="3380254" cy="2269520"/>
          </a:xfrm>
          <a:prstGeom prst="wedgeRoundRectCallou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2400" kern="1300" dirty="0"/>
              <a:t>Extended conversations are rich back-and-forth </a:t>
            </a:r>
            <a:r>
              <a:rPr lang="en-US" sz="2400" kern="1300" dirty="0" smtClean="0"/>
              <a:t>exchanges </a:t>
            </a:r>
            <a:r>
              <a:rPr lang="en-US" sz="2400" kern="1300" dirty="0"/>
              <a:t>t</a:t>
            </a:r>
            <a:r>
              <a:rPr lang="en-US" sz="2400" kern="1300" dirty="0" smtClean="0"/>
              <a:t>hat help children develop more complex language and thinking skills.</a:t>
            </a:r>
            <a:endParaRPr lang="en-US" sz="2400" kern="1300" dirty="0"/>
          </a:p>
        </p:txBody>
      </p:sp>
      <p:pic>
        <p:nvPicPr>
          <p:cNvPr id="9" name="Picture 8" descr="hi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0" y="3568642"/>
            <a:ext cx="1719552" cy="28912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20042" y="4913816"/>
            <a:ext cx="260253" cy="21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6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500560" y="2925635"/>
            <a:ext cx="2178244" cy="675150"/>
          </a:xfrm>
          <a:prstGeom prst="wedgeRoundRectCallout">
            <a:avLst>
              <a:gd name="adj1" fmla="val 48505"/>
              <a:gd name="adj2" fmla="val 18102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>
          <a:xfrm>
            <a:off x="4785293" y="3056939"/>
            <a:ext cx="1700603" cy="43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 smtClean="0"/>
              <a:t>Look a plane!</a:t>
            </a:r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Expanding on what Children Say Scaffolds Conversations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0105" y="2037514"/>
            <a:ext cx="8477736" cy="924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 smtClean="0"/>
              <a:t>Expansions provide additional language in response to children’s words to extend conversations.</a:t>
            </a:r>
          </a:p>
        </p:txBody>
      </p:sp>
      <p:pic>
        <p:nvPicPr>
          <p:cNvPr id="5" name="Picture 4" descr="Teache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3" y="2830195"/>
            <a:ext cx="2010576" cy="3715590"/>
          </a:xfrm>
          <a:prstGeom prst="rect">
            <a:avLst/>
          </a:prstGeom>
        </p:spPr>
      </p:pic>
      <p:pic>
        <p:nvPicPr>
          <p:cNvPr id="3" name="Picture 2" descr="Kids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02" y="4452439"/>
            <a:ext cx="1361812" cy="1980819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799564" y="3251663"/>
            <a:ext cx="2178244" cy="675150"/>
          </a:xfrm>
          <a:prstGeom prst="wedgeRoundRectCallout">
            <a:avLst>
              <a:gd name="adj1" fmla="val -61054"/>
              <a:gd name="adj2" fmla="val 291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9"/>
          <p:cNvSpPr txBox="1">
            <a:spLocks/>
          </p:cNvSpPr>
          <p:nvPr/>
        </p:nvSpPr>
        <p:spPr>
          <a:xfrm>
            <a:off x="2980196" y="3385125"/>
            <a:ext cx="1700603" cy="431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I see a plane flying high in the sky.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00560" y="3558822"/>
            <a:ext cx="2178244" cy="675150"/>
            <a:chOff x="4500560" y="3759457"/>
            <a:chExt cx="2178244" cy="675150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4500560" y="3759457"/>
              <a:ext cx="2178244" cy="675150"/>
            </a:xfrm>
            <a:prstGeom prst="wedgeRoundRectCallout">
              <a:avLst>
                <a:gd name="adj1" fmla="val 47827"/>
                <a:gd name="adj2" fmla="val 12275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19"/>
            <p:cNvSpPr txBox="1">
              <a:spLocks/>
            </p:cNvSpPr>
            <p:nvPr/>
          </p:nvSpPr>
          <p:spPr>
            <a:xfrm>
              <a:off x="4785293" y="3801420"/>
              <a:ext cx="1893511" cy="6044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2000" dirty="0" smtClean="0"/>
                <a:t>I go on a plane with my grandma before.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80196" y="4059529"/>
            <a:ext cx="2178244" cy="1050507"/>
            <a:chOff x="3034266" y="4843834"/>
            <a:chExt cx="2178244" cy="965299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3034266" y="4843834"/>
              <a:ext cx="2178244" cy="965299"/>
            </a:xfrm>
            <a:prstGeom prst="wedgeRoundRectCallout">
              <a:avLst>
                <a:gd name="adj1" fmla="val -69825"/>
                <a:gd name="adj2" fmla="val -5667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19"/>
            <p:cNvSpPr txBox="1">
              <a:spLocks/>
            </p:cNvSpPr>
            <p:nvPr/>
          </p:nvSpPr>
          <p:spPr>
            <a:xfrm>
              <a:off x="3034266" y="4843834"/>
              <a:ext cx="2111130" cy="8216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1400" dirty="0" smtClean="0"/>
                <a:t>You went on a plane with your grandma. Where did the plane take you?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48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build="p"/>
      <p:bldP spid="20" grpId="1" build="p"/>
      <p:bldP spid="21" grpId="0" animBg="1"/>
      <p:bldP spid="21" grpId="1" animBg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tting-to-School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EXPANDING ON WHAT CHILDREN SAY benefit children?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5559344" y="4350166"/>
            <a:ext cx="2598127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748" tIns="511059" rIns="90310" bIns="90310" numCol="1" spcCol="1270" anchor="b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Expands higher level thinking skills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Provides opportunities for children to think about their thinking and evaluate their understandings</a:t>
            </a:r>
            <a:endParaRPr lang="en-US" sz="1400" kern="1200" dirty="0"/>
          </a:p>
        </p:txBody>
      </p:sp>
      <p:sp>
        <p:nvSpPr>
          <p:cNvPr id="8" name="Freeform 7"/>
          <p:cNvSpPr/>
          <p:nvPr/>
        </p:nvSpPr>
        <p:spPr>
          <a:xfrm>
            <a:off x="849331" y="4350166"/>
            <a:ext cx="2598127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410" tIns="457719" rIns="869748" bIns="36970" numCol="1" spcCol="1270" anchor="b" anchorCtr="0">
            <a:noAutofit/>
          </a:bodyPr>
          <a:lstStyle/>
          <a:p>
            <a:pPr marL="118872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Develops </a:t>
            </a:r>
            <a:br>
              <a:rPr lang="en-US" sz="1400" kern="1200" dirty="0" smtClean="0"/>
            </a:br>
            <a:r>
              <a:rPr lang="en-US" sz="1400" kern="1200" dirty="0" smtClean="0"/>
              <a:t>knowledge of new concepts and skills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Enhances children’s understandings throughout the conversation</a:t>
            </a:r>
            <a:endParaRPr lang="en-US" sz="1400" kern="1200" dirty="0"/>
          </a:p>
        </p:txBody>
      </p:sp>
      <p:sp>
        <p:nvSpPr>
          <p:cNvPr id="9" name="Freeform 8"/>
          <p:cNvSpPr/>
          <p:nvPr/>
        </p:nvSpPr>
        <p:spPr>
          <a:xfrm>
            <a:off x="5505901" y="2143941"/>
            <a:ext cx="2642971" cy="1682997"/>
          </a:xfrm>
          <a:custGeom>
            <a:avLst/>
            <a:gdLst>
              <a:gd name="connsiteX0" fmla="*/ 0 w 2642971"/>
              <a:gd name="connsiteY0" fmla="*/ 168300 h 1682997"/>
              <a:gd name="connsiteX1" fmla="*/ 168300 w 2642971"/>
              <a:gd name="connsiteY1" fmla="*/ 0 h 1682997"/>
              <a:gd name="connsiteX2" fmla="*/ 2474671 w 2642971"/>
              <a:gd name="connsiteY2" fmla="*/ 0 h 1682997"/>
              <a:gd name="connsiteX3" fmla="*/ 2642971 w 2642971"/>
              <a:gd name="connsiteY3" fmla="*/ 168300 h 1682997"/>
              <a:gd name="connsiteX4" fmla="*/ 2642971 w 2642971"/>
              <a:gd name="connsiteY4" fmla="*/ 1514697 h 1682997"/>
              <a:gd name="connsiteX5" fmla="*/ 2474671 w 2642971"/>
              <a:gd name="connsiteY5" fmla="*/ 1682997 h 1682997"/>
              <a:gd name="connsiteX6" fmla="*/ 168300 w 2642971"/>
              <a:gd name="connsiteY6" fmla="*/ 1682997 h 1682997"/>
              <a:gd name="connsiteX7" fmla="*/ 0 w 2642971"/>
              <a:gd name="connsiteY7" fmla="*/ 1514697 h 1682997"/>
              <a:gd name="connsiteX8" fmla="*/ 0 w 2642971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2971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74671" y="0"/>
                </a:lnTo>
                <a:cubicBezTo>
                  <a:pt x="2567621" y="0"/>
                  <a:pt x="2642971" y="75350"/>
                  <a:pt x="2642971" y="168300"/>
                </a:cubicBezTo>
                <a:lnTo>
                  <a:pt x="2642971" y="1514697"/>
                </a:lnTo>
                <a:cubicBezTo>
                  <a:pt x="2642971" y="1607647"/>
                  <a:pt x="2567621" y="1682997"/>
                  <a:pt x="2474671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3201" tIns="90310" rIns="90310" bIns="511059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Models back-and-forth exchanges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Assists children in learning how to communicate more clearly and accurately</a:t>
            </a:r>
            <a:endParaRPr lang="en-US" sz="1400" kern="1200" dirty="0"/>
          </a:p>
        </p:txBody>
      </p:sp>
      <p:sp>
        <p:nvSpPr>
          <p:cNvPr id="10" name="Freeform 9"/>
          <p:cNvSpPr/>
          <p:nvPr/>
        </p:nvSpPr>
        <p:spPr>
          <a:xfrm>
            <a:off x="938966" y="2183390"/>
            <a:ext cx="2598127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310" tIns="90310" rIns="869748" bIns="511059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Increases vocabulary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Helps children learn more language to understand their actions and to express their </a:t>
            </a:r>
            <a:br>
              <a:rPr lang="en-US" sz="1400" kern="1200" dirty="0" smtClean="0"/>
            </a:br>
            <a:r>
              <a:rPr lang="en-US" sz="1400" kern="1200" dirty="0" smtClean="0"/>
              <a:t>ideas</a:t>
            </a:r>
            <a:endParaRPr lang="en-US" sz="1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2364598" y="2141323"/>
            <a:ext cx="1751385" cy="1882854"/>
          </a:xfrm>
          <a:custGeom>
            <a:avLst/>
            <a:gdLst>
              <a:gd name="connsiteX0" fmla="*/ 0 w 1751385"/>
              <a:gd name="connsiteY0" fmla="*/ 1882854 h 1882854"/>
              <a:gd name="connsiteX1" fmla="*/ 1751385 w 1751385"/>
              <a:gd name="connsiteY1" fmla="*/ 0 h 1882854"/>
              <a:gd name="connsiteX2" fmla="*/ 1751385 w 1751385"/>
              <a:gd name="connsiteY2" fmla="*/ 1882854 h 1882854"/>
              <a:gd name="connsiteX3" fmla="*/ 0 w 1751385"/>
              <a:gd name="connsiteY3" fmla="*/ 1882854 h 188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385" h="1882854">
                <a:moveTo>
                  <a:pt x="0" y="1882854"/>
                </a:moveTo>
                <a:cubicBezTo>
                  <a:pt x="0" y="842982"/>
                  <a:pt x="784122" y="0"/>
                  <a:pt x="1751385" y="0"/>
                </a:cubicBezTo>
                <a:lnTo>
                  <a:pt x="1751385" y="1882854"/>
                </a:lnTo>
                <a:lnTo>
                  <a:pt x="0" y="188285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649" tIns="658155" rIns="106680" bIns="10668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 dirty="0" smtClean="0"/>
              <a:t>Introducing Novel Words</a:t>
            </a:r>
            <a:endParaRPr lang="en-US" sz="1000" kern="1200" dirty="0" smtClean="0"/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4336869" y="2123082"/>
            <a:ext cx="1897110" cy="1907858"/>
          </a:xfrm>
          <a:custGeom>
            <a:avLst/>
            <a:gdLst>
              <a:gd name="connsiteX0" fmla="*/ 0 w 1907858"/>
              <a:gd name="connsiteY0" fmla="*/ 1897110 h 1897110"/>
              <a:gd name="connsiteX1" fmla="*/ 1907858 w 1907858"/>
              <a:gd name="connsiteY1" fmla="*/ 0 h 1897110"/>
              <a:gd name="connsiteX2" fmla="*/ 1907858 w 1907858"/>
              <a:gd name="connsiteY2" fmla="*/ 1897110 h 1897110"/>
              <a:gd name="connsiteX3" fmla="*/ 0 w 1907858"/>
              <a:gd name="connsiteY3" fmla="*/ 1897110 h 189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858" h="1897110">
                <a:moveTo>
                  <a:pt x="1" y="0"/>
                </a:moveTo>
                <a:cubicBezTo>
                  <a:pt x="1053681" y="0"/>
                  <a:pt x="1907857" y="849365"/>
                  <a:pt x="1907857" y="1897110"/>
                </a:cubicBezTo>
                <a:lnTo>
                  <a:pt x="1" y="1897110"/>
                </a:lnTo>
                <a:lnTo>
                  <a:pt x="1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665479" rIns="662331" bIns="106680" numCol="1" spcCol="1270" anchor="ctr" anchorCtr="0">
            <a:noAutofit/>
          </a:bodyPr>
          <a:lstStyle/>
          <a:p>
            <a:pPr lvl="0"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 dirty="0" smtClean="0"/>
              <a:t>Engaging in Thick Conversations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 dirty="0" smtClean="0"/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4336869" y="4254330"/>
            <a:ext cx="1814489" cy="1873586"/>
          </a:xfrm>
          <a:custGeom>
            <a:avLst/>
            <a:gdLst>
              <a:gd name="connsiteX0" fmla="*/ 0 w 1814489"/>
              <a:gd name="connsiteY0" fmla="*/ 1873585 h 1873585"/>
              <a:gd name="connsiteX1" fmla="*/ 1814489 w 1814489"/>
              <a:gd name="connsiteY1" fmla="*/ 0 h 1873585"/>
              <a:gd name="connsiteX2" fmla="*/ 1814489 w 1814489"/>
              <a:gd name="connsiteY2" fmla="*/ 1873585 h 1873585"/>
              <a:gd name="connsiteX3" fmla="*/ 0 w 1814489"/>
              <a:gd name="connsiteY3" fmla="*/ 1873585 h 187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489" h="1873585">
                <a:moveTo>
                  <a:pt x="1814489" y="0"/>
                </a:moveTo>
                <a:cubicBezTo>
                  <a:pt x="1814489" y="1034752"/>
                  <a:pt x="1002115" y="1873585"/>
                  <a:pt x="0" y="1873585"/>
                </a:cubicBezTo>
                <a:lnTo>
                  <a:pt x="0" y="0"/>
                </a:lnTo>
                <a:lnTo>
                  <a:pt x="1814489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9" rIns="631020" bIns="64832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 smtClean="0"/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Asking Questions</a:t>
            </a:r>
          </a:p>
        </p:txBody>
      </p:sp>
      <p:sp>
        <p:nvSpPr>
          <p:cNvPr id="14" name="Freeform 13"/>
          <p:cNvSpPr/>
          <p:nvPr/>
        </p:nvSpPr>
        <p:spPr>
          <a:xfrm>
            <a:off x="2364598" y="4224988"/>
            <a:ext cx="1798708" cy="1905855"/>
          </a:xfrm>
          <a:custGeom>
            <a:avLst/>
            <a:gdLst>
              <a:gd name="connsiteX0" fmla="*/ 0 w 1905854"/>
              <a:gd name="connsiteY0" fmla="*/ 1798707 h 1798707"/>
              <a:gd name="connsiteX1" fmla="*/ 1905854 w 1905854"/>
              <a:gd name="connsiteY1" fmla="*/ 0 h 1798707"/>
              <a:gd name="connsiteX2" fmla="*/ 1905854 w 1905854"/>
              <a:gd name="connsiteY2" fmla="*/ 1798707 h 1798707"/>
              <a:gd name="connsiteX3" fmla="*/ 0 w 1905854"/>
              <a:gd name="connsiteY3" fmla="*/ 1798707 h 17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854" h="1798707">
                <a:moveTo>
                  <a:pt x="1905853" y="1798707"/>
                </a:moveTo>
                <a:cubicBezTo>
                  <a:pt x="853280" y="1798707"/>
                  <a:pt x="1" y="993398"/>
                  <a:pt x="1" y="0"/>
                </a:cubicBezTo>
                <a:lnTo>
                  <a:pt x="1905853" y="0"/>
                </a:lnTo>
                <a:lnTo>
                  <a:pt x="1905853" y="179870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510" tIns="106681" rIns="106680" bIns="664892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 dirty="0" smtClean="0"/>
              <a:t>Expanding on What Children Say</a:t>
            </a:r>
          </a:p>
        </p:txBody>
      </p:sp>
      <p:sp>
        <p:nvSpPr>
          <p:cNvPr id="15" name="Circular Arrow 14"/>
          <p:cNvSpPr/>
          <p:nvPr/>
        </p:nvSpPr>
        <p:spPr>
          <a:xfrm>
            <a:off x="3845114" y="3692384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Circular Arrow 15"/>
          <p:cNvSpPr/>
          <p:nvPr/>
        </p:nvSpPr>
        <p:spPr>
          <a:xfrm rot="10800000">
            <a:off x="3845114" y="3826937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3706184" y="3574613"/>
            <a:ext cx="1183873" cy="106409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39065" y="3826939"/>
            <a:ext cx="127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Extended Conversations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385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4424306" y="1957199"/>
            <a:ext cx="3830929" cy="1405434"/>
          </a:xfrm>
          <a:prstGeom prst="wedgeRoundRectCallout">
            <a:avLst>
              <a:gd name="adj1" fmla="val 33758"/>
              <a:gd name="adj2" fmla="val 831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1815488" y="3914396"/>
            <a:ext cx="2740275" cy="1280507"/>
          </a:xfrm>
          <a:prstGeom prst="wedgeRoundRectCallout">
            <a:avLst>
              <a:gd name="adj1" fmla="val 65403"/>
              <a:gd name="adj2" fmla="val -326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249216" y="2247077"/>
            <a:ext cx="2810736" cy="1003499"/>
          </a:xfrm>
          <a:prstGeom prst="wedgeRoundRectCallout">
            <a:avLst>
              <a:gd name="adj1" fmla="val -40522"/>
              <a:gd name="adj2" fmla="val 801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does Expanding on what children say  benefit teachers?</a:t>
            </a:r>
            <a:endParaRPr lang="en-US" sz="3200" dirty="0"/>
          </a:p>
        </p:txBody>
      </p:sp>
      <p:pic>
        <p:nvPicPr>
          <p:cNvPr id="11" name="Picture 10" descr="Teache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63" y="3449996"/>
            <a:ext cx="1687937" cy="3119346"/>
          </a:xfrm>
          <a:prstGeom prst="rect">
            <a:avLst/>
          </a:prstGeom>
        </p:spPr>
      </p:pic>
      <p:pic>
        <p:nvPicPr>
          <p:cNvPr id="12" name="Picture 11" descr="Teacher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742" y="3449996"/>
            <a:ext cx="1669746" cy="3085731"/>
          </a:xfrm>
          <a:prstGeom prst="rect">
            <a:avLst/>
          </a:prstGeom>
        </p:spPr>
      </p:pic>
      <p:pic>
        <p:nvPicPr>
          <p:cNvPr id="14" name="Picture 13" descr="Teach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58" y="3582025"/>
            <a:ext cx="1633099" cy="3018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830" y="2290189"/>
            <a:ext cx="2618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can add new information to the conversation.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1206" y="4031300"/>
            <a:ext cx="2623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Tells </a:t>
            </a:r>
            <a:r>
              <a:rPr lang="en-US" dirty="0"/>
              <a:t>me </a:t>
            </a:r>
            <a:r>
              <a:rPr lang="en-US" dirty="0" smtClean="0"/>
              <a:t>what children understand </a:t>
            </a:r>
            <a:r>
              <a:rPr lang="en-US" dirty="0"/>
              <a:t>and </a:t>
            </a:r>
            <a:r>
              <a:rPr lang="en-US" dirty="0" smtClean="0"/>
              <a:t>comprehend.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55763" y="2050247"/>
            <a:ext cx="3605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conversations provide me with a great opportunity for ongoing child assessment and ideas for my curriculum planning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9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Expand on children’s words to scaffold Language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034185" y="2540194"/>
            <a:ext cx="2077817" cy="1519950"/>
          </a:xfrm>
          <a:prstGeom prst="wedgeRoundRectCallout">
            <a:avLst>
              <a:gd name="adj1" fmla="val -37824"/>
              <a:gd name="adj2" fmla="val 685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1985" tIns="281985" rIns="281985" bIns="28198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/>
                </a:solidFill>
              </a:rPr>
              <a:t>Ways to Expand on MY Words</a:t>
            </a:r>
            <a:endParaRPr lang="en-US" sz="23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35365" y="2182283"/>
            <a:ext cx="2126180" cy="1180350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 smtClean="0">
                <a:solidFill>
                  <a:srgbClr val="000000"/>
                </a:solidFill>
              </a:rPr>
              <a:t>Make my phrase more complete.</a:t>
            </a:r>
            <a:endParaRPr lang="en-US" sz="2200" kern="1200" dirty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35365" y="3574557"/>
            <a:ext cx="2126180" cy="1151867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 smtClean="0">
                <a:solidFill>
                  <a:srgbClr val="000000"/>
                </a:solidFill>
              </a:rPr>
              <a:t>Make my phrase more complex.</a:t>
            </a:r>
            <a:endParaRPr lang="en-US" sz="2200" kern="1200" dirty="0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035365" y="5069976"/>
            <a:ext cx="2126180" cy="1084177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 smtClean="0">
                <a:solidFill>
                  <a:srgbClr val="000000"/>
                </a:solidFill>
              </a:rPr>
              <a:t>Add novel and interesting words.</a:t>
            </a:r>
            <a:endParaRPr lang="en-US" sz="2200" kern="1200" dirty="0">
              <a:solidFill>
                <a:srgbClr val="000000"/>
              </a:solidFill>
            </a:endParaRPr>
          </a:p>
        </p:txBody>
      </p:sp>
      <p:pic>
        <p:nvPicPr>
          <p:cNvPr id="3" name="Picture 2" descr="expa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8" y="3699883"/>
            <a:ext cx="2097376" cy="2641661"/>
          </a:xfrm>
          <a:prstGeom prst="rect">
            <a:avLst/>
          </a:prstGeom>
        </p:spPr>
      </p:pic>
      <p:sp>
        <p:nvSpPr>
          <p:cNvPr id="14" name="Striped Right Arrow 13"/>
          <p:cNvSpPr/>
          <p:nvPr/>
        </p:nvSpPr>
        <p:spPr>
          <a:xfrm>
            <a:off x="4351435" y="2607862"/>
            <a:ext cx="1447008" cy="5101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4351435" y="3926252"/>
            <a:ext cx="1447008" cy="5101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>
            <a:off x="4351435" y="5352508"/>
            <a:ext cx="1447008" cy="5101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5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7483</TotalTime>
  <Words>366</Words>
  <Application>Microsoft Macintosh PowerPoint</Application>
  <PresentationFormat>On-screen Show (4:3)</PresentationFormat>
  <Paragraphs>60</Paragraphs>
  <Slides>13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Powerpoint_template</vt:lpstr>
      <vt:lpstr>Language modeling and conversations:  Expansions</vt:lpstr>
      <vt:lpstr>FRAMEWORK FOR EFFECTIVE PRACTICE  SUPPORTING SCHOOL READINESS FOR ALL CHILDREN</vt:lpstr>
      <vt:lpstr>OBJECTIVES</vt:lpstr>
      <vt:lpstr>What are extended Conversations?</vt:lpstr>
      <vt:lpstr>Expanding on what Children Say Scaffolds Conversations</vt:lpstr>
      <vt:lpstr>PowerPoint Presentation</vt:lpstr>
      <vt:lpstr>How does EXPANDING ON WHAT CHILDREN SAY benefit children?</vt:lpstr>
      <vt:lpstr>How does Expanding on what children say  benefit teachers?</vt:lpstr>
      <vt:lpstr>Expand on children’s words to scaffold Language</vt:lpstr>
      <vt:lpstr>Expand on children’s words to scaffold thinking</vt:lpstr>
      <vt:lpstr>PowerPoint Presentation</vt:lpstr>
      <vt:lpstr>Now it’s your turn!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M. Davis</dc:creator>
  <cp:lastModifiedBy>Prakarn</cp:lastModifiedBy>
  <cp:revision>167</cp:revision>
  <cp:lastPrinted>2011-12-27T16:43:27Z</cp:lastPrinted>
  <dcterms:created xsi:type="dcterms:W3CDTF">2011-10-14T22:50:22Z</dcterms:created>
  <dcterms:modified xsi:type="dcterms:W3CDTF">2012-08-27T18:29:11Z</dcterms:modified>
</cp:coreProperties>
</file>