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16"/>
  </p:notesMasterIdLst>
  <p:handoutMasterIdLst>
    <p:handoutMasterId r:id="rId17"/>
  </p:handoutMasterIdLst>
  <p:sldIdLst>
    <p:sldId id="299" r:id="rId3"/>
    <p:sldId id="300" r:id="rId4"/>
    <p:sldId id="294" r:id="rId5"/>
    <p:sldId id="261" r:id="rId6"/>
    <p:sldId id="262" r:id="rId7"/>
    <p:sldId id="263" r:id="rId8"/>
    <p:sldId id="301" r:id="rId9"/>
    <p:sldId id="266" r:id="rId10"/>
    <p:sldId id="269" r:id="rId11"/>
    <p:sldId id="293" r:id="rId12"/>
    <p:sldId id="286" r:id="rId13"/>
    <p:sldId id="270" r:id="rId14"/>
    <p:sldId id="302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91" autoAdjust="0"/>
    <p:restoredTop sz="98297" autoAdjust="0"/>
  </p:normalViewPr>
  <p:slideViewPr>
    <p:cSldViewPr snapToGrid="0" snapToObjects="1">
      <p:cViewPr>
        <p:scale>
          <a:sx n="121" d="100"/>
          <a:sy n="121" d="100"/>
        </p:scale>
        <p:origin x="-588" y="-3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8" d="100"/>
        <a:sy n="18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B5FF1F-A4D5-4ACA-9B19-E548C86A1681}" type="doc">
      <dgm:prSet loTypeId="urn:microsoft.com/office/officeart/2005/8/layout/cycle4#1" loCatId="cycle" qsTypeId="urn:microsoft.com/office/officeart/2005/8/quickstyle/simple2" qsCatId="simple" csTypeId="urn:microsoft.com/office/officeart/2005/8/colors/colorful1#2" csCatId="colorful" phldr="1"/>
      <dgm:spPr/>
      <dgm:t>
        <a:bodyPr/>
        <a:lstStyle/>
        <a:p>
          <a:endParaRPr lang="en-US"/>
        </a:p>
      </dgm:t>
    </dgm:pt>
    <dgm:pt modelId="{EE7C7201-2CDE-4695-A7F9-6FC203CB5A26}">
      <dgm:prSet phldrT="[Text]" custT="1"/>
      <dgm:spPr/>
      <dgm:t>
        <a:bodyPr/>
        <a:lstStyle/>
        <a:p>
          <a:pPr algn="r"/>
          <a:r>
            <a:rPr lang="es-MX" sz="1500" noProof="0" dirty="0" smtClean="0">
              <a:latin typeface="Arial"/>
              <a:cs typeface="Arial"/>
            </a:rPr>
            <a:t>Presentar palabras novedosas</a:t>
          </a:r>
          <a:endParaRPr lang="es-MX" sz="1000" noProof="0" dirty="0" smtClean="0">
            <a:latin typeface="Arial"/>
            <a:cs typeface="Arial"/>
          </a:endParaRPr>
        </a:p>
        <a:p>
          <a:pPr algn="ctr"/>
          <a:endParaRPr lang="es-MX" sz="1000" noProof="0" dirty="0">
            <a:latin typeface="Arial"/>
            <a:cs typeface="Arial"/>
          </a:endParaRPr>
        </a:p>
      </dgm:t>
    </dgm:pt>
    <dgm:pt modelId="{DBC3DD34-3F6D-4F92-BC5A-BB09B0431ED2}" type="parTrans" cxnId="{DCCB7227-BF11-4EA7-87DD-D6AD03CA84FF}">
      <dgm:prSet/>
      <dgm:spPr/>
      <dgm:t>
        <a:bodyPr/>
        <a:lstStyle/>
        <a:p>
          <a:endParaRPr lang="en-US"/>
        </a:p>
      </dgm:t>
    </dgm:pt>
    <dgm:pt modelId="{D25FD2F0-8D7E-4902-84D4-A5A24B5D0062}" type="sibTrans" cxnId="{DCCB7227-BF11-4EA7-87DD-D6AD03CA84FF}">
      <dgm:prSet/>
      <dgm:spPr/>
      <dgm:t>
        <a:bodyPr/>
        <a:lstStyle/>
        <a:p>
          <a:endParaRPr lang="en-US"/>
        </a:p>
      </dgm:t>
    </dgm:pt>
    <dgm:pt modelId="{E7E14C1C-6677-42F1-8B71-3560E8EADB31}">
      <dgm:prSet phldrT="[Text]"/>
      <dgm:spPr/>
      <dgm:t>
        <a:bodyPr/>
        <a:lstStyle/>
        <a:p>
          <a:r>
            <a:rPr lang="es-MX" noProof="0" dirty="0" smtClean="0">
              <a:latin typeface="Arial"/>
              <a:cs typeface="Arial"/>
            </a:rPr>
            <a:t>Aumenta su vocabulario</a:t>
          </a:r>
          <a:endParaRPr lang="es-MX" noProof="0" dirty="0">
            <a:latin typeface="Arial"/>
            <a:cs typeface="Arial"/>
          </a:endParaRPr>
        </a:p>
      </dgm:t>
    </dgm:pt>
    <dgm:pt modelId="{480139D4-4F29-479C-A87A-E080386F4803}" type="parTrans" cxnId="{75BDC028-B080-4751-9F39-EEFEDF423FCC}">
      <dgm:prSet/>
      <dgm:spPr/>
      <dgm:t>
        <a:bodyPr/>
        <a:lstStyle/>
        <a:p>
          <a:endParaRPr lang="en-US"/>
        </a:p>
      </dgm:t>
    </dgm:pt>
    <dgm:pt modelId="{AD68A4E9-3CED-43C6-A249-8B0E945A01B6}" type="sibTrans" cxnId="{75BDC028-B080-4751-9F39-EEFEDF423FCC}">
      <dgm:prSet/>
      <dgm:spPr/>
      <dgm:t>
        <a:bodyPr/>
        <a:lstStyle/>
        <a:p>
          <a:endParaRPr lang="en-US"/>
        </a:p>
      </dgm:t>
    </dgm:pt>
    <dgm:pt modelId="{29A93E5D-2CEE-46FE-9E36-B344F96430BA}">
      <dgm:prSet phldrT="[Text]" custT="1"/>
      <dgm:spPr/>
      <dgm:t>
        <a:bodyPr/>
        <a:lstStyle/>
        <a:p>
          <a:pPr algn="l"/>
          <a:r>
            <a:rPr lang="es-MX" sz="1500" noProof="0" dirty="0" smtClean="0">
              <a:latin typeface="Arial"/>
              <a:cs typeface="Arial"/>
            </a:rPr>
            <a:t>Involucrarse en </a:t>
          </a:r>
          <a:r>
            <a:rPr lang="es-MX" sz="1500" noProof="0" dirty="0" err="1" smtClean="0">
              <a:latin typeface="Arial"/>
              <a:cs typeface="Arial"/>
            </a:rPr>
            <a:t>conversacio-nes</a:t>
          </a:r>
          <a:r>
            <a:rPr lang="es-MX" sz="1500" noProof="0" dirty="0" smtClean="0">
              <a:latin typeface="Arial"/>
              <a:cs typeface="Arial"/>
            </a:rPr>
            <a:t> más profundas</a:t>
          </a:r>
        </a:p>
        <a:p>
          <a:pPr algn="ctr"/>
          <a:endParaRPr lang="es-MX" sz="1000" noProof="0" dirty="0" smtClean="0">
            <a:latin typeface="Arial"/>
            <a:cs typeface="Arial"/>
          </a:endParaRPr>
        </a:p>
        <a:p>
          <a:pPr algn="ctr"/>
          <a:endParaRPr lang="es-MX" sz="1000" noProof="0" dirty="0">
            <a:latin typeface="Arial"/>
            <a:cs typeface="Arial"/>
          </a:endParaRPr>
        </a:p>
      </dgm:t>
    </dgm:pt>
    <dgm:pt modelId="{089419A1-D64A-46D1-8763-CE12CA0B9462}" type="parTrans" cxnId="{4009B98F-23F0-4472-9C1B-DC5B0B83968D}">
      <dgm:prSet/>
      <dgm:spPr/>
      <dgm:t>
        <a:bodyPr/>
        <a:lstStyle/>
        <a:p>
          <a:endParaRPr lang="en-US"/>
        </a:p>
      </dgm:t>
    </dgm:pt>
    <dgm:pt modelId="{CD092E98-426B-4A99-A754-1D056EFEEBC5}" type="sibTrans" cxnId="{4009B98F-23F0-4472-9C1B-DC5B0B83968D}">
      <dgm:prSet/>
      <dgm:spPr/>
      <dgm:t>
        <a:bodyPr/>
        <a:lstStyle/>
        <a:p>
          <a:endParaRPr lang="en-US"/>
        </a:p>
      </dgm:t>
    </dgm:pt>
    <dgm:pt modelId="{1F269342-EF3F-4C2C-8C4F-8F1D0BB96190}">
      <dgm:prSet phldrT="[Text]" custT="1"/>
      <dgm:spPr/>
      <dgm:t>
        <a:bodyPr/>
        <a:lstStyle/>
        <a:p>
          <a:pPr algn="ctr"/>
          <a:endParaRPr lang="es-MX" sz="1400" noProof="0" dirty="0" smtClean="0">
            <a:latin typeface="Arial"/>
            <a:cs typeface="Arial"/>
          </a:endParaRPr>
        </a:p>
        <a:p>
          <a:pPr algn="l"/>
          <a:r>
            <a:rPr lang="es-MX" sz="1600" noProof="0" dirty="0" smtClean="0">
              <a:latin typeface="Arial"/>
              <a:cs typeface="Arial"/>
            </a:rPr>
            <a:t>Hacer preguntas</a:t>
          </a:r>
        </a:p>
      </dgm:t>
    </dgm:pt>
    <dgm:pt modelId="{4E1BA92C-4F33-440A-9EB0-C8AFAA1876E9}" type="parTrans" cxnId="{A4D6C777-D549-45DE-B053-E83AA569CCFC}">
      <dgm:prSet/>
      <dgm:spPr/>
      <dgm:t>
        <a:bodyPr/>
        <a:lstStyle/>
        <a:p>
          <a:endParaRPr lang="en-US"/>
        </a:p>
      </dgm:t>
    </dgm:pt>
    <dgm:pt modelId="{6D4967B9-AED0-4BBE-BAE4-2773024749E2}" type="sibTrans" cxnId="{A4D6C777-D549-45DE-B053-E83AA569CCFC}">
      <dgm:prSet/>
      <dgm:spPr/>
      <dgm:t>
        <a:bodyPr/>
        <a:lstStyle/>
        <a:p>
          <a:endParaRPr lang="en-US"/>
        </a:p>
      </dgm:t>
    </dgm:pt>
    <dgm:pt modelId="{4D8FD90B-015F-4675-B40A-2F0D8FDA4F71}">
      <dgm:prSet phldrT="[Text]" custT="1"/>
      <dgm:spPr>
        <a:solidFill>
          <a:schemeClr val="accent1"/>
        </a:solidFill>
      </dgm:spPr>
      <dgm:t>
        <a:bodyPr/>
        <a:lstStyle/>
        <a:p>
          <a:pPr algn="ctr"/>
          <a:endParaRPr lang="es-MX" sz="1000" noProof="0" dirty="0" smtClean="0">
            <a:latin typeface="Arial"/>
            <a:cs typeface="Arial"/>
          </a:endParaRPr>
        </a:p>
        <a:p>
          <a:pPr algn="ctr"/>
          <a:endParaRPr lang="es-MX" sz="1000" noProof="0" dirty="0" smtClean="0">
            <a:latin typeface="Arial"/>
            <a:cs typeface="Arial"/>
          </a:endParaRPr>
        </a:p>
        <a:p>
          <a:pPr algn="r"/>
          <a:r>
            <a:rPr lang="es-MX" sz="1500" noProof="0" dirty="0" smtClean="0">
              <a:latin typeface="Arial"/>
              <a:cs typeface="Arial"/>
            </a:rPr>
            <a:t>Expandir sobre lo que dicen los niños</a:t>
          </a:r>
        </a:p>
      </dgm:t>
    </dgm:pt>
    <dgm:pt modelId="{7B76C9F6-0C4A-49A0-B0B1-A65B6A90AFF5}" type="parTrans" cxnId="{D28E97DA-2199-4992-B85E-EDDD99210D8D}">
      <dgm:prSet/>
      <dgm:spPr/>
      <dgm:t>
        <a:bodyPr/>
        <a:lstStyle/>
        <a:p>
          <a:endParaRPr lang="en-US"/>
        </a:p>
      </dgm:t>
    </dgm:pt>
    <dgm:pt modelId="{E0B86A5C-FDF5-4586-9B8B-990081EFA325}" type="sibTrans" cxnId="{D28E97DA-2199-4992-B85E-EDDD99210D8D}">
      <dgm:prSet/>
      <dgm:spPr/>
      <dgm:t>
        <a:bodyPr/>
        <a:lstStyle/>
        <a:p>
          <a:endParaRPr lang="en-US"/>
        </a:p>
      </dgm:t>
    </dgm:pt>
    <dgm:pt modelId="{0C3031B5-5067-44FE-B04C-F11D933A6EF4}">
      <dgm:prSet phldrT="[Text]"/>
      <dgm:spPr>
        <a:ln>
          <a:solidFill>
            <a:schemeClr val="accent1"/>
          </a:solidFill>
        </a:ln>
      </dgm:spPr>
      <dgm:t>
        <a:bodyPr/>
        <a:lstStyle/>
        <a:p>
          <a:r>
            <a:rPr lang="es-MX" noProof="0" dirty="0" smtClean="0">
              <a:latin typeface="Arial"/>
              <a:cs typeface="Arial"/>
            </a:rPr>
            <a:t>Enriquece la comprensión de los niños durante toda la conversación</a:t>
          </a:r>
          <a:endParaRPr lang="es-MX" noProof="0" dirty="0">
            <a:latin typeface="Arial"/>
            <a:cs typeface="Arial"/>
          </a:endParaRPr>
        </a:p>
      </dgm:t>
    </dgm:pt>
    <dgm:pt modelId="{18D1F4E1-597F-4353-BF7A-826C1A071BBF}" type="parTrans" cxnId="{BC4A7387-8360-4AD6-BAF0-CC77EEE4350C}">
      <dgm:prSet/>
      <dgm:spPr/>
      <dgm:t>
        <a:bodyPr/>
        <a:lstStyle/>
        <a:p>
          <a:endParaRPr lang="en-US"/>
        </a:p>
      </dgm:t>
    </dgm:pt>
    <dgm:pt modelId="{D42D61D9-A1C9-414B-A9BC-F5A7BCE97F52}" type="sibTrans" cxnId="{BC4A7387-8360-4AD6-BAF0-CC77EEE4350C}">
      <dgm:prSet/>
      <dgm:spPr/>
      <dgm:t>
        <a:bodyPr/>
        <a:lstStyle/>
        <a:p>
          <a:endParaRPr lang="en-US"/>
        </a:p>
      </dgm:t>
    </dgm:pt>
    <dgm:pt modelId="{15DE84A0-3E6F-684C-94E4-BCD008532B13}">
      <dgm:prSet phldrT="[Text]"/>
      <dgm:spPr/>
      <dgm:t>
        <a:bodyPr/>
        <a:lstStyle/>
        <a:p>
          <a:r>
            <a:rPr lang="es-MX" noProof="0" dirty="0" smtClean="0">
              <a:latin typeface="Arial"/>
              <a:cs typeface="Arial"/>
            </a:rPr>
            <a:t>Modela intercambios de ida y vuelta</a:t>
          </a:r>
          <a:endParaRPr lang="es-MX" noProof="0" dirty="0">
            <a:latin typeface="Arial"/>
            <a:cs typeface="Arial"/>
          </a:endParaRPr>
        </a:p>
      </dgm:t>
    </dgm:pt>
    <dgm:pt modelId="{80A5ADC1-9D77-8E49-BD62-2F5276F46220}" type="parTrans" cxnId="{0FEAA4A8-A314-C240-8E86-59A4DF0102BE}">
      <dgm:prSet/>
      <dgm:spPr/>
      <dgm:t>
        <a:bodyPr/>
        <a:lstStyle/>
        <a:p>
          <a:endParaRPr lang="en-US"/>
        </a:p>
      </dgm:t>
    </dgm:pt>
    <dgm:pt modelId="{1C9EC194-E41A-9F4A-9737-46066652FECD}" type="sibTrans" cxnId="{0FEAA4A8-A314-C240-8E86-59A4DF0102BE}">
      <dgm:prSet/>
      <dgm:spPr/>
      <dgm:t>
        <a:bodyPr/>
        <a:lstStyle/>
        <a:p>
          <a:endParaRPr lang="en-US"/>
        </a:p>
      </dgm:t>
    </dgm:pt>
    <dgm:pt modelId="{AFFC6612-2668-9847-BD4E-82BDD55BE267}">
      <dgm:prSet phldrT="[Text]"/>
      <dgm:spPr/>
      <dgm:t>
        <a:bodyPr/>
        <a:lstStyle/>
        <a:p>
          <a:r>
            <a:rPr lang="es-MX" noProof="0" dirty="0" smtClean="0">
              <a:latin typeface="Arial"/>
              <a:cs typeface="Arial"/>
            </a:rPr>
            <a:t>Ayuda a los niños a aprender a comunicarse con más claridad y  precisión</a:t>
          </a:r>
          <a:endParaRPr lang="es-MX" noProof="0" dirty="0">
            <a:latin typeface="Arial"/>
            <a:cs typeface="Arial"/>
          </a:endParaRPr>
        </a:p>
      </dgm:t>
    </dgm:pt>
    <dgm:pt modelId="{D3124178-DE9E-084C-BE15-9C0AE1383156}" type="parTrans" cxnId="{2F4FAD4D-542A-4243-8586-02CB58A45500}">
      <dgm:prSet/>
      <dgm:spPr/>
      <dgm:t>
        <a:bodyPr/>
        <a:lstStyle/>
        <a:p>
          <a:endParaRPr lang="en-US"/>
        </a:p>
      </dgm:t>
    </dgm:pt>
    <dgm:pt modelId="{023B618D-6812-9B43-83EE-7214FD42B745}" type="sibTrans" cxnId="{2F4FAD4D-542A-4243-8586-02CB58A45500}">
      <dgm:prSet/>
      <dgm:spPr/>
      <dgm:t>
        <a:bodyPr/>
        <a:lstStyle/>
        <a:p>
          <a:endParaRPr lang="en-US"/>
        </a:p>
      </dgm:t>
    </dgm:pt>
    <dgm:pt modelId="{83126803-AAFE-0444-B520-88FE26101F22}">
      <dgm:prSet phldrT="[Text]"/>
      <dgm:spPr/>
      <dgm:t>
        <a:bodyPr/>
        <a:lstStyle/>
        <a:p>
          <a:r>
            <a:rPr lang="es-MX" noProof="0" dirty="0" smtClean="0">
              <a:latin typeface="Arial"/>
              <a:cs typeface="Arial"/>
            </a:rPr>
            <a:t>Expande las habilidades de pensamiento de alto nivel</a:t>
          </a:r>
          <a:endParaRPr lang="es-MX" noProof="0" dirty="0">
            <a:latin typeface="Arial"/>
            <a:cs typeface="Arial"/>
          </a:endParaRPr>
        </a:p>
      </dgm:t>
    </dgm:pt>
    <dgm:pt modelId="{FF8D7B57-7B9B-0740-82D5-E082EE06A47C}" type="parTrans" cxnId="{AB9B3223-DA2A-E94D-883B-2B8840D9BD06}">
      <dgm:prSet/>
      <dgm:spPr/>
      <dgm:t>
        <a:bodyPr/>
        <a:lstStyle/>
        <a:p>
          <a:endParaRPr lang="en-US"/>
        </a:p>
      </dgm:t>
    </dgm:pt>
    <dgm:pt modelId="{F2CEF32B-047D-7C4D-98EB-3C3890B3B19C}" type="sibTrans" cxnId="{AB9B3223-DA2A-E94D-883B-2B8840D9BD06}">
      <dgm:prSet/>
      <dgm:spPr/>
      <dgm:t>
        <a:bodyPr/>
        <a:lstStyle/>
        <a:p>
          <a:endParaRPr lang="en-US"/>
        </a:p>
      </dgm:t>
    </dgm:pt>
    <dgm:pt modelId="{22D7DADC-8171-424C-8673-CC8210AC33BE}">
      <dgm:prSet phldrT="[Text]"/>
      <dgm:spPr/>
      <dgm:t>
        <a:bodyPr/>
        <a:lstStyle/>
        <a:p>
          <a:r>
            <a:rPr lang="es-MX" noProof="0" dirty="0" smtClean="0">
              <a:latin typeface="Arial"/>
              <a:cs typeface="Arial"/>
            </a:rPr>
            <a:t>Brinda oportunidades para que los niños reflexionen acerca de sus procesos de </a:t>
          </a:r>
          <a:r>
            <a:rPr lang="es-MX" noProof="0" dirty="0" smtClean="0">
              <a:latin typeface="Arial"/>
              <a:cs typeface="Arial"/>
            </a:rPr>
            <a:t>pensamiento </a:t>
          </a:r>
          <a:r>
            <a:rPr lang="es-MX" noProof="0" dirty="0" smtClean="0">
              <a:latin typeface="Arial"/>
              <a:cs typeface="Arial"/>
            </a:rPr>
            <a:t>y evalúen su comprensión</a:t>
          </a:r>
          <a:endParaRPr lang="es-MX" noProof="0" dirty="0">
            <a:latin typeface="Arial"/>
            <a:cs typeface="Arial"/>
          </a:endParaRPr>
        </a:p>
      </dgm:t>
    </dgm:pt>
    <dgm:pt modelId="{BCE82096-73F6-8148-85DA-F9548CB2C631}" type="parTrans" cxnId="{72A94671-0D3D-4D48-A9D0-32E8F16A43A9}">
      <dgm:prSet/>
      <dgm:spPr/>
      <dgm:t>
        <a:bodyPr/>
        <a:lstStyle/>
        <a:p>
          <a:endParaRPr lang="en-US"/>
        </a:p>
      </dgm:t>
    </dgm:pt>
    <dgm:pt modelId="{390C3839-5BC4-7D46-822F-4F392380376C}" type="sibTrans" cxnId="{72A94671-0D3D-4D48-A9D0-32E8F16A43A9}">
      <dgm:prSet/>
      <dgm:spPr/>
      <dgm:t>
        <a:bodyPr/>
        <a:lstStyle/>
        <a:p>
          <a:endParaRPr lang="en-US"/>
        </a:p>
      </dgm:t>
    </dgm:pt>
    <dgm:pt modelId="{3F3643FC-69D2-C64F-A4A7-10413348E1AE}">
      <dgm:prSet phldrT="[Text]"/>
      <dgm:spPr>
        <a:ln>
          <a:solidFill>
            <a:schemeClr val="accent1"/>
          </a:solidFill>
        </a:ln>
      </dgm:spPr>
      <dgm:t>
        <a:bodyPr/>
        <a:lstStyle/>
        <a:p>
          <a:r>
            <a:rPr lang="es-MX" noProof="0" dirty="0" smtClean="0">
              <a:latin typeface="Arial"/>
              <a:cs typeface="Arial"/>
            </a:rPr>
            <a:t>Desarrolla el aprendizaje de nuevos conceptos y habilidades</a:t>
          </a:r>
          <a:endParaRPr lang="es-MX" noProof="0" dirty="0">
            <a:latin typeface="Arial"/>
            <a:cs typeface="Arial"/>
          </a:endParaRPr>
        </a:p>
      </dgm:t>
    </dgm:pt>
    <dgm:pt modelId="{EF1925C0-E98D-DF41-98AC-B428E5E494F5}" type="parTrans" cxnId="{4BD4F8C8-EA94-5B41-8DED-8390B203A54B}">
      <dgm:prSet/>
      <dgm:spPr/>
      <dgm:t>
        <a:bodyPr/>
        <a:lstStyle/>
        <a:p>
          <a:endParaRPr lang="en-US"/>
        </a:p>
      </dgm:t>
    </dgm:pt>
    <dgm:pt modelId="{DCAB3522-F382-6E42-AF5E-C822DE8E398C}" type="sibTrans" cxnId="{4BD4F8C8-EA94-5B41-8DED-8390B203A54B}">
      <dgm:prSet/>
      <dgm:spPr/>
      <dgm:t>
        <a:bodyPr/>
        <a:lstStyle/>
        <a:p>
          <a:endParaRPr lang="en-US"/>
        </a:p>
      </dgm:t>
    </dgm:pt>
    <dgm:pt modelId="{5ABF3281-214F-8948-A61C-B93095156D1E}">
      <dgm:prSet phldrT="[Text]"/>
      <dgm:spPr/>
      <dgm:t>
        <a:bodyPr/>
        <a:lstStyle/>
        <a:p>
          <a:r>
            <a:rPr lang="es-MX" noProof="0" dirty="0" smtClean="0">
              <a:latin typeface="Arial"/>
              <a:cs typeface="Arial"/>
            </a:rPr>
            <a:t>Ayuda a los niños a aprender más lenguaje, para comprender sus acciones y para expresar sus ideas</a:t>
          </a:r>
          <a:endParaRPr lang="es-MX" noProof="0" dirty="0">
            <a:latin typeface="Arial"/>
            <a:cs typeface="Arial"/>
          </a:endParaRPr>
        </a:p>
      </dgm:t>
    </dgm:pt>
    <dgm:pt modelId="{E15ACA93-E8FE-094A-B921-280B0917EB2D}" type="parTrans" cxnId="{9A53FF64-73F6-224F-88C0-558FDE5FD46E}">
      <dgm:prSet/>
      <dgm:spPr/>
      <dgm:t>
        <a:bodyPr/>
        <a:lstStyle/>
        <a:p>
          <a:endParaRPr lang="en-US"/>
        </a:p>
      </dgm:t>
    </dgm:pt>
    <dgm:pt modelId="{3F7DB578-56FB-B04F-A221-5D5E17BD7209}" type="sibTrans" cxnId="{9A53FF64-73F6-224F-88C0-558FDE5FD46E}">
      <dgm:prSet/>
      <dgm:spPr/>
      <dgm:t>
        <a:bodyPr/>
        <a:lstStyle/>
        <a:p>
          <a:endParaRPr lang="en-US"/>
        </a:p>
      </dgm:t>
    </dgm:pt>
    <dgm:pt modelId="{B84BE490-0E2F-42B6-A2F3-709C30E17A24}" type="pres">
      <dgm:prSet presAssocID="{EAB5FF1F-A4D5-4ACA-9B19-E548C86A1681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AB0EEF2-8D65-443D-B0E3-CA5827EBFC4D}" type="pres">
      <dgm:prSet presAssocID="{EAB5FF1F-A4D5-4ACA-9B19-E548C86A1681}" presName="children" presStyleCnt="0"/>
      <dgm:spPr/>
      <dgm:t>
        <a:bodyPr/>
        <a:lstStyle/>
        <a:p>
          <a:endParaRPr lang="en-US"/>
        </a:p>
      </dgm:t>
    </dgm:pt>
    <dgm:pt modelId="{EF5AD633-CB37-44D7-B2C1-B849C60CC26A}" type="pres">
      <dgm:prSet presAssocID="{EAB5FF1F-A4D5-4ACA-9B19-E548C86A1681}" presName="child1group" presStyleCnt="0"/>
      <dgm:spPr/>
      <dgm:t>
        <a:bodyPr/>
        <a:lstStyle/>
        <a:p>
          <a:endParaRPr lang="en-US"/>
        </a:p>
      </dgm:t>
    </dgm:pt>
    <dgm:pt modelId="{FD0E0381-E966-4EFE-9DF7-BEAA68B534E2}" type="pres">
      <dgm:prSet presAssocID="{EAB5FF1F-A4D5-4ACA-9B19-E548C86A1681}" presName="child1" presStyleLbl="bgAcc1" presStyleIdx="0" presStyleCnt="4" custLinFactNeighborX="-759" custLinFactNeighborY="32050"/>
      <dgm:spPr/>
      <dgm:t>
        <a:bodyPr/>
        <a:lstStyle/>
        <a:p>
          <a:endParaRPr lang="en-US"/>
        </a:p>
      </dgm:t>
    </dgm:pt>
    <dgm:pt modelId="{FFD97B09-0D3D-414A-BF19-67E0CF25744A}" type="pres">
      <dgm:prSet presAssocID="{EAB5FF1F-A4D5-4ACA-9B19-E548C86A1681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BE8F6B-56C6-4F23-B800-509C7C8DACE9}" type="pres">
      <dgm:prSet presAssocID="{EAB5FF1F-A4D5-4ACA-9B19-E548C86A1681}" presName="child2group" presStyleCnt="0"/>
      <dgm:spPr/>
      <dgm:t>
        <a:bodyPr/>
        <a:lstStyle/>
        <a:p>
          <a:endParaRPr lang="en-US"/>
        </a:p>
      </dgm:t>
    </dgm:pt>
    <dgm:pt modelId="{30CB3CC0-5B61-4521-BF9B-BB05DFDCF752}" type="pres">
      <dgm:prSet presAssocID="{EAB5FF1F-A4D5-4ACA-9B19-E548C86A1681}" presName="child2" presStyleLbl="bgAcc1" presStyleIdx="1" presStyleCnt="4" custLinFactNeighborX="-3201" custLinFactNeighborY="32050"/>
      <dgm:spPr/>
      <dgm:t>
        <a:bodyPr/>
        <a:lstStyle/>
        <a:p>
          <a:endParaRPr lang="en-US"/>
        </a:p>
      </dgm:t>
    </dgm:pt>
    <dgm:pt modelId="{8D98962F-696F-420F-9278-FB985817AF3F}" type="pres">
      <dgm:prSet presAssocID="{EAB5FF1F-A4D5-4ACA-9B19-E548C86A1681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87289A-3897-493C-A172-09EBE0684031}" type="pres">
      <dgm:prSet presAssocID="{EAB5FF1F-A4D5-4ACA-9B19-E548C86A1681}" presName="child3group" presStyleCnt="0"/>
      <dgm:spPr/>
      <dgm:t>
        <a:bodyPr/>
        <a:lstStyle/>
        <a:p>
          <a:endParaRPr lang="en-US"/>
        </a:p>
      </dgm:t>
    </dgm:pt>
    <dgm:pt modelId="{201291F2-91A9-41C4-B6F4-8729E3056117}" type="pres">
      <dgm:prSet presAssocID="{EAB5FF1F-A4D5-4ACA-9B19-E548C86A1681}" presName="child3" presStyleLbl="bgAcc1" presStyleIdx="2" presStyleCnt="4" custLinFactNeighborX="-3201" custLinFactNeighborY="-33362"/>
      <dgm:spPr/>
      <dgm:t>
        <a:bodyPr/>
        <a:lstStyle/>
        <a:p>
          <a:endParaRPr lang="en-US"/>
        </a:p>
      </dgm:t>
    </dgm:pt>
    <dgm:pt modelId="{A8B676A7-8B49-4597-ABE6-AF17D9FF6393}" type="pres">
      <dgm:prSet presAssocID="{EAB5FF1F-A4D5-4ACA-9B19-E548C86A1681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F6A0D0-4E54-4B4D-857A-03076F603513}" type="pres">
      <dgm:prSet presAssocID="{EAB5FF1F-A4D5-4ACA-9B19-E548C86A1681}" presName="child4group" presStyleCnt="0"/>
      <dgm:spPr/>
      <dgm:t>
        <a:bodyPr/>
        <a:lstStyle/>
        <a:p>
          <a:endParaRPr lang="en-US"/>
        </a:p>
      </dgm:t>
    </dgm:pt>
    <dgm:pt modelId="{390C1922-3D35-41C8-B2D4-2E2FBF779BB3}" type="pres">
      <dgm:prSet presAssocID="{EAB5FF1F-A4D5-4ACA-9B19-E548C86A1681}" presName="child4" presStyleLbl="bgAcc1" presStyleIdx="3" presStyleCnt="4" custLinFactNeighborX="-1987" custLinFactNeighborY="-30450"/>
      <dgm:spPr/>
      <dgm:t>
        <a:bodyPr/>
        <a:lstStyle/>
        <a:p>
          <a:endParaRPr lang="en-US"/>
        </a:p>
      </dgm:t>
    </dgm:pt>
    <dgm:pt modelId="{7C0C3214-7878-4995-A64D-5D94AEFDE6E6}" type="pres">
      <dgm:prSet presAssocID="{EAB5FF1F-A4D5-4ACA-9B19-E548C86A1681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F3B134-20EF-4E71-9B00-9547D07C0C04}" type="pres">
      <dgm:prSet presAssocID="{EAB5FF1F-A4D5-4ACA-9B19-E548C86A1681}" presName="childPlaceholder" presStyleCnt="0"/>
      <dgm:spPr/>
      <dgm:t>
        <a:bodyPr/>
        <a:lstStyle/>
        <a:p>
          <a:endParaRPr lang="en-US"/>
        </a:p>
      </dgm:t>
    </dgm:pt>
    <dgm:pt modelId="{580BFD85-86B5-4158-A677-D5CC63B20A05}" type="pres">
      <dgm:prSet presAssocID="{EAB5FF1F-A4D5-4ACA-9B19-E548C86A1681}" presName="circle" presStyleCnt="0"/>
      <dgm:spPr/>
      <dgm:t>
        <a:bodyPr/>
        <a:lstStyle/>
        <a:p>
          <a:endParaRPr lang="en-US"/>
        </a:p>
      </dgm:t>
    </dgm:pt>
    <dgm:pt modelId="{3D4B83EA-EA63-4E5F-A6DE-F9A73DBBBACD}" type="pres">
      <dgm:prSet presAssocID="{EAB5FF1F-A4D5-4ACA-9B19-E548C86A1681}" presName="quadrant1" presStyleLbl="node1" presStyleIdx="0" presStyleCnt="4" custAng="0" custScaleX="76906" custScaleY="82679" custLinFactNeighborX="1890" custLinFactNeighborY="-78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AB2524-1326-4E29-B3CB-D2C4F31868C5}" type="pres">
      <dgm:prSet presAssocID="{EAB5FF1F-A4D5-4ACA-9B19-E548C86A1681}" presName="quadrant2" presStyleLbl="node1" presStyleIdx="1" presStyleCnt="4" custAng="0" custScaleX="86759" custScaleY="83777" custLinFactNeighborX="-17762" custLinFactNeighborY="33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2243A1-997B-42FF-A237-7ABF43592330}" type="pres">
      <dgm:prSet presAssocID="{EAB5FF1F-A4D5-4ACA-9B19-E548C86A1681}" presName="quadrant3" presStyleLbl="node1" presStyleIdx="2" presStyleCnt="4" custAng="0" custScaleX="82788" custScaleY="82272" custLinFactNeighborX="-17161" custLinFactNeighborY="-1271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F554EC-E751-4E9A-BADD-5B645DAFDDB0}" type="pres">
      <dgm:prSet presAssocID="{EAB5FF1F-A4D5-4ACA-9B19-E548C86A1681}" presName="quadrant4" presStyleLbl="node1" presStyleIdx="3" presStyleCnt="4" custAng="0" custScaleX="78984" custScaleY="83689" custLinFactNeighborX="2929" custLinFactNeighborY="-1260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83226E-6372-4262-9550-73720BD36327}" type="pres">
      <dgm:prSet presAssocID="{EAB5FF1F-A4D5-4ACA-9B19-E548C86A1681}" presName="quadrantPlaceholder" presStyleCnt="0"/>
      <dgm:spPr/>
      <dgm:t>
        <a:bodyPr/>
        <a:lstStyle/>
        <a:p>
          <a:endParaRPr lang="en-US"/>
        </a:p>
      </dgm:t>
    </dgm:pt>
    <dgm:pt modelId="{73C1D724-C380-4020-8244-5D11FC5BCCE0}" type="pres">
      <dgm:prSet presAssocID="{EAB5FF1F-A4D5-4ACA-9B19-E548C86A1681}" presName="center1" presStyleLbl="fgShp" presStyleIdx="0" presStyleCnt="2" custLinFactNeighborX="-19104" custLinFactNeighborY="-15789"/>
      <dgm:spPr/>
      <dgm:t>
        <a:bodyPr/>
        <a:lstStyle/>
        <a:p>
          <a:endParaRPr lang="en-US"/>
        </a:p>
      </dgm:t>
    </dgm:pt>
    <dgm:pt modelId="{1754B865-9399-4FB7-8323-C94761503408}" type="pres">
      <dgm:prSet presAssocID="{EAB5FF1F-A4D5-4ACA-9B19-E548C86A1681}" presName="center2" presStyleLbl="fgShp" presStyleIdx="1" presStyleCnt="2" custLinFactNeighborX="-19104" custLinFactNeighborY="-34571"/>
      <dgm:spPr/>
      <dgm:t>
        <a:bodyPr/>
        <a:lstStyle/>
        <a:p>
          <a:endParaRPr lang="en-US"/>
        </a:p>
      </dgm:t>
    </dgm:pt>
  </dgm:ptLst>
  <dgm:cxnLst>
    <dgm:cxn modelId="{583E2594-431E-DD47-AC2D-28FA9F5DF980}" type="presOf" srcId="{83126803-AAFE-0444-B520-88FE26101F22}" destId="{201291F2-91A9-41C4-B6F4-8729E3056117}" srcOrd="0" destOrd="0" presId="urn:microsoft.com/office/officeart/2005/8/layout/cycle4#1"/>
    <dgm:cxn modelId="{AB9B3223-DA2A-E94D-883B-2B8840D9BD06}" srcId="{1F269342-EF3F-4C2C-8C4F-8F1D0BB96190}" destId="{83126803-AAFE-0444-B520-88FE26101F22}" srcOrd="0" destOrd="0" parTransId="{FF8D7B57-7B9B-0740-82D5-E082EE06A47C}" sibTransId="{F2CEF32B-047D-7C4D-98EB-3C3890B3B19C}"/>
    <dgm:cxn modelId="{42FCBBE4-68B2-AA40-AFB3-9686EC901753}" type="presOf" srcId="{E7E14C1C-6677-42F1-8B71-3560E8EADB31}" destId="{FFD97B09-0D3D-414A-BF19-67E0CF25744A}" srcOrd="1" destOrd="0" presId="urn:microsoft.com/office/officeart/2005/8/layout/cycle4#1"/>
    <dgm:cxn modelId="{D28E97DA-2199-4992-B85E-EDDD99210D8D}" srcId="{EAB5FF1F-A4D5-4ACA-9B19-E548C86A1681}" destId="{4D8FD90B-015F-4675-B40A-2F0D8FDA4F71}" srcOrd="3" destOrd="0" parTransId="{7B76C9F6-0C4A-49A0-B0B1-A65B6A90AFF5}" sibTransId="{E0B86A5C-FDF5-4586-9B8B-990081EFA325}"/>
    <dgm:cxn modelId="{144F76D3-4261-C340-9DB2-8AB1A05E53C2}" type="presOf" srcId="{EAB5FF1F-A4D5-4ACA-9B19-E548C86A1681}" destId="{B84BE490-0E2F-42B6-A2F3-709C30E17A24}" srcOrd="0" destOrd="0" presId="urn:microsoft.com/office/officeart/2005/8/layout/cycle4#1"/>
    <dgm:cxn modelId="{CD4AFB6B-B34F-A945-8A96-E09B46E73ACF}" type="presOf" srcId="{EE7C7201-2CDE-4695-A7F9-6FC203CB5A26}" destId="{3D4B83EA-EA63-4E5F-A6DE-F9A73DBBBACD}" srcOrd="0" destOrd="0" presId="urn:microsoft.com/office/officeart/2005/8/layout/cycle4#1"/>
    <dgm:cxn modelId="{2448AFC1-0A3E-CD46-975F-A4747CDB2E73}" type="presOf" srcId="{83126803-AAFE-0444-B520-88FE26101F22}" destId="{A8B676A7-8B49-4597-ABE6-AF17D9FF6393}" srcOrd="1" destOrd="0" presId="urn:microsoft.com/office/officeart/2005/8/layout/cycle4#1"/>
    <dgm:cxn modelId="{9A53FF64-73F6-224F-88C0-558FDE5FD46E}" srcId="{EE7C7201-2CDE-4695-A7F9-6FC203CB5A26}" destId="{5ABF3281-214F-8948-A61C-B93095156D1E}" srcOrd="1" destOrd="0" parTransId="{E15ACA93-E8FE-094A-B921-280B0917EB2D}" sibTransId="{3F7DB578-56FB-B04F-A221-5D5E17BD7209}"/>
    <dgm:cxn modelId="{B230862B-9DED-814F-894A-6135AFF6F1E5}" type="presOf" srcId="{0C3031B5-5067-44FE-B04C-F11D933A6EF4}" destId="{390C1922-3D35-41C8-B2D4-2E2FBF779BB3}" srcOrd="0" destOrd="1" presId="urn:microsoft.com/office/officeart/2005/8/layout/cycle4#1"/>
    <dgm:cxn modelId="{A4D6C777-D549-45DE-B053-E83AA569CCFC}" srcId="{EAB5FF1F-A4D5-4ACA-9B19-E548C86A1681}" destId="{1F269342-EF3F-4C2C-8C4F-8F1D0BB96190}" srcOrd="2" destOrd="0" parTransId="{4E1BA92C-4F33-440A-9EB0-C8AFAA1876E9}" sibTransId="{6D4967B9-AED0-4BBE-BAE4-2773024749E2}"/>
    <dgm:cxn modelId="{27C5A318-6740-C540-92F1-D45D7C947B9C}" type="presOf" srcId="{29A93E5D-2CEE-46FE-9E36-B344F96430BA}" destId="{EAAB2524-1326-4E29-B3CB-D2C4F31868C5}" srcOrd="0" destOrd="0" presId="urn:microsoft.com/office/officeart/2005/8/layout/cycle4#1"/>
    <dgm:cxn modelId="{4BD4F8C8-EA94-5B41-8DED-8390B203A54B}" srcId="{4D8FD90B-015F-4675-B40A-2F0D8FDA4F71}" destId="{3F3643FC-69D2-C64F-A4A7-10413348E1AE}" srcOrd="0" destOrd="0" parTransId="{EF1925C0-E98D-DF41-98AC-B428E5E494F5}" sibTransId="{DCAB3522-F382-6E42-AF5E-C822DE8E398C}"/>
    <dgm:cxn modelId="{BC4A7387-8360-4AD6-BAF0-CC77EEE4350C}" srcId="{4D8FD90B-015F-4675-B40A-2F0D8FDA4F71}" destId="{0C3031B5-5067-44FE-B04C-F11D933A6EF4}" srcOrd="1" destOrd="0" parTransId="{18D1F4E1-597F-4353-BF7A-826C1A071BBF}" sibTransId="{D42D61D9-A1C9-414B-A9BC-F5A7BCE97F52}"/>
    <dgm:cxn modelId="{72A94671-0D3D-4D48-A9D0-32E8F16A43A9}" srcId="{1F269342-EF3F-4C2C-8C4F-8F1D0BB96190}" destId="{22D7DADC-8171-424C-8673-CC8210AC33BE}" srcOrd="1" destOrd="0" parTransId="{BCE82096-73F6-8148-85DA-F9548CB2C631}" sibTransId="{390C3839-5BC4-7D46-822F-4F392380376C}"/>
    <dgm:cxn modelId="{75BDC028-B080-4751-9F39-EEFEDF423FCC}" srcId="{EE7C7201-2CDE-4695-A7F9-6FC203CB5A26}" destId="{E7E14C1C-6677-42F1-8B71-3560E8EADB31}" srcOrd="0" destOrd="0" parTransId="{480139D4-4F29-479C-A87A-E080386F4803}" sibTransId="{AD68A4E9-3CED-43C6-A249-8B0E945A01B6}"/>
    <dgm:cxn modelId="{103EFB33-1139-4048-A8FC-FD3EA89CD06A}" type="presOf" srcId="{15DE84A0-3E6F-684C-94E4-BCD008532B13}" destId="{8D98962F-696F-420F-9278-FB985817AF3F}" srcOrd="1" destOrd="0" presId="urn:microsoft.com/office/officeart/2005/8/layout/cycle4#1"/>
    <dgm:cxn modelId="{8D566144-2760-C044-8B25-59311A0D7951}" type="presOf" srcId="{22D7DADC-8171-424C-8673-CC8210AC33BE}" destId="{A8B676A7-8B49-4597-ABE6-AF17D9FF6393}" srcOrd="1" destOrd="1" presId="urn:microsoft.com/office/officeart/2005/8/layout/cycle4#1"/>
    <dgm:cxn modelId="{74E78A68-91C2-6045-8311-E1A55304AF60}" type="presOf" srcId="{AFFC6612-2668-9847-BD4E-82BDD55BE267}" destId="{8D98962F-696F-420F-9278-FB985817AF3F}" srcOrd="1" destOrd="1" presId="urn:microsoft.com/office/officeart/2005/8/layout/cycle4#1"/>
    <dgm:cxn modelId="{C7E0F7D3-F567-B54B-A773-D22DB11456EC}" type="presOf" srcId="{5ABF3281-214F-8948-A61C-B93095156D1E}" destId="{FFD97B09-0D3D-414A-BF19-67E0CF25744A}" srcOrd="1" destOrd="1" presId="urn:microsoft.com/office/officeart/2005/8/layout/cycle4#1"/>
    <dgm:cxn modelId="{2F4FAD4D-542A-4243-8586-02CB58A45500}" srcId="{29A93E5D-2CEE-46FE-9E36-B344F96430BA}" destId="{AFFC6612-2668-9847-BD4E-82BDD55BE267}" srcOrd="1" destOrd="0" parTransId="{D3124178-DE9E-084C-BE15-9C0AE1383156}" sibTransId="{023B618D-6812-9B43-83EE-7214FD42B745}"/>
    <dgm:cxn modelId="{C7E63749-0D0E-F649-ADE8-D1163E870AAA}" type="presOf" srcId="{AFFC6612-2668-9847-BD4E-82BDD55BE267}" destId="{30CB3CC0-5B61-4521-BF9B-BB05DFDCF752}" srcOrd="0" destOrd="1" presId="urn:microsoft.com/office/officeart/2005/8/layout/cycle4#1"/>
    <dgm:cxn modelId="{63C07AC8-A634-2448-B47F-89D2A500FF09}" type="presOf" srcId="{15DE84A0-3E6F-684C-94E4-BCD008532B13}" destId="{30CB3CC0-5B61-4521-BF9B-BB05DFDCF752}" srcOrd="0" destOrd="0" presId="urn:microsoft.com/office/officeart/2005/8/layout/cycle4#1"/>
    <dgm:cxn modelId="{4009B98F-23F0-4472-9C1B-DC5B0B83968D}" srcId="{EAB5FF1F-A4D5-4ACA-9B19-E548C86A1681}" destId="{29A93E5D-2CEE-46FE-9E36-B344F96430BA}" srcOrd="1" destOrd="0" parTransId="{089419A1-D64A-46D1-8763-CE12CA0B9462}" sibTransId="{CD092E98-426B-4A99-A754-1D056EFEEBC5}"/>
    <dgm:cxn modelId="{0FEAA4A8-A314-C240-8E86-59A4DF0102BE}" srcId="{29A93E5D-2CEE-46FE-9E36-B344F96430BA}" destId="{15DE84A0-3E6F-684C-94E4-BCD008532B13}" srcOrd="0" destOrd="0" parTransId="{80A5ADC1-9D77-8E49-BD62-2F5276F46220}" sibTransId="{1C9EC194-E41A-9F4A-9737-46066652FECD}"/>
    <dgm:cxn modelId="{ECDB614A-033B-5D41-A2AB-18DF16215833}" type="presOf" srcId="{22D7DADC-8171-424C-8673-CC8210AC33BE}" destId="{201291F2-91A9-41C4-B6F4-8729E3056117}" srcOrd="0" destOrd="1" presId="urn:microsoft.com/office/officeart/2005/8/layout/cycle4#1"/>
    <dgm:cxn modelId="{F1E0094A-48CC-0241-A262-B7A54C992A11}" type="presOf" srcId="{3F3643FC-69D2-C64F-A4A7-10413348E1AE}" destId="{390C1922-3D35-41C8-B2D4-2E2FBF779BB3}" srcOrd="0" destOrd="0" presId="urn:microsoft.com/office/officeart/2005/8/layout/cycle4#1"/>
    <dgm:cxn modelId="{2C485ED2-B6D6-F049-80BE-49981C97B6C6}" type="presOf" srcId="{4D8FD90B-015F-4675-B40A-2F0D8FDA4F71}" destId="{2BF554EC-E751-4E9A-BADD-5B645DAFDDB0}" srcOrd="0" destOrd="0" presId="urn:microsoft.com/office/officeart/2005/8/layout/cycle4#1"/>
    <dgm:cxn modelId="{29D414A4-BCEF-2B43-90CD-78772B58F548}" type="presOf" srcId="{E7E14C1C-6677-42F1-8B71-3560E8EADB31}" destId="{FD0E0381-E966-4EFE-9DF7-BEAA68B534E2}" srcOrd="0" destOrd="0" presId="urn:microsoft.com/office/officeart/2005/8/layout/cycle4#1"/>
    <dgm:cxn modelId="{442EA5AF-990B-E143-9F97-8EA536DA1697}" type="presOf" srcId="{0C3031B5-5067-44FE-B04C-F11D933A6EF4}" destId="{7C0C3214-7878-4995-A64D-5D94AEFDE6E6}" srcOrd="1" destOrd="1" presId="urn:microsoft.com/office/officeart/2005/8/layout/cycle4#1"/>
    <dgm:cxn modelId="{DCCB7227-BF11-4EA7-87DD-D6AD03CA84FF}" srcId="{EAB5FF1F-A4D5-4ACA-9B19-E548C86A1681}" destId="{EE7C7201-2CDE-4695-A7F9-6FC203CB5A26}" srcOrd="0" destOrd="0" parTransId="{DBC3DD34-3F6D-4F92-BC5A-BB09B0431ED2}" sibTransId="{D25FD2F0-8D7E-4902-84D4-A5A24B5D0062}"/>
    <dgm:cxn modelId="{226263D9-3560-3348-BF50-B5979897B3A4}" type="presOf" srcId="{5ABF3281-214F-8948-A61C-B93095156D1E}" destId="{FD0E0381-E966-4EFE-9DF7-BEAA68B534E2}" srcOrd="0" destOrd="1" presId="urn:microsoft.com/office/officeart/2005/8/layout/cycle4#1"/>
    <dgm:cxn modelId="{01DF4F3C-2E7F-F341-B87F-1B187088FEE3}" type="presOf" srcId="{3F3643FC-69D2-C64F-A4A7-10413348E1AE}" destId="{7C0C3214-7878-4995-A64D-5D94AEFDE6E6}" srcOrd="1" destOrd="0" presId="urn:microsoft.com/office/officeart/2005/8/layout/cycle4#1"/>
    <dgm:cxn modelId="{1AF15858-CB15-A446-B3DF-7DE8D3BB13F1}" type="presOf" srcId="{1F269342-EF3F-4C2C-8C4F-8F1D0BB96190}" destId="{F52243A1-997B-42FF-A237-7ABF43592330}" srcOrd="0" destOrd="0" presId="urn:microsoft.com/office/officeart/2005/8/layout/cycle4#1"/>
    <dgm:cxn modelId="{42A6CC5E-823B-074E-A7AA-05BE250A0342}" type="presParOf" srcId="{B84BE490-0E2F-42B6-A2F3-709C30E17A24}" destId="{8AB0EEF2-8D65-443D-B0E3-CA5827EBFC4D}" srcOrd="0" destOrd="0" presId="urn:microsoft.com/office/officeart/2005/8/layout/cycle4#1"/>
    <dgm:cxn modelId="{6137FD80-3620-7647-BD02-6421EB50153B}" type="presParOf" srcId="{8AB0EEF2-8D65-443D-B0E3-CA5827EBFC4D}" destId="{EF5AD633-CB37-44D7-B2C1-B849C60CC26A}" srcOrd="0" destOrd="0" presId="urn:microsoft.com/office/officeart/2005/8/layout/cycle4#1"/>
    <dgm:cxn modelId="{89B0A19B-3939-244E-A7A2-B90E51170C96}" type="presParOf" srcId="{EF5AD633-CB37-44D7-B2C1-B849C60CC26A}" destId="{FD0E0381-E966-4EFE-9DF7-BEAA68B534E2}" srcOrd="0" destOrd="0" presId="urn:microsoft.com/office/officeart/2005/8/layout/cycle4#1"/>
    <dgm:cxn modelId="{B214E147-E43D-DB4C-B399-0A9A9B63DE9C}" type="presParOf" srcId="{EF5AD633-CB37-44D7-B2C1-B849C60CC26A}" destId="{FFD97B09-0D3D-414A-BF19-67E0CF25744A}" srcOrd="1" destOrd="0" presId="urn:microsoft.com/office/officeart/2005/8/layout/cycle4#1"/>
    <dgm:cxn modelId="{3883A1F8-2C2B-BB4D-8AE4-F45F63F416D7}" type="presParOf" srcId="{8AB0EEF2-8D65-443D-B0E3-CA5827EBFC4D}" destId="{AFBE8F6B-56C6-4F23-B800-509C7C8DACE9}" srcOrd="1" destOrd="0" presId="urn:microsoft.com/office/officeart/2005/8/layout/cycle4#1"/>
    <dgm:cxn modelId="{AEC13105-8796-5D47-9A02-7A8369243656}" type="presParOf" srcId="{AFBE8F6B-56C6-4F23-B800-509C7C8DACE9}" destId="{30CB3CC0-5B61-4521-BF9B-BB05DFDCF752}" srcOrd="0" destOrd="0" presId="urn:microsoft.com/office/officeart/2005/8/layout/cycle4#1"/>
    <dgm:cxn modelId="{68C21E8C-D042-5640-B348-50B5E286FD5B}" type="presParOf" srcId="{AFBE8F6B-56C6-4F23-B800-509C7C8DACE9}" destId="{8D98962F-696F-420F-9278-FB985817AF3F}" srcOrd="1" destOrd="0" presId="urn:microsoft.com/office/officeart/2005/8/layout/cycle4#1"/>
    <dgm:cxn modelId="{3252765A-B679-E545-BEBC-9E96582CD6E3}" type="presParOf" srcId="{8AB0EEF2-8D65-443D-B0E3-CA5827EBFC4D}" destId="{9987289A-3897-493C-A172-09EBE0684031}" srcOrd="2" destOrd="0" presId="urn:microsoft.com/office/officeart/2005/8/layout/cycle4#1"/>
    <dgm:cxn modelId="{A045A60B-113F-584A-B738-46BBEB511159}" type="presParOf" srcId="{9987289A-3897-493C-A172-09EBE0684031}" destId="{201291F2-91A9-41C4-B6F4-8729E3056117}" srcOrd="0" destOrd="0" presId="urn:microsoft.com/office/officeart/2005/8/layout/cycle4#1"/>
    <dgm:cxn modelId="{962F49DF-DB84-6541-BD59-7165FC95C8CD}" type="presParOf" srcId="{9987289A-3897-493C-A172-09EBE0684031}" destId="{A8B676A7-8B49-4597-ABE6-AF17D9FF6393}" srcOrd="1" destOrd="0" presId="urn:microsoft.com/office/officeart/2005/8/layout/cycle4#1"/>
    <dgm:cxn modelId="{F9B9019C-67BF-B047-8A0C-5A6370313F22}" type="presParOf" srcId="{8AB0EEF2-8D65-443D-B0E3-CA5827EBFC4D}" destId="{BCF6A0D0-4E54-4B4D-857A-03076F603513}" srcOrd="3" destOrd="0" presId="urn:microsoft.com/office/officeart/2005/8/layout/cycle4#1"/>
    <dgm:cxn modelId="{E75ED849-5A16-FE48-A54D-950B809F1682}" type="presParOf" srcId="{BCF6A0D0-4E54-4B4D-857A-03076F603513}" destId="{390C1922-3D35-41C8-B2D4-2E2FBF779BB3}" srcOrd="0" destOrd="0" presId="urn:microsoft.com/office/officeart/2005/8/layout/cycle4#1"/>
    <dgm:cxn modelId="{C1074DA6-B3EE-2641-8AE9-91FD82B48558}" type="presParOf" srcId="{BCF6A0D0-4E54-4B4D-857A-03076F603513}" destId="{7C0C3214-7878-4995-A64D-5D94AEFDE6E6}" srcOrd="1" destOrd="0" presId="urn:microsoft.com/office/officeart/2005/8/layout/cycle4#1"/>
    <dgm:cxn modelId="{23B31B01-0889-D447-AFFD-755A5DD82FE4}" type="presParOf" srcId="{8AB0EEF2-8D65-443D-B0E3-CA5827EBFC4D}" destId="{A5F3B134-20EF-4E71-9B00-9547D07C0C04}" srcOrd="4" destOrd="0" presId="urn:microsoft.com/office/officeart/2005/8/layout/cycle4#1"/>
    <dgm:cxn modelId="{A19B86FF-0816-9E44-8276-9121E033EFC7}" type="presParOf" srcId="{B84BE490-0E2F-42B6-A2F3-709C30E17A24}" destId="{580BFD85-86B5-4158-A677-D5CC63B20A05}" srcOrd="1" destOrd="0" presId="urn:microsoft.com/office/officeart/2005/8/layout/cycle4#1"/>
    <dgm:cxn modelId="{0B26E2BB-9091-9948-9F3A-C3075767AA8E}" type="presParOf" srcId="{580BFD85-86B5-4158-A677-D5CC63B20A05}" destId="{3D4B83EA-EA63-4E5F-A6DE-F9A73DBBBACD}" srcOrd="0" destOrd="0" presId="urn:microsoft.com/office/officeart/2005/8/layout/cycle4#1"/>
    <dgm:cxn modelId="{1832DEFB-C167-4047-B670-EDBBC7461215}" type="presParOf" srcId="{580BFD85-86B5-4158-A677-D5CC63B20A05}" destId="{EAAB2524-1326-4E29-B3CB-D2C4F31868C5}" srcOrd="1" destOrd="0" presId="urn:microsoft.com/office/officeart/2005/8/layout/cycle4#1"/>
    <dgm:cxn modelId="{7794BF4A-1437-E847-AF79-819F35969DBE}" type="presParOf" srcId="{580BFD85-86B5-4158-A677-D5CC63B20A05}" destId="{F52243A1-997B-42FF-A237-7ABF43592330}" srcOrd="2" destOrd="0" presId="urn:microsoft.com/office/officeart/2005/8/layout/cycle4#1"/>
    <dgm:cxn modelId="{7105B90D-2FE2-1546-AD50-F958E7DF16CB}" type="presParOf" srcId="{580BFD85-86B5-4158-A677-D5CC63B20A05}" destId="{2BF554EC-E751-4E9A-BADD-5B645DAFDDB0}" srcOrd="3" destOrd="0" presId="urn:microsoft.com/office/officeart/2005/8/layout/cycle4#1"/>
    <dgm:cxn modelId="{BFC3BEAA-D970-164F-9B4F-D5258EDFD863}" type="presParOf" srcId="{580BFD85-86B5-4158-A677-D5CC63B20A05}" destId="{6583226E-6372-4262-9550-73720BD36327}" srcOrd="4" destOrd="0" presId="urn:microsoft.com/office/officeart/2005/8/layout/cycle4#1"/>
    <dgm:cxn modelId="{9F0F5035-4333-C247-805E-A3FC6128EB61}" type="presParOf" srcId="{B84BE490-0E2F-42B6-A2F3-709C30E17A24}" destId="{73C1D724-C380-4020-8244-5D11FC5BCCE0}" srcOrd="2" destOrd="0" presId="urn:microsoft.com/office/officeart/2005/8/layout/cycle4#1"/>
    <dgm:cxn modelId="{B34799DE-2BCC-A041-8C55-47E6EA5509F5}" type="presParOf" srcId="{B84BE490-0E2F-42B6-A2F3-709C30E17A24}" destId="{1754B865-9399-4FB7-8323-C94761503408}" srcOrd="3" destOrd="0" presId="urn:microsoft.com/office/officeart/2005/8/layout/cycle4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1291F2-91A9-41C4-B6F4-8729E3056117}">
      <dsp:nvSpPr>
        <dsp:cNvPr id="0" name=""/>
        <dsp:cNvSpPr/>
      </dsp:nvSpPr>
      <dsp:spPr>
        <a:xfrm>
          <a:off x="4797337" y="3014888"/>
          <a:ext cx="2598127" cy="16829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000" kern="1200" noProof="0" dirty="0" smtClean="0">
              <a:latin typeface="Arial"/>
              <a:cs typeface="Arial"/>
            </a:rPr>
            <a:t>Expande las habilidades de pensamiento de alto nivel</a:t>
          </a:r>
          <a:endParaRPr lang="es-MX" sz="1000" kern="1200" noProof="0" dirty="0">
            <a:latin typeface="Arial"/>
            <a:cs typeface="Arial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000" kern="1200" noProof="0" dirty="0" smtClean="0">
              <a:latin typeface="Arial"/>
              <a:cs typeface="Arial"/>
            </a:rPr>
            <a:t>Brinda oportunidades para que los niños reflexionen acerca de sus procesos de </a:t>
          </a:r>
          <a:r>
            <a:rPr lang="es-MX" sz="1000" kern="1200" noProof="0" dirty="0" smtClean="0">
              <a:latin typeface="Arial"/>
              <a:cs typeface="Arial"/>
            </a:rPr>
            <a:t>pensamiento </a:t>
          </a:r>
          <a:r>
            <a:rPr lang="es-MX" sz="1000" kern="1200" noProof="0" dirty="0" smtClean="0">
              <a:latin typeface="Arial"/>
              <a:cs typeface="Arial"/>
            </a:rPr>
            <a:t>y evalúen su comprensión</a:t>
          </a:r>
          <a:endParaRPr lang="es-MX" sz="1000" kern="1200" noProof="0" dirty="0">
            <a:latin typeface="Arial"/>
            <a:cs typeface="Arial"/>
          </a:endParaRPr>
        </a:p>
      </dsp:txBody>
      <dsp:txXfrm>
        <a:off x="5613745" y="3472607"/>
        <a:ext cx="1744749" cy="1188308"/>
      </dsp:txXfrm>
    </dsp:sp>
    <dsp:sp modelId="{390C1922-3D35-41C8-B2D4-2E2FBF779BB3}">
      <dsp:nvSpPr>
        <dsp:cNvPr id="0" name=""/>
        <dsp:cNvSpPr/>
      </dsp:nvSpPr>
      <dsp:spPr>
        <a:xfrm>
          <a:off x="589828" y="3063897"/>
          <a:ext cx="2598127" cy="16829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000" kern="1200" noProof="0" dirty="0" smtClean="0">
              <a:latin typeface="Arial"/>
              <a:cs typeface="Arial"/>
            </a:rPr>
            <a:t>Desarrolla el aprendizaje de nuevos conceptos y habilidades</a:t>
          </a:r>
          <a:endParaRPr lang="es-MX" sz="1000" kern="1200" noProof="0" dirty="0">
            <a:latin typeface="Arial"/>
            <a:cs typeface="Arial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000" kern="1200" noProof="0" dirty="0" smtClean="0">
              <a:latin typeface="Arial"/>
              <a:cs typeface="Arial"/>
            </a:rPr>
            <a:t>Enriquece la comprensión de los niños durante toda la conversación</a:t>
          </a:r>
          <a:endParaRPr lang="es-MX" sz="1000" kern="1200" noProof="0" dirty="0">
            <a:latin typeface="Arial"/>
            <a:cs typeface="Arial"/>
          </a:endParaRPr>
        </a:p>
      </dsp:txBody>
      <dsp:txXfrm>
        <a:off x="626798" y="3521616"/>
        <a:ext cx="1744749" cy="1188308"/>
      </dsp:txXfrm>
    </dsp:sp>
    <dsp:sp modelId="{30CB3CC0-5B61-4521-BF9B-BB05DFDCF752}">
      <dsp:nvSpPr>
        <dsp:cNvPr id="0" name=""/>
        <dsp:cNvSpPr/>
      </dsp:nvSpPr>
      <dsp:spPr>
        <a:xfrm>
          <a:off x="4797337" y="539400"/>
          <a:ext cx="2598127" cy="16829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000" kern="1200" noProof="0" dirty="0" smtClean="0">
              <a:latin typeface="Arial"/>
              <a:cs typeface="Arial"/>
            </a:rPr>
            <a:t>Modela intercambios de ida y vuelta</a:t>
          </a:r>
          <a:endParaRPr lang="es-MX" sz="1000" kern="1200" noProof="0" dirty="0">
            <a:latin typeface="Arial"/>
            <a:cs typeface="Arial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000" kern="1200" noProof="0" dirty="0" smtClean="0">
              <a:latin typeface="Arial"/>
              <a:cs typeface="Arial"/>
            </a:rPr>
            <a:t>Ayuda a los niños a aprender a comunicarse con más claridad y  precisión</a:t>
          </a:r>
          <a:endParaRPr lang="es-MX" sz="1000" kern="1200" noProof="0" dirty="0">
            <a:latin typeface="Arial"/>
            <a:cs typeface="Arial"/>
          </a:endParaRPr>
        </a:p>
      </dsp:txBody>
      <dsp:txXfrm>
        <a:off x="5613745" y="576370"/>
        <a:ext cx="1744749" cy="1188308"/>
      </dsp:txXfrm>
    </dsp:sp>
    <dsp:sp modelId="{FD0E0381-E966-4EFE-9DF7-BEAA68B534E2}">
      <dsp:nvSpPr>
        <dsp:cNvPr id="0" name=""/>
        <dsp:cNvSpPr/>
      </dsp:nvSpPr>
      <dsp:spPr>
        <a:xfrm>
          <a:off x="621733" y="539400"/>
          <a:ext cx="2598127" cy="16829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000" kern="1200" noProof="0" dirty="0" smtClean="0">
              <a:latin typeface="Arial"/>
              <a:cs typeface="Arial"/>
            </a:rPr>
            <a:t>Aumenta su vocabulario</a:t>
          </a:r>
          <a:endParaRPr lang="es-MX" sz="1000" kern="1200" noProof="0" dirty="0">
            <a:latin typeface="Arial"/>
            <a:cs typeface="Arial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000" kern="1200" noProof="0" dirty="0" smtClean="0">
              <a:latin typeface="Arial"/>
              <a:cs typeface="Arial"/>
            </a:rPr>
            <a:t>Ayuda a los niños a aprender más lenguaje, para comprender sus acciones y para expresar sus ideas</a:t>
          </a:r>
          <a:endParaRPr lang="es-MX" sz="1000" kern="1200" noProof="0" dirty="0">
            <a:latin typeface="Arial"/>
            <a:cs typeface="Arial"/>
          </a:endParaRPr>
        </a:p>
      </dsp:txBody>
      <dsp:txXfrm>
        <a:off x="658703" y="576370"/>
        <a:ext cx="1744749" cy="1188308"/>
      </dsp:txXfrm>
    </dsp:sp>
    <dsp:sp modelId="{3D4B83EA-EA63-4E5F-A6DE-F9A73DBBBACD}">
      <dsp:nvSpPr>
        <dsp:cNvPr id="0" name=""/>
        <dsp:cNvSpPr/>
      </dsp:nvSpPr>
      <dsp:spPr>
        <a:xfrm>
          <a:off x="2036143" y="479156"/>
          <a:ext cx="1751385" cy="1882854"/>
        </a:xfrm>
        <a:prstGeom prst="pieWedg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noProof="0" dirty="0" smtClean="0">
              <a:latin typeface="Arial"/>
              <a:cs typeface="Arial"/>
            </a:rPr>
            <a:t>Presentar palabras novedosas</a:t>
          </a:r>
          <a:endParaRPr lang="es-MX" sz="1000" kern="1200" noProof="0" dirty="0" smtClean="0">
            <a:latin typeface="Arial"/>
            <a:cs typeface="Arial"/>
          </a:endParaRP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000" kern="1200" noProof="0" dirty="0">
            <a:latin typeface="Arial"/>
            <a:cs typeface="Arial"/>
          </a:endParaRPr>
        </a:p>
      </dsp:txBody>
      <dsp:txXfrm>
        <a:off x="2549112" y="1030631"/>
        <a:ext cx="1238416" cy="1331379"/>
      </dsp:txXfrm>
    </dsp:sp>
    <dsp:sp modelId="{EAAB2524-1326-4E29-B3CB-D2C4F31868C5}">
      <dsp:nvSpPr>
        <dsp:cNvPr id="0" name=""/>
        <dsp:cNvSpPr/>
      </dsp:nvSpPr>
      <dsp:spPr>
        <a:xfrm rot="5400000">
          <a:off x="3892864" y="458090"/>
          <a:ext cx="1907858" cy="1975768"/>
        </a:xfrm>
        <a:prstGeom prst="pieWedg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noProof="0" dirty="0" smtClean="0">
              <a:latin typeface="Arial"/>
              <a:cs typeface="Arial"/>
            </a:rPr>
            <a:t>Involucrarse en </a:t>
          </a:r>
          <a:r>
            <a:rPr lang="es-MX" sz="1500" kern="1200" noProof="0" dirty="0" err="1" smtClean="0">
              <a:latin typeface="Arial"/>
              <a:cs typeface="Arial"/>
            </a:rPr>
            <a:t>conversacio-nes</a:t>
          </a:r>
          <a:r>
            <a:rPr lang="es-MX" sz="1500" kern="1200" noProof="0" dirty="0" smtClean="0">
              <a:latin typeface="Arial"/>
              <a:cs typeface="Arial"/>
            </a:rPr>
            <a:t> más profundas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000" kern="1200" noProof="0" dirty="0" smtClean="0">
            <a:latin typeface="Arial"/>
            <a:cs typeface="Arial"/>
          </a:endParaRP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000" kern="1200" noProof="0" dirty="0">
            <a:latin typeface="Arial"/>
            <a:cs typeface="Arial"/>
          </a:endParaRPr>
        </a:p>
      </dsp:txBody>
      <dsp:txXfrm rot="-5400000">
        <a:off x="3858909" y="1050844"/>
        <a:ext cx="1397079" cy="1349059"/>
      </dsp:txXfrm>
    </dsp:sp>
    <dsp:sp modelId="{F52243A1-997B-42FF-A237-7ABF43592330}">
      <dsp:nvSpPr>
        <dsp:cNvPr id="0" name=""/>
        <dsp:cNvSpPr/>
      </dsp:nvSpPr>
      <dsp:spPr>
        <a:xfrm rot="10800000">
          <a:off x="3917812" y="2594669"/>
          <a:ext cx="1885336" cy="1873585"/>
        </a:xfrm>
        <a:prstGeom prst="pieWedg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400" kern="1200" noProof="0" dirty="0" smtClean="0">
            <a:latin typeface="Arial"/>
            <a:cs typeface="Arial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noProof="0" dirty="0" smtClean="0">
              <a:latin typeface="Arial"/>
              <a:cs typeface="Arial"/>
            </a:rPr>
            <a:t>Hacer preguntas</a:t>
          </a:r>
        </a:p>
      </dsp:txBody>
      <dsp:txXfrm rot="10800000">
        <a:off x="3917812" y="2594669"/>
        <a:ext cx="1333134" cy="1324825"/>
      </dsp:txXfrm>
    </dsp:sp>
    <dsp:sp modelId="{2BF554EC-E751-4E9A-BADD-5B645DAFDDB0}">
      <dsp:nvSpPr>
        <dsp:cNvPr id="0" name=""/>
        <dsp:cNvSpPr/>
      </dsp:nvSpPr>
      <dsp:spPr>
        <a:xfrm rot="16200000">
          <a:off x="1982569" y="2634636"/>
          <a:ext cx="1905854" cy="1798707"/>
        </a:xfrm>
        <a:prstGeom prst="pieWedge">
          <a:avLst/>
        </a:prstGeom>
        <a:solidFill>
          <a:schemeClr val="accent1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000" kern="1200" noProof="0" dirty="0" smtClean="0">
            <a:latin typeface="Arial"/>
            <a:cs typeface="Arial"/>
          </a:endParaRP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000" kern="1200" noProof="0" dirty="0" smtClean="0">
            <a:latin typeface="Arial"/>
            <a:cs typeface="Arial"/>
          </a:endParaRPr>
        </a:p>
        <a:p>
          <a:pPr lvl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noProof="0" dirty="0" smtClean="0">
              <a:latin typeface="Arial"/>
              <a:cs typeface="Arial"/>
            </a:rPr>
            <a:t>Expandir sobre lo que dicen los niños</a:t>
          </a:r>
        </a:p>
      </dsp:txBody>
      <dsp:txXfrm rot="5400000">
        <a:off x="2562972" y="2581063"/>
        <a:ext cx="1271878" cy="1347642"/>
      </dsp:txXfrm>
    </dsp:sp>
    <dsp:sp modelId="{73C1D724-C380-4020-8244-5D11FC5BCCE0}">
      <dsp:nvSpPr>
        <dsp:cNvPr id="0" name=""/>
        <dsp:cNvSpPr/>
      </dsp:nvSpPr>
      <dsp:spPr>
        <a:xfrm>
          <a:off x="3516694" y="2048388"/>
          <a:ext cx="786275" cy="683717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754B865-9399-4FB7-8323-C94761503408}">
      <dsp:nvSpPr>
        <dsp:cNvPr id="0" name=""/>
        <dsp:cNvSpPr/>
      </dsp:nvSpPr>
      <dsp:spPr>
        <a:xfrm rot="10800000">
          <a:off x="3516694" y="2182941"/>
          <a:ext cx="786275" cy="683717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18E08A-FF39-4C4F-8625-C05A5B39FDB2}" type="datetimeFigureOut">
              <a:rPr lang="en-US" smtClean="0"/>
              <a:pPr/>
              <a:t>6/28/2013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3CF638-6B5E-2B47-92FC-9FC33315E4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0174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DA43F9-656E-C24B-B584-DFD3972DBE4B}" type="datetimeFigureOut">
              <a:rPr lang="en-US" smtClean="0"/>
              <a:pPr/>
              <a:t>6/28/2013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9A1A74-EDD3-FB4B-B5EA-13171233F0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910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C37D6-57F1-4938-9965-B985C1E2E464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650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A1A74-EDD3-FB4B-B5EA-13171233F09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501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Time: 3 min.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Objective: To introduce the big idea of Extended Conversations,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to introduce the specific element of Expanding on What Children Say.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to say: Let’s look at the big picture.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When teachers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engage in extended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conversations with children,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it helps children by improving: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language development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cognitive development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Social emotional development 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Extended conversations also: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Provide models of appropriate conversation skills.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Support high-level thinking through meaningful questioning.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Expand on children’s language to include new concepts and skills.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Increase children’s vocabulary by introducing novel words.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graphic illustrates the four elements of extended conversations: </a:t>
            </a:r>
          </a:p>
          <a:p>
            <a:pPr marL="228600" indent="-228600"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Engaging in thick conversations. </a:t>
            </a:r>
          </a:p>
          <a:p>
            <a:pPr marL="228600" indent="-228600"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Asking questions. </a:t>
            </a:r>
          </a:p>
          <a:p>
            <a:pPr marL="228600" indent="-228600"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Expanding on what children say</a:t>
            </a:r>
          </a:p>
          <a:p>
            <a:pPr marL="228600" indent="-228600"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Introducing novel words. </a:t>
            </a:r>
          </a:p>
          <a:p>
            <a:pPr marL="0" indent="0">
              <a:buNone/>
            </a:pP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Now we will get more specific.  The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next few slides in the presentation will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focus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third element, expanding on what children say. Expanding on children’s words in conversations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helps them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develop knowledge of new word, concepts and skills,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enhances children’s understandings throughout the conversation.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3B944F-CA48-F247-9535-229FC7D5ED3E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35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A1A74-EDD3-FB4B-B5EA-13171233F09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747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A1A74-EDD3-FB4B-B5EA-13171233F09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6337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C37D6-57F1-4938-9965-B985C1E2E46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64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5CD1D0-D2E6-014E-BFD7-4A23BDD99E4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413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6/28/2013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038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6/28/2013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141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6/28/2013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4166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6/28/2013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331983" y="5584015"/>
            <a:ext cx="847773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For more Information, contact us at: </a:t>
            </a:r>
            <a:r>
              <a:rPr lang="en-US" sz="1400" b="1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NCQTL@UW.EDU </a:t>
            </a:r>
            <a:r>
              <a:rPr lang="en-US" sz="14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or 877-731-0764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This document was prepared under Grant #90HC0002 for the U.S. Department of Health and Human Services, </a:t>
            </a:r>
            <a:br>
              <a:rPr lang="en-US" sz="9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</a:br>
            <a:r>
              <a:rPr lang="en-US" sz="9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Administration for Children and Families, Office of Head Start, by the National Center on Quality Teaching and Learning.</a:t>
            </a:r>
          </a:p>
          <a:p>
            <a:pPr marL="0">
              <a:spcBef>
                <a:spcPts val="600"/>
              </a:spcBef>
            </a:pP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23818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AEEDAE7-E26B-EE44-8C4B-F26137572B79}" type="datetimeFigureOut">
              <a:rPr lang="en-US" smtClean="0">
                <a:solidFill>
                  <a:srgbClr val="005DAA"/>
                </a:solidFill>
                <a:latin typeface="Arial" charset="0"/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6/28/2013</a:t>
            </a:fld>
            <a:endParaRPr lang="en-US">
              <a:solidFill>
                <a:srgbClr val="005DAA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5DAA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0E53508-F60E-9449-8DA4-643631CE1139}" type="slidenum">
              <a:rPr lang="en-US" smtClean="0">
                <a:solidFill>
                  <a:srgbClr val="005DAA"/>
                </a:solidFill>
                <a:latin typeface="Arial" charset="0"/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5DAA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8346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7BCA50-106C-6644-88FD-7EB5C7BF4DA4}" type="datetimeFigureOut">
              <a:rPr lang="en-US" smtClean="0">
                <a:solidFill>
                  <a:srgbClr val="005DAA"/>
                </a:solidFill>
                <a:latin typeface="Calibri"/>
              </a:rPr>
              <a:pPr>
                <a:defRPr/>
              </a:pPr>
              <a:t>6/28/2013</a:t>
            </a:fld>
            <a:endParaRPr lang="en-US">
              <a:solidFill>
                <a:srgbClr val="005DAA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5DAA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B4ADF5-F659-8942-84FF-94FF3BE6F618}" type="slidenum">
              <a:rPr lang="en-US" smtClean="0">
                <a:solidFill>
                  <a:srgbClr val="005DAA"/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5DA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51499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681038-AFC6-274B-A2DB-63A799E7F68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6/28/2013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25C4D-0B41-1D45-B68E-227375629129}" type="slidenum">
              <a:rPr lang="en-US" smtClean="0">
                <a:solidFill>
                  <a:srgbClr val="D4D4D4"/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D4D4D4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94907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D864BB0-D65B-3F4D-B3C2-8590CD1D9DA8}" type="datetimeFigureOut">
              <a:rPr lang="en-US" smtClean="0">
                <a:solidFill>
                  <a:srgbClr val="005DAA"/>
                </a:solidFill>
                <a:latin typeface="Calibri"/>
              </a:rPr>
              <a:pPr>
                <a:defRPr/>
              </a:pPr>
              <a:t>6/28/2013</a:t>
            </a:fld>
            <a:endParaRPr lang="en-US">
              <a:solidFill>
                <a:srgbClr val="005DAA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5DAA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AAAA4-2D55-A64D-8133-C99AF9A2344D}" type="slidenum">
              <a:rPr lang="en-US" smtClean="0">
                <a:solidFill>
                  <a:srgbClr val="005DAA"/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5DA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5060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srgbClr val="005DAA"/>
                </a:solidFill>
                <a:latin typeface="Calibri"/>
              </a:rPr>
              <a:pPr/>
              <a:t>6/28/2013</a:t>
            </a:fld>
            <a:endParaRPr lang="en-US" dirty="0">
              <a:solidFill>
                <a:srgbClr val="005DAA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5DAA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srgbClr val="005DAA"/>
                </a:solidFill>
                <a:latin typeface="Calibri"/>
              </a:rPr>
              <a:pPr/>
              <a:t>‹#›</a:t>
            </a:fld>
            <a:endParaRPr lang="en-US" dirty="0">
              <a:solidFill>
                <a:srgbClr val="005DA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0353639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06B1CD-03C9-C540-94D5-6DE218095403}" type="datetimeFigureOut">
              <a:rPr lang="en-US" smtClean="0">
                <a:solidFill>
                  <a:srgbClr val="005DAA"/>
                </a:solidFill>
                <a:latin typeface="Calibri"/>
              </a:rPr>
              <a:pPr>
                <a:defRPr/>
              </a:pPr>
              <a:t>6/28/2013</a:t>
            </a:fld>
            <a:endParaRPr lang="en-US">
              <a:solidFill>
                <a:srgbClr val="005DAA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5DAA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0B8B39-DD8C-FD4E-8BDE-E27FB80AF5EA}" type="slidenum">
              <a:rPr lang="en-US" smtClean="0">
                <a:solidFill>
                  <a:srgbClr val="005DAA"/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5DA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78430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srgbClr val="005DAA"/>
                </a:solidFill>
                <a:latin typeface="Calibri"/>
              </a:rPr>
              <a:pPr/>
              <a:t>6/28/2013</a:t>
            </a:fld>
            <a:endParaRPr lang="en-US" dirty="0">
              <a:solidFill>
                <a:srgbClr val="005DAA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5DAA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srgbClr val="005DAA"/>
                </a:solidFill>
                <a:latin typeface="Calibri"/>
              </a:rPr>
              <a:pPr/>
              <a:t>‹#›</a:t>
            </a:fld>
            <a:endParaRPr lang="en-US" dirty="0">
              <a:solidFill>
                <a:srgbClr val="005DA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858343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6/28/2013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499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srgbClr val="005DAA"/>
                </a:solidFill>
                <a:latin typeface="Calibri"/>
              </a:rPr>
              <a:pPr/>
              <a:t>6/28/2013</a:t>
            </a:fld>
            <a:endParaRPr lang="en-US" dirty="0">
              <a:solidFill>
                <a:srgbClr val="005DAA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5DAA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srgbClr val="005DAA"/>
                </a:solidFill>
                <a:latin typeface="Calibri"/>
              </a:rPr>
              <a:pPr/>
              <a:t>‹#›</a:t>
            </a:fld>
            <a:endParaRPr lang="en-US" dirty="0">
              <a:solidFill>
                <a:srgbClr val="005DA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281303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srgbClr val="005DAA"/>
                </a:solidFill>
                <a:latin typeface="Calibri"/>
              </a:rPr>
              <a:pPr/>
              <a:t>6/28/2013</a:t>
            </a:fld>
            <a:endParaRPr lang="en-US" dirty="0">
              <a:solidFill>
                <a:srgbClr val="005DAA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5DAA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srgbClr val="005DAA"/>
                </a:solidFill>
                <a:latin typeface="Calibri"/>
              </a:rPr>
              <a:pPr/>
              <a:t>‹#›</a:t>
            </a:fld>
            <a:endParaRPr lang="en-US" dirty="0">
              <a:solidFill>
                <a:srgbClr val="005DA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842270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srgbClr val="005DAA"/>
                </a:solidFill>
                <a:latin typeface="Calibri"/>
              </a:rPr>
              <a:pPr/>
              <a:t>6/28/2013</a:t>
            </a:fld>
            <a:endParaRPr lang="en-US" dirty="0">
              <a:solidFill>
                <a:srgbClr val="005DAA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5DAA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srgbClr val="005DAA"/>
                </a:solidFill>
                <a:latin typeface="Calibri"/>
              </a:rPr>
              <a:pPr/>
              <a:t>‹#›</a:t>
            </a:fld>
            <a:endParaRPr lang="en-US" dirty="0">
              <a:solidFill>
                <a:srgbClr val="005DA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5083798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srgbClr val="005DAA"/>
                </a:solidFill>
                <a:latin typeface="Calibri"/>
              </a:rPr>
              <a:pPr/>
              <a:t>6/28/2013</a:t>
            </a:fld>
            <a:endParaRPr lang="en-US" dirty="0">
              <a:solidFill>
                <a:srgbClr val="005DAA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5DAA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srgbClr val="005DAA"/>
                </a:solidFill>
                <a:latin typeface="Calibri"/>
              </a:rPr>
              <a:pPr/>
              <a:t>‹#›</a:t>
            </a:fld>
            <a:endParaRPr lang="en-US" dirty="0">
              <a:solidFill>
                <a:srgbClr val="005DA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540489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8701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6/28/2013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52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6/28/2013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95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792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57691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017929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57691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6/28/2013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39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6/28/2013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81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6/28/2013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092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6/28/2013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26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6/28/2013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69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C453A-6B12-3E4E-8E5B-4BFBFD851DC7}" type="datetimeFigureOut">
              <a:rPr lang="en-US" smtClean="0"/>
              <a:pPr/>
              <a:t>6/28/2013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604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 cap="all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AEEDAE7-E26B-EE44-8C4B-F26137572B79}" type="datetimeFigureOut">
              <a:rPr lang="en-US" smtClean="0">
                <a:solidFill>
                  <a:srgbClr val="005DAA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6/28/2013</a:t>
            </a:fld>
            <a:endParaRPr lang="en-US">
              <a:solidFill>
                <a:srgbClr val="005DAA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5DAA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0E53508-F60E-9449-8DA4-643631CE1139}" type="slidenum">
              <a:rPr lang="en-US" smtClean="0">
                <a:solidFill>
                  <a:srgbClr val="005DAA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5DAA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778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3600" kern="1200" cap="all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8000" y="2667000"/>
            <a:ext cx="6019800" cy="1524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24200" y="2743200"/>
            <a:ext cx="5867400" cy="1447800"/>
          </a:xfrm>
          <a:prstGeom prst="rect">
            <a:avLst/>
          </a:prstGeom>
          <a:solidFill>
            <a:srgbClr val="0249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124200" y="2611821"/>
            <a:ext cx="5829994" cy="1524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MX" sz="2700" dirty="0" smtClean="0"/>
              <a:t> </a:t>
            </a:r>
            <a:r>
              <a:rPr lang="es-MX" sz="1900" dirty="0" smtClean="0"/>
              <a:t>MODELAdo  DEL LENGUAJE Y CONVERSACIONES: </a:t>
            </a:r>
            <a:r>
              <a:rPr lang="es-MX" sz="2700" dirty="0" smtClean="0"/>
              <a:t/>
            </a:r>
            <a:br>
              <a:rPr lang="es-MX" sz="2700" dirty="0" smtClean="0"/>
            </a:br>
            <a:r>
              <a:rPr lang="es-MX" cap="all" dirty="0" smtClean="0">
                <a:solidFill>
                  <a:srgbClr val="FFFFFF"/>
                </a:solidFill>
                <a:cs typeface="+mn-cs"/>
              </a:rPr>
              <a:t>EXPANSIONES</a:t>
            </a:r>
            <a:endParaRPr lang="es-MX" sz="2700" dirty="0"/>
          </a:p>
        </p:txBody>
      </p:sp>
      <p:sp>
        <p:nvSpPr>
          <p:cNvPr id="4" name="TextBox 3"/>
          <p:cNvSpPr txBox="1"/>
          <p:nvPr/>
        </p:nvSpPr>
        <p:spPr>
          <a:xfrm>
            <a:off x="7315200" y="6642556"/>
            <a:ext cx="1676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es-MX" sz="8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OTOÑO, 2012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15200" y="3919084"/>
            <a:ext cx="20072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>
                <a:solidFill>
                  <a:srgbClr val="FFFFFF"/>
                </a:solidFill>
                <a:ea typeface="Calibri"/>
                <a:cs typeface="Times New Roman"/>
              </a:rPr>
              <a:t>ESPAÑOL/</a:t>
            </a:r>
            <a:r>
              <a:rPr lang="es-MX" sz="1200" b="1" dirty="0" err="1">
                <a:solidFill>
                  <a:srgbClr val="FFFFFF"/>
                </a:solidFill>
                <a:ea typeface="Calibri"/>
                <a:cs typeface="Times New Roman"/>
              </a:rPr>
              <a:t>SPANISH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35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2400" dirty="0" smtClean="0"/>
              <a:t>Expandir sobre las palabras de los niños para proporcionar andamiaje  al pensamiento</a:t>
            </a:r>
            <a:endParaRPr lang="es-MX" sz="2400" dirty="0"/>
          </a:p>
        </p:txBody>
      </p:sp>
      <p:sp>
        <p:nvSpPr>
          <p:cNvPr id="9" name="Freeform 8"/>
          <p:cNvSpPr/>
          <p:nvPr/>
        </p:nvSpPr>
        <p:spPr>
          <a:xfrm>
            <a:off x="5207001" y="4290915"/>
            <a:ext cx="1490300" cy="1006439"/>
          </a:xfrm>
          <a:custGeom>
            <a:avLst/>
            <a:gdLst>
              <a:gd name="connsiteX0" fmla="*/ 0 w 1258049"/>
              <a:gd name="connsiteY0" fmla="*/ 100644 h 1006439"/>
              <a:gd name="connsiteX1" fmla="*/ 100644 w 1258049"/>
              <a:gd name="connsiteY1" fmla="*/ 0 h 1006439"/>
              <a:gd name="connsiteX2" fmla="*/ 1157405 w 1258049"/>
              <a:gd name="connsiteY2" fmla="*/ 0 h 1006439"/>
              <a:gd name="connsiteX3" fmla="*/ 1258049 w 1258049"/>
              <a:gd name="connsiteY3" fmla="*/ 100644 h 1006439"/>
              <a:gd name="connsiteX4" fmla="*/ 1258049 w 1258049"/>
              <a:gd name="connsiteY4" fmla="*/ 905795 h 1006439"/>
              <a:gd name="connsiteX5" fmla="*/ 1157405 w 1258049"/>
              <a:gd name="connsiteY5" fmla="*/ 1006439 h 1006439"/>
              <a:gd name="connsiteX6" fmla="*/ 100644 w 1258049"/>
              <a:gd name="connsiteY6" fmla="*/ 1006439 h 1006439"/>
              <a:gd name="connsiteX7" fmla="*/ 0 w 1258049"/>
              <a:gd name="connsiteY7" fmla="*/ 905795 h 1006439"/>
              <a:gd name="connsiteX8" fmla="*/ 0 w 1258049"/>
              <a:gd name="connsiteY8" fmla="*/ 100644 h 1006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8049" h="1006439">
                <a:moveTo>
                  <a:pt x="0" y="100644"/>
                </a:moveTo>
                <a:cubicBezTo>
                  <a:pt x="0" y="45060"/>
                  <a:pt x="45060" y="0"/>
                  <a:pt x="100644" y="0"/>
                </a:cubicBezTo>
                <a:lnTo>
                  <a:pt x="1157405" y="0"/>
                </a:lnTo>
                <a:cubicBezTo>
                  <a:pt x="1212989" y="0"/>
                  <a:pt x="1258049" y="45060"/>
                  <a:pt x="1258049" y="100644"/>
                </a:cubicBezTo>
                <a:lnTo>
                  <a:pt x="1258049" y="905795"/>
                </a:lnTo>
                <a:cubicBezTo>
                  <a:pt x="1258049" y="961379"/>
                  <a:pt x="1212989" y="1006439"/>
                  <a:pt x="1157405" y="1006439"/>
                </a:cubicBezTo>
                <a:lnTo>
                  <a:pt x="100644" y="1006439"/>
                </a:lnTo>
                <a:cubicBezTo>
                  <a:pt x="45060" y="1006439"/>
                  <a:pt x="0" y="961379"/>
                  <a:pt x="0" y="905795"/>
                </a:cubicBezTo>
                <a:lnTo>
                  <a:pt x="0" y="100644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73" tIns="65673" rIns="65673" bIns="65673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1600" dirty="0" smtClean="0"/>
              <a:t>Relacionarlas con mi vida.</a:t>
            </a:r>
            <a:endParaRPr lang="es-MX" sz="1600" dirty="0"/>
          </a:p>
        </p:txBody>
      </p:sp>
      <p:sp>
        <p:nvSpPr>
          <p:cNvPr id="11" name="Freeform 10"/>
          <p:cNvSpPr/>
          <p:nvPr/>
        </p:nvSpPr>
        <p:spPr>
          <a:xfrm>
            <a:off x="5207001" y="3144907"/>
            <a:ext cx="1490299" cy="1006439"/>
          </a:xfrm>
          <a:custGeom>
            <a:avLst/>
            <a:gdLst>
              <a:gd name="connsiteX0" fmla="*/ 0 w 1258049"/>
              <a:gd name="connsiteY0" fmla="*/ 100644 h 1006439"/>
              <a:gd name="connsiteX1" fmla="*/ 100644 w 1258049"/>
              <a:gd name="connsiteY1" fmla="*/ 0 h 1006439"/>
              <a:gd name="connsiteX2" fmla="*/ 1157405 w 1258049"/>
              <a:gd name="connsiteY2" fmla="*/ 0 h 1006439"/>
              <a:gd name="connsiteX3" fmla="*/ 1258049 w 1258049"/>
              <a:gd name="connsiteY3" fmla="*/ 100644 h 1006439"/>
              <a:gd name="connsiteX4" fmla="*/ 1258049 w 1258049"/>
              <a:gd name="connsiteY4" fmla="*/ 905795 h 1006439"/>
              <a:gd name="connsiteX5" fmla="*/ 1157405 w 1258049"/>
              <a:gd name="connsiteY5" fmla="*/ 1006439 h 1006439"/>
              <a:gd name="connsiteX6" fmla="*/ 100644 w 1258049"/>
              <a:gd name="connsiteY6" fmla="*/ 1006439 h 1006439"/>
              <a:gd name="connsiteX7" fmla="*/ 0 w 1258049"/>
              <a:gd name="connsiteY7" fmla="*/ 905795 h 1006439"/>
              <a:gd name="connsiteX8" fmla="*/ 0 w 1258049"/>
              <a:gd name="connsiteY8" fmla="*/ 100644 h 1006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8049" h="1006439">
                <a:moveTo>
                  <a:pt x="0" y="100644"/>
                </a:moveTo>
                <a:cubicBezTo>
                  <a:pt x="0" y="45060"/>
                  <a:pt x="45060" y="0"/>
                  <a:pt x="100644" y="0"/>
                </a:cubicBezTo>
                <a:lnTo>
                  <a:pt x="1157405" y="0"/>
                </a:lnTo>
                <a:cubicBezTo>
                  <a:pt x="1212989" y="0"/>
                  <a:pt x="1258049" y="45060"/>
                  <a:pt x="1258049" y="100644"/>
                </a:cubicBezTo>
                <a:lnTo>
                  <a:pt x="1258049" y="905795"/>
                </a:lnTo>
                <a:cubicBezTo>
                  <a:pt x="1258049" y="961379"/>
                  <a:pt x="1212989" y="1006439"/>
                  <a:pt x="1157405" y="1006439"/>
                </a:cubicBezTo>
                <a:lnTo>
                  <a:pt x="100644" y="1006439"/>
                </a:lnTo>
                <a:cubicBezTo>
                  <a:pt x="45060" y="1006439"/>
                  <a:pt x="0" y="961379"/>
                  <a:pt x="0" y="905795"/>
                </a:cubicBezTo>
                <a:lnTo>
                  <a:pt x="0" y="100644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73" tIns="65673" rIns="65673" bIns="65673" numCol="1" spcCol="1270" anchor="ctr" anchorCtr="0">
            <a:noAutofit/>
          </a:bodyPr>
          <a:lstStyle/>
          <a:p>
            <a:pPr lvl="0" algn="ctr" defTabSz="8445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1600" dirty="0" smtClean="0"/>
              <a:t>Aplicarlas a mi mundo</a:t>
            </a:r>
            <a:r>
              <a:rPr lang="es-MX" sz="1600" kern="1200" dirty="0" smtClean="0"/>
              <a:t>.</a:t>
            </a:r>
            <a:endParaRPr lang="es-MX" sz="1600" kern="1200" dirty="0"/>
          </a:p>
        </p:txBody>
      </p:sp>
      <p:sp>
        <p:nvSpPr>
          <p:cNvPr id="13" name="Freeform 12"/>
          <p:cNvSpPr/>
          <p:nvPr/>
        </p:nvSpPr>
        <p:spPr>
          <a:xfrm>
            <a:off x="5207000" y="5419733"/>
            <a:ext cx="1490301" cy="1006439"/>
          </a:xfrm>
          <a:custGeom>
            <a:avLst/>
            <a:gdLst>
              <a:gd name="connsiteX0" fmla="*/ 0 w 1258049"/>
              <a:gd name="connsiteY0" fmla="*/ 100644 h 1006439"/>
              <a:gd name="connsiteX1" fmla="*/ 100644 w 1258049"/>
              <a:gd name="connsiteY1" fmla="*/ 0 h 1006439"/>
              <a:gd name="connsiteX2" fmla="*/ 1157405 w 1258049"/>
              <a:gd name="connsiteY2" fmla="*/ 0 h 1006439"/>
              <a:gd name="connsiteX3" fmla="*/ 1258049 w 1258049"/>
              <a:gd name="connsiteY3" fmla="*/ 100644 h 1006439"/>
              <a:gd name="connsiteX4" fmla="*/ 1258049 w 1258049"/>
              <a:gd name="connsiteY4" fmla="*/ 905795 h 1006439"/>
              <a:gd name="connsiteX5" fmla="*/ 1157405 w 1258049"/>
              <a:gd name="connsiteY5" fmla="*/ 1006439 h 1006439"/>
              <a:gd name="connsiteX6" fmla="*/ 100644 w 1258049"/>
              <a:gd name="connsiteY6" fmla="*/ 1006439 h 1006439"/>
              <a:gd name="connsiteX7" fmla="*/ 0 w 1258049"/>
              <a:gd name="connsiteY7" fmla="*/ 905795 h 1006439"/>
              <a:gd name="connsiteX8" fmla="*/ 0 w 1258049"/>
              <a:gd name="connsiteY8" fmla="*/ 100644 h 1006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8049" h="1006439">
                <a:moveTo>
                  <a:pt x="0" y="100644"/>
                </a:moveTo>
                <a:cubicBezTo>
                  <a:pt x="0" y="45060"/>
                  <a:pt x="45060" y="0"/>
                  <a:pt x="100644" y="0"/>
                </a:cubicBezTo>
                <a:lnTo>
                  <a:pt x="1157405" y="0"/>
                </a:lnTo>
                <a:cubicBezTo>
                  <a:pt x="1212989" y="0"/>
                  <a:pt x="1258049" y="45060"/>
                  <a:pt x="1258049" y="100644"/>
                </a:cubicBezTo>
                <a:lnTo>
                  <a:pt x="1258049" y="905795"/>
                </a:lnTo>
                <a:cubicBezTo>
                  <a:pt x="1258049" y="961379"/>
                  <a:pt x="1212989" y="1006439"/>
                  <a:pt x="1157405" y="1006439"/>
                </a:cubicBezTo>
                <a:lnTo>
                  <a:pt x="100644" y="1006439"/>
                </a:lnTo>
                <a:cubicBezTo>
                  <a:pt x="45060" y="1006439"/>
                  <a:pt x="0" y="961379"/>
                  <a:pt x="0" y="905795"/>
                </a:cubicBezTo>
                <a:lnTo>
                  <a:pt x="0" y="100644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73" tIns="65673" rIns="65673" bIns="65673" numCol="1" spcCol="1270" anchor="ctr" anchorCtr="0">
            <a:noAutofit/>
          </a:bodyPr>
          <a:lstStyle/>
          <a:p>
            <a:pPr lvl="0" algn="ctr" defTabSz="8445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1600" kern="1200" dirty="0" smtClean="0"/>
              <a:t>Explicar mi pensamiento.</a:t>
            </a:r>
            <a:endParaRPr lang="es-MX" sz="1600" kern="1200" dirty="0"/>
          </a:p>
        </p:txBody>
      </p:sp>
      <p:sp>
        <p:nvSpPr>
          <p:cNvPr id="15" name="Freeform 14"/>
          <p:cNvSpPr/>
          <p:nvPr/>
        </p:nvSpPr>
        <p:spPr>
          <a:xfrm>
            <a:off x="5132185" y="2001945"/>
            <a:ext cx="1623339" cy="1006439"/>
          </a:xfrm>
          <a:custGeom>
            <a:avLst/>
            <a:gdLst>
              <a:gd name="connsiteX0" fmla="*/ 0 w 1258049"/>
              <a:gd name="connsiteY0" fmla="*/ 100644 h 1006439"/>
              <a:gd name="connsiteX1" fmla="*/ 100644 w 1258049"/>
              <a:gd name="connsiteY1" fmla="*/ 0 h 1006439"/>
              <a:gd name="connsiteX2" fmla="*/ 1157405 w 1258049"/>
              <a:gd name="connsiteY2" fmla="*/ 0 h 1006439"/>
              <a:gd name="connsiteX3" fmla="*/ 1258049 w 1258049"/>
              <a:gd name="connsiteY3" fmla="*/ 100644 h 1006439"/>
              <a:gd name="connsiteX4" fmla="*/ 1258049 w 1258049"/>
              <a:gd name="connsiteY4" fmla="*/ 905795 h 1006439"/>
              <a:gd name="connsiteX5" fmla="*/ 1157405 w 1258049"/>
              <a:gd name="connsiteY5" fmla="*/ 1006439 h 1006439"/>
              <a:gd name="connsiteX6" fmla="*/ 100644 w 1258049"/>
              <a:gd name="connsiteY6" fmla="*/ 1006439 h 1006439"/>
              <a:gd name="connsiteX7" fmla="*/ 0 w 1258049"/>
              <a:gd name="connsiteY7" fmla="*/ 905795 h 1006439"/>
              <a:gd name="connsiteX8" fmla="*/ 0 w 1258049"/>
              <a:gd name="connsiteY8" fmla="*/ 100644 h 1006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8049" h="1006439">
                <a:moveTo>
                  <a:pt x="0" y="100644"/>
                </a:moveTo>
                <a:cubicBezTo>
                  <a:pt x="0" y="45060"/>
                  <a:pt x="45060" y="0"/>
                  <a:pt x="100644" y="0"/>
                </a:cubicBezTo>
                <a:lnTo>
                  <a:pt x="1157405" y="0"/>
                </a:lnTo>
                <a:cubicBezTo>
                  <a:pt x="1212989" y="0"/>
                  <a:pt x="1258049" y="45060"/>
                  <a:pt x="1258049" y="100644"/>
                </a:cubicBezTo>
                <a:lnTo>
                  <a:pt x="1258049" y="905795"/>
                </a:lnTo>
                <a:cubicBezTo>
                  <a:pt x="1258049" y="961379"/>
                  <a:pt x="1212989" y="1006439"/>
                  <a:pt x="1157405" y="1006439"/>
                </a:cubicBezTo>
                <a:lnTo>
                  <a:pt x="100644" y="1006439"/>
                </a:lnTo>
                <a:cubicBezTo>
                  <a:pt x="45060" y="1006439"/>
                  <a:pt x="0" y="961379"/>
                  <a:pt x="0" y="905795"/>
                </a:cubicBezTo>
                <a:lnTo>
                  <a:pt x="0" y="100644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73" tIns="65673" rIns="65673" bIns="65673" numCol="1" spcCol="1270" anchor="ctr" anchorCtr="0">
            <a:noAutofit/>
          </a:bodyPr>
          <a:lstStyle/>
          <a:p>
            <a:pPr lvl="0" algn="ctr" defTabSz="8445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1600" dirty="0" smtClean="0"/>
              <a:t>R</a:t>
            </a:r>
            <a:r>
              <a:rPr lang="es-MX" sz="1600" kern="1200" dirty="0" smtClean="0"/>
              <a:t>esumir mis pensamientos.</a:t>
            </a:r>
          </a:p>
        </p:txBody>
      </p:sp>
      <p:sp>
        <p:nvSpPr>
          <p:cNvPr id="17" name="Freeform 16"/>
          <p:cNvSpPr/>
          <p:nvPr/>
        </p:nvSpPr>
        <p:spPr>
          <a:xfrm>
            <a:off x="6936675" y="2001945"/>
            <a:ext cx="1567582" cy="1006439"/>
          </a:xfrm>
          <a:custGeom>
            <a:avLst/>
            <a:gdLst>
              <a:gd name="connsiteX0" fmla="*/ 0 w 1258049"/>
              <a:gd name="connsiteY0" fmla="*/ 100644 h 1006439"/>
              <a:gd name="connsiteX1" fmla="*/ 100644 w 1258049"/>
              <a:gd name="connsiteY1" fmla="*/ 0 h 1006439"/>
              <a:gd name="connsiteX2" fmla="*/ 1157405 w 1258049"/>
              <a:gd name="connsiteY2" fmla="*/ 0 h 1006439"/>
              <a:gd name="connsiteX3" fmla="*/ 1258049 w 1258049"/>
              <a:gd name="connsiteY3" fmla="*/ 100644 h 1006439"/>
              <a:gd name="connsiteX4" fmla="*/ 1258049 w 1258049"/>
              <a:gd name="connsiteY4" fmla="*/ 905795 h 1006439"/>
              <a:gd name="connsiteX5" fmla="*/ 1157405 w 1258049"/>
              <a:gd name="connsiteY5" fmla="*/ 1006439 h 1006439"/>
              <a:gd name="connsiteX6" fmla="*/ 100644 w 1258049"/>
              <a:gd name="connsiteY6" fmla="*/ 1006439 h 1006439"/>
              <a:gd name="connsiteX7" fmla="*/ 0 w 1258049"/>
              <a:gd name="connsiteY7" fmla="*/ 905795 h 1006439"/>
              <a:gd name="connsiteX8" fmla="*/ 0 w 1258049"/>
              <a:gd name="connsiteY8" fmla="*/ 100644 h 1006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8049" h="1006439">
                <a:moveTo>
                  <a:pt x="0" y="100644"/>
                </a:moveTo>
                <a:cubicBezTo>
                  <a:pt x="0" y="45060"/>
                  <a:pt x="45060" y="0"/>
                  <a:pt x="100644" y="0"/>
                </a:cubicBezTo>
                <a:lnTo>
                  <a:pt x="1157405" y="0"/>
                </a:lnTo>
                <a:cubicBezTo>
                  <a:pt x="1212989" y="0"/>
                  <a:pt x="1258049" y="45060"/>
                  <a:pt x="1258049" y="100644"/>
                </a:cubicBezTo>
                <a:lnTo>
                  <a:pt x="1258049" y="905795"/>
                </a:lnTo>
                <a:cubicBezTo>
                  <a:pt x="1258049" y="961379"/>
                  <a:pt x="1212989" y="1006439"/>
                  <a:pt x="1157405" y="1006439"/>
                </a:cubicBezTo>
                <a:lnTo>
                  <a:pt x="100644" y="1006439"/>
                </a:lnTo>
                <a:cubicBezTo>
                  <a:pt x="45060" y="1006439"/>
                  <a:pt x="0" y="961379"/>
                  <a:pt x="0" y="905795"/>
                </a:cubicBezTo>
                <a:lnTo>
                  <a:pt x="0" y="100644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73" tIns="65673" rIns="65673" bIns="65673" numCol="1" spcCol="1270" anchor="ctr" anchorCtr="0">
            <a:noAutofit/>
          </a:bodyPr>
          <a:lstStyle/>
          <a:p>
            <a:pPr lvl="0" algn="ctr" defTabSz="8445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1600" dirty="0" smtClean="0"/>
              <a:t>Conectarlas con lo que ya conozco</a:t>
            </a:r>
            <a:r>
              <a:rPr lang="es-MX" sz="1600" kern="1200" dirty="0" smtClean="0"/>
              <a:t>.</a:t>
            </a:r>
            <a:endParaRPr lang="es-MX" sz="1600" kern="1200" dirty="0"/>
          </a:p>
        </p:txBody>
      </p:sp>
      <p:sp>
        <p:nvSpPr>
          <p:cNvPr id="19" name="Freeform 18"/>
          <p:cNvSpPr/>
          <p:nvPr/>
        </p:nvSpPr>
        <p:spPr>
          <a:xfrm>
            <a:off x="6936675" y="3159548"/>
            <a:ext cx="1567582" cy="1006439"/>
          </a:xfrm>
          <a:custGeom>
            <a:avLst/>
            <a:gdLst>
              <a:gd name="connsiteX0" fmla="*/ 0 w 1258049"/>
              <a:gd name="connsiteY0" fmla="*/ 100644 h 1006439"/>
              <a:gd name="connsiteX1" fmla="*/ 100644 w 1258049"/>
              <a:gd name="connsiteY1" fmla="*/ 0 h 1006439"/>
              <a:gd name="connsiteX2" fmla="*/ 1157405 w 1258049"/>
              <a:gd name="connsiteY2" fmla="*/ 0 h 1006439"/>
              <a:gd name="connsiteX3" fmla="*/ 1258049 w 1258049"/>
              <a:gd name="connsiteY3" fmla="*/ 100644 h 1006439"/>
              <a:gd name="connsiteX4" fmla="*/ 1258049 w 1258049"/>
              <a:gd name="connsiteY4" fmla="*/ 905795 h 1006439"/>
              <a:gd name="connsiteX5" fmla="*/ 1157405 w 1258049"/>
              <a:gd name="connsiteY5" fmla="*/ 1006439 h 1006439"/>
              <a:gd name="connsiteX6" fmla="*/ 100644 w 1258049"/>
              <a:gd name="connsiteY6" fmla="*/ 1006439 h 1006439"/>
              <a:gd name="connsiteX7" fmla="*/ 0 w 1258049"/>
              <a:gd name="connsiteY7" fmla="*/ 905795 h 1006439"/>
              <a:gd name="connsiteX8" fmla="*/ 0 w 1258049"/>
              <a:gd name="connsiteY8" fmla="*/ 100644 h 1006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8049" h="1006439">
                <a:moveTo>
                  <a:pt x="0" y="100644"/>
                </a:moveTo>
                <a:cubicBezTo>
                  <a:pt x="0" y="45060"/>
                  <a:pt x="45060" y="0"/>
                  <a:pt x="100644" y="0"/>
                </a:cubicBezTo>
                <a:lnTo>
                  <a:pt x="1157405" y="0"/>
                </a:lnTo>
                <a:cubicBezTo>
                  <a:pt x="1212989" y="0"/>
                  <a:pt x="1258049" y="45060"/>
                  <a:pt x="1258049" y="100644"/>
                </a:cubicBezTo>
                <a:lnTo>
                  <a:pt x="1258049" y="905795"/>
                </a:lnTo>
                <a:cubicBezTo>
                  <a:pt x="1258049" y="961379"/>
                  <a:pt x="1212989" y="1006439"/>
                  <a:pt x="1157405" y="1006439"/>
                </a:cubicBezTo>
                <a:lnTo>
                  <a:pt x="100644" y="1006439"/>
                </a:lnTo>
                <a:cubicBezTo>
                  <a:pt x="45060" y="1006439"/>
                  <a:pt x="0" y="961379"/>
                  <a:pt x="0" y="905795"/>
                </a:cubicBezTo>
                <a:lnTo>
                  <a:pt x="0" y="100644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73" tIns="65673" rIns="65673" bIns="65673" numCol="1" spcCol="1270" anchor="ctr" anchorCtr="0">
            <a:noAutofit/>
          </a:bodyPr>
          <a:lstStyle/>
          <a:p>
            <a:pPr lvl="0" algn="ctr" defTabSz="8445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1600" kern="1200" dirty="0" smtClean="0"/>
              <a:t>Conectar conceptos.</a:t>
            </a:r>
            <a:endParaRPr lang="es-MX" sz="1600" kern="1200" dirty="0"/>
          </a:p>
        </p:txBody>
      </p:sp>
      <p:sp>
        <p:nvSpPr>
          <p:cNvPr id="21" name="Freeform 20"/>
          <p:cNvSpPr/>
          <p:nvPr/>
        </p:nvSpPr>
        <p:spPr>
          <a:xfrm>
            <a:off x="6936675" y="4290915"/>
            <a:ext cx="1567582" cy="1006439"/>
          </a:xfrm>
          <a:custGeom>
            <a:avLst/>
            <a:gdLst>
              <a:gd name="connsiteX0" fmla="*/ 0 w 1258049"/>
              <a:gd name="connsiteY0" fmla="*/ 100644 h 1006439"/>
              <a:gd name="connsiteX1" fmla="*/ 100644 w 1258049"/>
              <a:gd name="connsiteY1" fmla="*/ 0 h 1006439"/>
              <a:gd name="connsiteX2" fmla="*/ 1157405 w 1258049"/>
              <a:gd name="connsiteY2" fmla="*/ 0 h 1006439"/>
              <a:gd name="connsiteX3" fmla="*/ 1258049 w 1258049"/>
              <a:gd name="connsiteY3" fmla="*/ 100644 h 1006439"/>
              <a:gd name="connsiteX4" fmla="*/ 1258049 w 1258049"/>
              <a:gd name="connsiteY4" fmla="*/ 905795 h 1006439"/>
              <a:gd name="connsiteX5" fmla="*/ 1157405 w 1258049"/>
              <a:gd name="connsiteY5" fmla="*/ 1006439 h 1006439"/>
              <a:gd name="connsiteX6" fmla="*/ 100644 w 1258049"/>
              <a:gd name="connsiteY6" fmla="*/ 1006439 h 1006439"/>
              <a:gd name="connsiteX7" fmla="*/ 0 w 1258049"/>
              <a:gd name="connsiteY7" fmla="*/ 905795 h 1006439"/>
              <a:gd name="connsiteX8" fmla="*/ 0 w 1258049"/>
              <a:gd name="connsiteY8" fmla="*/ 100644 h 1006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8049" h="1006439">
                <a:moveTo>
                  <a:pt x="0" y="100644"/>
                </a:moveTo>
                <a:cubicBezTo>
                  <a:pt x="0" y="45060"/>
                  <a:pt x="45060" y="0"/>
                  <a:pt x="100644" y="0"/>
                </a:cubicBezTo>
                <a:lnTo>
                  <a:pt x="1157405" y="0"/>
                </a:lnTo>
                <a:cubicBezTo>
                  <a:pt x="1212989" y="0"/>
                  <a:pt x="1258049" y="45060"/>
                  <a:pt x="1258049" y="100644"/>
                </a:cubicBezTo>
                <a:lnTo>
                  <a:pt x="1258049" y="905795"/>
                </a:lnTo>
                <a:cubicBezTo>
                  <a:pt x="1258049" y="961379"/>
                  <a:pt x="1212989" y="1006439"/>
                  <a:pt x="1157405" y="1006439"/>
                </a:cubicBezTo>
                <a:lnTo>
                  <a:pt x="100644" y="1006439"/>
                </a:lnTo>
                <a:cubicBezTo>
                  <a:pt x="45060" y="1006439"/>
                  <a:pt x="0" y="961379"/>
                  <a:pt x="0" y="905795"/>
                </a:cubicBezTo>
                <a:lnTo>
                  <a:pt x="0" y="100644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73" tIns="65673" rIns="65673" bIns="65673" numCol="1" spcCol="1270" anchor="ctr" anchorCtr="0">
            <a:noAutofit/>
          </a:bodyPr>
          <a:lstStyle/>
          <a:p>
            <a:pPr lvl="0" algn="ctr" defTabSz="8445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1600" kern="1200" dirty="0" smtClean="0"/>
              <a:t>Relacionarlas con mis acciones </a:t>
            </a:r>
            <a:endParaRPr lang="es-MX" sz="1600" kern="1200" dirty="0"/>
          </a:p>
        </p:txBody>
      </p:sp>
      <p:pic>
        <p:nvPicPr>
          <p:cNvPr id="7" name="Picture 6" descr="lil gu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6478" y="3398800"/>
            <a:ext cx="1764981" cy="2947082"/>
          </a:xfrm>
          <a:prstGeom prst="rect">
            <a:avLst/>
          </a:prstGeom>
        </p:spPr>
      </p:pic>
      <p:sp>
        <p:nvSpPr>
          <p:cNvPr id="22" name="Rounded Rectangular Callout 21"/>
          <p:cNvSpPr/>
          <p:nvPr/>
        </p:nvSpPr>
        <p:spPr>
          <a:xfrm>
            <a:off x="2090297" y="2248409"/>
            <a:ext cx="2412172" cy="1519950"/>
          </a:xfrm>
          <a:prstGeom prst="wedgeRoundRectCallout">
            <a:avLst>
              <a:gd name="adj1" fmla="val -37824"/>
              <a:gd name="adj2" fmla="val 6858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1985" tIns="281985" rIns="281985" bIns="281985" numCol="1" spcCol="1270" anchor="ctr" anchorCtr="0">
            <a:noAutofit/>
          </a:bodyPr>
          <a:lstStyle/>
          <a:p>
            <a:pPr lvl="0" algn="ctr" defTabSz="10223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2300" kern="1200" dirty="0" smtClean="0">
                <a:solidFill>
                  <a:schemeClr val="tx1"/>
                </a:solidFill>
              </a:rPr>
              <a:t>Formas de expandir sobre MIS palabras</a:t>
            </a:r>
            <a:endParaRPr lang="es-MX" sz="2300" kern="1200" dirty="0">
              <a:solidFill>
                <a:schemeClr val="tx1"/>
              </a:solidFill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6936675" y="5419733"/>
            <a:ext cx="1567582" cy="1006439"/>
          </a:xfrm>
          <a:custGeom>
            <a:avLst/>
            <a:gdLst>
              <a:gd name="connsiteX0" fmla="*/ 0 w 1258049"/>
              <a:gd name="connsiteY0" fmla="*/ 100644 h 1006439"/>
              <a:gd name="connsiteX1" fmla="*/ 100644 w 1258049"/>
              <a:gd name="connsiteY1" fmla="*/ 0 h 1006439"/>
              <a:gd name="connsiteX2" fmla="*/ 1157405 w 1258049"/>
              <a:gd name="connsiteY2" fmla="*/ 0 h 1006439"/>
              <a:gd name="connsiteX3" fmla="*/ 1258049 w 1258049"/>
              <a:gd name="connsiteY3" fmla="*/ 100644 h 1006439"/>
              <a:gd name="connsiteX4" fmla="*/ 1258049 w 1258049"/>
              <a:gd name="connsiteY4" fmla="*/ 905795 h 1006439"/>
              <a:gd name="connsiteX5" fmla="*/ 1157405 w 1258049"/>
              <a:gd name="connsiteY5" fmla="*/ 1006439 h 1006439"/>
              <a:gd name="connsiteX6" fmla="*/ 100644 w 1258049"/>
              <a:gd name="connsiteY6" fmla="*/ 1006439 h 1006439"/>
              <a:gd name="connsiteX7" fmla="*/ 0 w 1258049"/>
              <a:gd name="connsiteY7" fmla="*/ 905795 h 1006439"/>
              <a:gd name="connsiteX8" fmla="*/ 0 w 1258049"/>
              <a:gd name="connsiteY8" fmla="*/ 100644 h 1006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8049" h="1006439">
                <a:moveTo>
                  <a:pt x="0" y="100644"/>
                </a:moveTo>
                <a:cubicBezTo>
                  <a:pt x="0" y="45060"/>
                  <a:pt x="45060" y="0"/>
                  <a:pt x="100644" y="0"/>
                </a:cubicBezTo>
                <a:lnTo>
                  <a:pt x="1157405" y="0"/>
                </a:lnTo>
                <a:cubicBezTo>
                  <a:pt x="1212989" y="0"/>
                  <a:pt x="1258049" y="45060"/>
                  <a:pt x="1258049" y="100644"/>
                </a:cubicBezTo>
                <a:lnTo>
                  <a:pt x="1258049" y="905795"/>
                </a:lnTo>
                <a:cubicBezTo>
                  <a:pt x="1258049" y="961379"/>
                  <a:pt x="1212989" y="1006439"/>
                  <a:pt x="1157405" y="1006439"/>
                </a:cubicBezTo>
                <a:lnTo>
                  <a:pt x="100644" y="1006439"/>
                </a:lnTo>
                <a:cubicBezTo>
                  <a:pt x="45060" y="1006439"/>
                  <a:pt x="0" y="961379"/>
                  <a:pt x="0" y="905795"/>
                </a:cubicBezTo>
                <a:lnTo>
                  <a:pt x="0" y="100644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73" tIns="65673" rIns="65673" bIns="65673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1600" dirty="0" smtClean="0"/>
              <a:t>Invitarme a profundizar en mi pensamiento.</a:t>
            </a:r>
            <a:endParaRPr lang="es-MX" sz="1600" dirty="0"/>
          </a:p>
        </p:txBody>
      </p:sp>
    </p:spTree>
    <p:extLst>
      <p:ext uri="{BB962C8B-B14F-4D97-AF65-F5344CB8AC3E}">
        <p14:creationId xmlns:p14="http://schemas.microsoft.com/office/powerpoint/2010/main" val="191514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5" grpId="0" animBg="1"/>
      <p:bldP spid="17" grpId="0" animBg="1"/>
      <p:bldP spid="19" grpId="0" animBg="1"/>
      <p:bldP spid="21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etting-to-School-ContinuedNEW_ESP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4763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84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¡</a:t>
            </a:r>
            <a:r>
              <a:rPr lang="en-US" dirty="0" smtClean="0"/>
              <a:t>AHORA ES SU TURNO!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984" y="1830387"/>
            <a:ext cx="4135782" cy="452596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s-MX" sz="2800" dirty="0" smtClean="0"/>
              <a:t>Expandir sobre las palabras de los niños.</a:t>
            </a:r>
          </a:p>
          <a:p>
            <a:pPr>
              <a:lnSpc>
                <a:spcPct val="120000"/>
              </a:lnSpc>
            </a:pPr>
            <a:r>
              <a:rPr lang="es-MX" sz="2800" dirty="0" smtClean="0"/>
              <a:t>Añadir lenguaje más complejo.</a:t>
            </a:r>
          </a:p>
          <a:p>
            <a:pPr>
              <a:lnSpc>
                <a:spcPct val="120000"/>
              </a:lnSpc>
            </a:pPr>
            <a:r>
              <a:rPr lang="es-MX" sz="2800" dirty="0" smtClean="0"/>
              <a:t>Añadir nueva información para promover el pensamiento de más alto nivel.</a:t>
            </a:r>
          </a:p>
        </p:txBody>
      </p:sp>
      <p:pic>
        <p:nvPicPr>
          <p:cNvPr id="12" name="Picture 11" descr="Teach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91762" y="2322014"/>
            <a:ext cx="2196538" cy="4059255"/>
          </a:xfrm>
          <a:prstGeom prst="rect">
            <a:avLst/>
          </a:prstGeom>
        </p:spPr>
      </p:pic>
      <p:pic>
        <p:nvPicPr>
          <p:cNvPr id="13" name="Picture 12" descr="h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103" y="3962695"/>
            <a:ext cx="1615427" cy="236000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808808" y="4399942"/>
            <a:ext cx="281073" cy="249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ular Callout 14"/>
          <p:cNvSpPr/>
          <p:nvPr/>
        </p:nvSpPr>
        <p:spPr>
          <a:xfrm>
            <a:off x="5965587" y="2172068"/>
            <a:ext cx="2040386" cy="999420"/>
          </a:xfrm>
          <a:prstGeom prst="wedgeRoundRectCallout">
            <a:avLst>
              <a:gd name="adj1" fmla="val -45833"/>
              <a:gd name="adj2" fmla="val 8125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un 15"/>
          <p:cNvSpPr/>
          <p:nvPr/>
        </p:nvSpPr>
        <p:spPr>
          <a:xfrm>
            <a:off x="6522249" y="2239477"/>
            <a:ext cx="822960" cy="822960"/>
          </a:xfrm>
          <a:prstGeom prst="sun">
            <a:avLst/>
          </a:prstGeom>
          <a:solidFill>
            <a:srgbClr val="FF6600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Rounded Rectangular Callout 16"/>
          <p:cNvSpPr/>
          <p:nvPr/>
        </p:nvSpPr>
        <p:spPr>
          <a:xfrm>
            <a:off x="6288300" y="2824178"/>
            <a:ext cx="2040386" cy="999420"/>
          </a:xfrm>
          <a:prstGeom prst="wedgeRoundRectCallout">
            <a:avLst>
              <a:gd name="adj1" fmla="val 31718"/>
              <a:gd name="adj2" fmla="val 7604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miley Face 17"/>
          <p:cNvSpPr/>
          <p:nvPr/>
        </p:nvSpPr>
        <p:spPr>
          <a:xfrm>
            <a:off x="6963103" y="3004925"/>
            <a:ext cx="609273" cy="609273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Rounded Rectangular Callout 18"/>
          <p:cNvSpPr/>
          <p:nvPr/>
        </p:nvSpPr>
        <p:spPr>
          <a:xfrm>
            <a:off x="6069688" y="2609314"/>
            <a:ext cx="2040386" cy="1214283"/>
          </a:xfrm>
          <a:prstGeom prst="wedgeRoundRectCallout">
            <a:avLst>
              <a:gd name="adj1" fmla="val 31718"/>
              <a:gd name="adj2" fmla="val 7604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oon 19"/>
          <p:cNvSpPr/>
          <p:nvPr/>
        </p:nvSpPr>
        <p:spPr>
          <a:xfrm>
            <a:off x="6808808" y="2824178"/>
            <a:ext cx="536401" cy="790020"/>
          </a:xfrm>
          <a:prstGeom prst="moon">
            <a:avLst/>
          </a:prstGeom>
          <a:solidFill>
            <a:srgbClr val="FFFF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ular Callout 20"/>
          <p:cNvSpPr/>
          <p:nvPr/>
        </p:nvSpPr>
        <p:spPr>
          <a:xfrm>
            <a:off x="5965587" y="2172068"/>
            <a:ext cx="2144487" cy="1390826"/>
          </a:xfrm>
          <a:prstGeom prst="wedgeRoundRectCallout">
            <a:avLst>
              <a:gd name="adj1" fmla="val -43649"/>
              <a:gd name="adj2" fmla="val 6774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/>
          <p:cNvSpPr/>
          <p:nvPr/>
        </p:nvSpPr>
        <p:spPr>
          <a:xfrm>
            <a:off x="6694298" y="2471870"/>
            <a:ext cx="728709" cy="707923"/>
          </a:xfrm>
          <a:prstGeom prst="heart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67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50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50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510"/>
                            </p:stCondLst>
                            <p:childTnLst>
                              <p:par>
                                <p:cTn id="37" presetID="55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10"/>
                            </p:stCondLst>
                            <p:childTnLst>
                              <p:par>
                                <p:cTn id="48" presetID="1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10"/>
                            </p:stCondLst>
                            <p:childTnLst>
                              <p:par>
                                <p:cTn id="53" presetID="55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5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67450" y="6252031"/>
            <a:ext cx="1676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800" dirty="0">
                <a:solidFill>
                  <a:prstClr val="black">
                    <a:lumMod val="50000"/>
                    <a:lumOff val="50000"/>
                  </a:prstClr>
                </a:solidFill>
                <a:ea typeface="ＭＳ Ｐゴシック" charset="0"/>
              </a:rPr>
              <a:t>OTOÑO</a:t>
            </a:r>
            <a:r>
              <a:rPr lang="en-US" sz="800" dirty="0">
                <a:solidFill>
                  <a:prstClr val="black">
                    <a:lumMod val="50000"/>
                    <a:lumOff val="50000"/>
                  </a:prstClr>
                </a:solidFill>
                <a:ea typeface="ＭＳ Ｐゴシック" charset="0"/>
              </a:rPr>
              <a:t>, 2012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" y="5675100"/>
            <a:ext cx="8382000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1300" dirty="0">
                <a:solidFill>
                  <a:prstClr val="black"/>
                </a:solidFill>
                <a:latin typeface="Century Gothic" pitchFamily="34" charset="0"/>
                <a:ea typeface="ＭＳ Ｐゴシック" charset="0"/>
              </a:rPr>
              <a:t>Si desea más información, escríbanos a: </a:t>
            </a:r>
            <a:r>
              <a:rPr lang="es-ES" sz="1300" b="1" dirty="0">
                <a:solidFill>
                  <a:prstClr val="black"/>
                </a:solidFill>
                <a:latin typeface="Century Gothic" pitchFamily="34" charset="0"/>
                <a:ea typeface="ＭＳ Ｐゴシック" charset="0"/>
              </a:rPr>
              <a:t>NCQTL@UW.EDU</a:t>
            </a:r>
            <a:r>
              <a:rPr lang="es-ES" sz="1300" dirty="0">
                <a:solidFill>
                  <a:prstClr val="black"/>
                </a:solidFill>
                <a:latin typeface="Century Gothic" pitchFamily="34" charset="0"/>
                <a:ea typeface="ＭＳ Ｐゴシック" charset="0"/>
              </a:rPr>
              <a:t> o llámenos al 877-731-0764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sz="400" dirty="0">
              <a:solidFill>
                <a:prstClr val="black"/>
              </a:solidFill>
              <a:latin typeface="Century Gothic" pitchFamily="34" charset="0"/>
              <a:ea typeface="ＭＳ Ｐゴシック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MX" sz="800" dirty="0">
                <a:solidFill>
                  <a:prstClr val="black"/>
                </a:solidFill>
                <a:latin typeface="Century Gothic" pitchFamily="34" charset="0"/>
                <a:ea typeface="ＭＳ Ｐゴシック" charset="0"/>
              </a:rPr>
              <a:t>Este documento fue preparado por el Centro Nacional para la Enseñanza y el Aprendizaje de Calidad para el Departamento de Salud y Servicios Humanos </a:t>
            </a:r>
            <a:br>
              <a:rPr lang="es-MX" sz="800" dirty="0">
                <a:solidFill>
                  <a:prstClr val="black"/>
                </a:solidFill>
                <a:latin typeface="Century Gothic" pitchFamily="34" charset="0"/>
                <a:ea typeface="ＭＳ Ｐゴシック" charset="0"/>
              </a:rPr>
            </a:br>
            <a:r>
              <a:rPr lang="es-MX" sz="800" dirty="0">
                <a:solidFill>
                  <a:prstClr val="black"/>
                </a:solidFill>
                <a:latin typeface="Century Gothic" pitchFamily="34" charset="0"/>
                <a:ea typeface="ＭＳ Ｐゴシック" charset="0"/>
              </a:rPr>
              <a:t>de los Estados Unidos, Administración para Niños y Familias, Oficina Nacional de Head Start, con la subvención #90HC0002.</a:t>
            </a:r>
            <a:endParaRPr lang="en-US" sz="800" dirty="0">
              <a:solidFill>
                <a:prstClr val="black"/>
              </a:solidFill>
              <a:latin typeface="Century Gothic" pitchFamily="34" charset="0"/>
              <a:ea typeface="ＭＳ Ｐゴシック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35958" y="2957700"/>
            <a:ext cx="2486025" cy="892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 descr="NCQTL_Logo_SPANISH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991" y="3071440"/>
            <a:ext cx="2223701" cy="67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72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SP-Hous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4" y="1893455"/>
            <a:ext cx="5473219" cy="46796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s-ES" sz="3200" b="1" dirty="0" smtClean="0"/>
              <a:t>MARCO DE REFERENCIA PARA </a:t>
            </a:r>
            <a:br>
              <a:rPr lang="es-ES" sz="3200" b="1" dirty="0" smtClean="0"/>
            </a:br>
            <a:r>
              <a:rPr lang="es-ES" sz="3200" b="1" dirty="0" smtClean="0"/>
              <a:t>LA PRÁCTICA EFECTIVA </a:t>
            </a:r>
            <a:br>
              <a:rPr lang="es-ES" sz="3200" b="1" dirty="0" smtClean="0"/>
            </a:br>
            <a:r>
              <a:rPr lang="es-ES" sz="2000" dirty="0" smtClean="0"/>
              <a:t>EN APOYO A LA PREPARACIÓN PARA LA ESCUELA PARA TODOS LOS NIÑOS</a:t>
            </a:r>
            <a:endParaRPr lang="en-US" sz="1700" dirty="0"/>
          </a:p>
        </p:txBody>
      </p:sp>
      <p:grpSp>
        <p:nvGrpSpPr>
          <p:cNvPr id="25" name="Group 24"/>
          <p:cNvGrpSpPr/>
          <p:nvPr/>
        </p:nvGrpSpPr>
        <p:grpSpPr>
          <a:xfrm>
            <a:off x="1363435" y="1811042"/>
            <a:ext cx="6985000" cy="4615942"/>
            <a:chOff x="1398070" y="1857224"/>
            <a:chExt cx="6985000" cy="4615942"/>
          </a:xfrm>
        </p:grpSpPr>
        <p:sp>
          <p:nvSpPr>
            <p:cNvPr id="20" name="Rectangle 19"/>
            <p:cNvSpPr/>
            <p:nvPr/>
          </p:nvSpPr>
          <p:spPr bwMode="auto">
            <a:xfrm>
              <a:off x="1971636" y="5523587"/>
              <a:ext cx="5212905" cy="9495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398070" y="1857224"/>
              <a:ext cx="6985000" cy="3704726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222401" y="4482009"/>
              <a:ext cx="4640178" cy="1098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s-MX" sz="3600" dirty="0">
                  <a:solidFill>
                    <a:srgbClr val="005DAA"/>
                  </a:solidFill>
                  <a:latin typeface="Century Gothic"/>
                  <a:ea typeface="ＭＳ Ｐゴシック" charset="0"/>
                  <a:cs typeface="Century Gothic"/>
                </a:rPr>
                <a:t>ENFOCARSE EN</a:t>
              </a:r>
            </a:p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s-MX" sz="3600" dirty="0">
                  <a:solidFill>
                    <a:srgbClr val="005DAA"/>
                  </a:solidFill>
                  <a:latin typeface="Century Gothic"/>
                  <a:ea typeface="ＭＳ Ｐゴシック" charset="0"/>
                  <a:cs typeface="Century Gothic"/>
                </a:rPr>
                <a:t>LA BASE</a:t>
              </a: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1996631" y="5575220"/>
              <a:ext cx="1648492" cy="850534"/>
            </a:xfrm>
            <a:prstGeom prst="roundRect">
              <a:avLst>
                <a:gd name="adj" fmla="val 5663"/>
              </a:avLst>
            </a:prstGeom>
            <a:solidFill>
              <a:srgbClr val="0B469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3730069" y="5575220"/>
              <a:ext cx="1648492" cy="850534"/>
            </a:xfrm>
            <a:prstGeom prst="roundRect">
              <a:avLst>
                <a:gd name="adj" fmla="val 5663"/>
              </a:avLst>
            </a:prstGeom>
            <a:solidFill>
              <a:srgbClr val="0B469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5463508" y="5575220"/>
              <a:ext cx="1648492" cy="850534"/>
            </a:xfrm>
            <a:prstGeom prst="roundRect">
              <a:avLst>
                <a:gd name="adj" fmla="val 5663"/>
              </a:avLst>
            </a:prstGeom>
            <a:solidFill>
              <a:srgbClr val="0B469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21"/>
            <p:cNvSpPr txBox="1">
              <a:spLocks noChangeArrowheads="1"/>
            </p:cNvSpPr>
            <p:nvPr/>
          </p:nvSpPr>
          <p:spPr bwMode="auto">
            <a:xfrm>
              <a:off x="2003531" y="5717031"/>
              <a:ext cx="1653570" cy="539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lvl="1"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s-MX" sz="1600" dirty="0">
                  <a:solidFill>
                    <a:prstClr val="white"/>
                  </a:solidFill>
                  <a:latin typeface="Century Gothic" pitchFamily="34" charset="0"/>
                  <a:ea typeface="ＭＳ Ｐゴシック" charset="0"/>
                </a:rPr>
                <a:t>Apoyo social y emocional</a:t>
              </a:r>
            </a:p>
          </p:txBody>
        </p:sp>
        <p:sp>
          <p:nvSpPr>
            <p:cNvPr id="13" name="TextBox 23"/>
            <p:cNvSpPr txBox="1">
              <a:spLocks noChangeArrowheads="1"/>
            </p:cNvSpPr>
            <p:nvPr/>
          </p:nvSpPr>
          <p:spPr bwMode="auto">
            <a:xfrm>
              <a:off x="3738947" y="5702932"/>
              <a:ext cx="1643641" cy="539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lvl="1"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s-MX" sz="1600" dirty="0">
                  <a:solidFill>
                    <a:prstClr val="white"/>
                  </a:solidFill>
                  <a:latin typeface="Century Gothic" pitchFamily="34" charset="0"/>
                  <a:ea typeface="ＭＳ Ｐゴシック" charset="0"/>
                </a:rPr>
                <a:t>Aulas bien organizadas</a:t>
              </a:r>
            </a:p>
          </p:txBody>
        </p:sp>
        <p:sp>
          <p:nvSpPr>
            <p:cNvPr id="10" name="TextBox 20"/>
            <p:cNvSpPr txBox="1">
              <a:spLocks noChangeArrowheads="1"/>
            </p:cNvSpPr>
            <p:nvPr/>
          </p:nvSpPr>
          <p:spPr bwMode="auto">
            <a:xfrm>
              <a:off x="5467568" y="5702933"/>
              <a:ext cx="1647155" cy="539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lvl="1"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s-MX" sz="1600" dirty="0">
                  <a:solidFill>
                    <a:prstClr val="white"/>
                  </a:solidFill>
                  <a:latin typeface="Century Gothic" pitchFamily="34" charset="0"/>
                  <a:ea typeface="ＭＳ Ｐゴシック" charset="0"/>
                </a:rPr>
                <a:t>Interacciones didácticas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413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 err="1" smtClean="0"/>
              <a:t>OBJETIVos</a:t>
            </a:r>
            <a:endParaRPr lang="es-MX" dirty="0"/>
          </a:p>
        </p:txBody>
      </p:sp>
      <p:sp>
        <p:nvSpPr>
          <p:cNvPr id="6" name="Rectangle 5"/>
          <p:cNvSpPr/>
          <p:nvPr/>
        </p:nvSpPr>
        <p:spPr>
          <a:xfrm>
            <a:off x="1856943" y="1967641"/>
            <a:ext cx="6802376" cy="1649959"/>
          </a:xfrm>
          <a:prstGeom prst="rect">
            <a:avLst/>
          </a:prstGeom>
          <a:solidFill>
            <a:srgbClr val="FFA7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es-MX" sz="2600" dirty="0" smtClean="0">
                <a:latin typeface="Century Gothic"/>
                <a:cs typeface="Century Gothic"/>
              </a:rPr>
              <a:t>Comprender cómo las expansiones crean oportunidades para extender la conversación</a:t>
            </a:r>
            <a:endParaRPr lang="es-MX" sz="2600" dirty="0">
              <a:latin typeface="Century Gothic"/>
              <a:cs typeface="Century Gothic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56943" y="3710799"/>
            <a:ext cx="6802376" cy="1304905"/>
          </a:xfrm>
          <a:prstGeom prst="rect">
            <a:avLst/>
          </a:prstGeom>
          <a:solidFill>
            <a:srgbClr val="FF455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es-MX" sz="2600" dirty="0" smtClean="0">
                <a:latin typeface="Century Gothic"/>
                <a:cs typeface="Century Gothic"/>
              </a:rPr>
              <a:t>Aprender cómo las expansiones promueven tanto el lenguaje como el pensamiento de los niños</a:t>
            </a:r>
            <a:r>
              <a:rPr lang="en-US" sz="2600" dirty="0" smtClean="0">
                <a:latin typeface="Century Gothic"/>
                <a:cs typeface="Century Gothic"/>
              </a:rPr>
              <a:t> </a:t>
            </a:r>
            <a:endParaRPr lang="en-US" sz="2600" dirty="0">
              <a:latin typeface="Century Gothic"/>
              <a:cs typeface="Century Gothic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56943" y="5108911"/>
            <a:ext cx="6802376" cy="1279189"/>
          </a:xfrm>
          <a:prstGeom prst="rect">
            <a:avLst/>
          </a:prstGeom>
          <a:solidFill>
            <a:srgbClr val="8DC29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es-MX" sz="2600" dirty="0" smtClean="0">
                <a:latin typeface="Century Gothic"/>
                <a:cs typeface="Century Gothic"/>
              </a:rPr>
              <a:t>Identificar las estrategias usadas para expandir sobre lo </a:t>
            </a:r>
            <a:r>
              <a:rPr lang="es-MX" sz="2600" dirty="0" smtClean="0">
                <a:latin typeface="Century Gothic"/>
                <a:cs typeface="Century Gothic"/>
              </a:rPr>
              <a:t>que </a:t>
            </a:r>
            <a:r>
              <a:rPr lang="es-MX" sz="2600" dirty="0" smtClean="0">
                <a:latin typeface="Century Gothic"/>
                <a:cs typeface="Century Gothic"/>
              </a:rPr>
              <a:t>expresan los niños</a:t>
            </a:r>
            <a:endParaRPr lang="es-MX" sz="2600" dirty="0">
              <a:latin typeface="Century Gothic"/>
              <a:cs typeface="Century Gothic"/>
            </a:endParaRPr>
          </a:p>
        </p:txBody>
      </p:sp>
      <p:pic>
        <p:nvPicPr>
          <p:cNvPr id="3" name="Picture 2" descr="Jose_and_T_Anna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3" t="3226" r="1601" b="10590"/>
          <a:stretch/>
        </p:blipFill>
        <p:spPr>
          <a:xfrm>
            <a:off x="480861" y="5108911"/>
            <a:ext cx="1949332" cy="1279189"/>
          </a:xfrm>
          <a:prstGeom prst="rect">
            <a:avLst/>
          </a:prstGeom>
        </p:spPr>
      </p:pic>
      <p:pic>
        <p:nvPicPr>
          <p:cNvPr id="13" name="Picture 12" descr="Teacher_Carl_with_students_and_clipboard_at_lunch_0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" t="1" r="-1" b="1585"/>
          <a:stretch/>
        </p:blipFill>
        <p:spPr>
          <a:xfrm>
            <a:off x="480861" y="3710799"/>
            <a:ext cx="1949332" cy="1304905"/>
          </a:xfrm>
          <a:prstGeom prst="rect">
            <a:avLst/>
          </a:prstGeom>
        </p:spPr>
      </p:pic>
      <p:pic>
        <p:nvPicPr>
          <p:cNvPr id="14" name="Picture 13" descr="Teacher_Terri_with_student_and_puzzle_0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4" r="14303" b="13201"/>
          <a:stretch/>
        </p:blipFill>
        <p:spPr>
          <a:xfrm>
            <a:off x="480861" y="1967641"/>
            <a:ext cx="1949332" cy="1649959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2430193" y="1905000"/>
            <a:ext cx="0" cy="449580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582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512" y="3454424"/>
            <a:ext cx="1959475" cy="28626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¿</a:t>
            </a:r>
            <a:r>
              <a:rPr lang="es-MX" dirty="0" err="1" smtClean="0"/>
              <a:t>QuÉ</a:t>
            </a:r>
            <a:r>
              <a:rPr lang="es-MX" dirty="0" smtClean="0"/>
              <a:t> son las conversaciones extendidas?</a:t>
            </a:r>
            <a:endParaRPr lang="es-MX" dirty="0"/>
          </a:p>
        </p:txBody>
      </p:sp>
      <p:sp>
        <p:nvSpPr>
          <p:cNvPr id="11" name="Oval Callout 10"/>
          <p:cNvSpPr/>
          <p:nvPr/>
        </p:nvSpPr>
        <p:spPr>
          <a:xfrm>
            <a:off x="2878423" y="1967608"/>
            <a:ext cx="3651089" cy="2571425"/>
          </a:xfrm>
          <a:prstGeom prst="wedgeRoundRectCallout">
            <a:avLst>
              <a:gd name="adj1" fmla="val 57291"/>
              <a:gd name="adj2" fmla="val 3699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013840" y="2023517"/>
            <a:ext cx="3380254" cy="2269520"/>
          </a:xfrm>
          <a:prstGeom prst="wedgeRoundRectCallou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buNone/>
            </a:pPr>
            <a:r>
              <a:rPr lang="en-US" sz="1600" kern="1300" dirty="0"/>
              <a:t>L</a:t>
            </a:r>
            <a:r>
              <a:rPr lang="es-ES_tradnl" sz="1600" kern="1300" dirty="0" smtClean="0"/>
              <a:t>as conversaciones extendidas son un fructífero intercambio de ida y vuelta que ayuda a los niños a desarrollar habilidades  complejas tanto de lenguaje como de pensamiento.</a:t>
            </a:r>
            <a:endParaRPr lang="es-ES_tradnl" sz="1600" kern="1300" dirty="0"/>
          </a:p>
        </p:txBody>
      </p:sp>
      <p:pic>
        <p:nvPicPr>
          <p:cNvPr id="9" name="Picture 8" descr="hi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10" y="3568642"/>
            <a:ext cx="1719552" cy="289128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920042" y="4913816"/>
            <a:ext cx="260253" cy="2186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56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ular Callout 6"/>
          <p:cNvSpPr/>
          <p:nvPr/>
        </p:nvSpPr>
        <p:spPr>
          <a:xfrm>
            <a:off x="4500560" y="2925635"/>
            <a:ext cx="2178244" cy="675150"/>
          </a:xfrm>
          <a:prstGeom prst="wedgeRoundRectCallout">
            <a:avLst>
              <a:gd name="adj1" fmla="val 48505"/>
              <a:gd name="adj2" fmla="val 18102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tent Placeholder 19"/>
          <p:cNvSpPr>
            <a:spLocks noGrp="1"/>
          </p:cNvSpPr>
          <p:nvPr>
            <p:ph sz="half" idx="1"/>
          </p:nvPr>
        </p:nvSpPr>
        <p:spPr>
          <a:xfrm>
            <a:off x="4785293" y="3056939"/>
            <a:ext cx="1700603" cy="4313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1400" dirty="0" smtClean="0"/>
              <a:t>¡Mira un avión!</a:t>
            </a:r>
            <a:endParaRPr lang="es-MX" sz="14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20885" y="1916690"/>
            <a:ext cx="8189715" cy="9243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MX" sz="1800" dirty="0" smtClean="0">
                <a:latin typeface="+mn-lt"/>
                <a:cs typeface="+mn-cs"/>
              </a:rPr>
              <a:t>Las expansiones ofrecen lenguaje adicional como respuesta a las palabras de los niños para extender las conversaciones.</a:t>
            </a:r>
            <a:endParaRPr lang="es-MX" sz="1800" dirty="0">
              <a:latin typeface="+mn-lt"/>
              <a:cs typeface="+mn-cs"/>
            </a:endParaRPr>
          </a:p>
        </p:txBody>
      </p:sp>
      <p:pic>
        <p:nvPicPr>
          <p:cNvPr id="5" name="Picture 4" descr="Teacher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13" y="2830195"/>
            <a:ext cx="2010576" cy="3715590"/>
          </a:xfrm>
          <a:prstGeom prst="rect">
            <a:avLst/>
          </a:prstGeom>
        </p:spPr>
      </p:pic>
      <p:pic>
        <p:nvPicPr>
          <p:cNvPr id="3" name="Picture 2" descr="Kids 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502" y="4452439"/>
            <a:ext cx="1361812" cy="1980819"/>
          </a:xfrm>
          <a:prstGeom prst="rect">
            <a:avLst/>
          </a:prstGeom>
        </p:spPr>
      </p:pic>
      <p:sp>
        <p:nvSpPr>
          <p:cNvPr id="21" name="Rounded Rectangular Callout 20"/>
          <p:cNvSpPr/>
          <p:nvPr/>
        </p:nvSpPr>
        <p:spPr>
          <a:xfrm>
            <a:off x="2799564" y="3263210"/>
            <a:ext cx="2178244" cy="675150"/>
          </a:xfrm>
          <a:prstGeom prst="wedgeRoundRectCallout">
            <a:avLst>
              <a:gd name="adj1" fmla="val -61054"/>
              <a:gd name="adj2" fmla="val 2916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ontent Placeholder 19"/>
          <p:cNvSpPr txBox="1">
            <a:spLocks/>
          </p:cNvSpPr>
          <p:nvPr/>
        </p:nvSpPr>
        <p:spPr>
          <a:xfrm>
            <a:off x="2980196" y="3343162"/>
            <a:ext cx="1700603" cy="43132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MX" sz="5600" dirty="0" smtClean="0"/>
              <a:t>Veo un avión volando alto en el cielo</a:t>
            </a:r>
            <a:r>
              <a:rPr lang="es-MX" sz="2000" dirty="0" smtClean="0"/>
              <a:t>!</a:t>
            </a:r>
            <a:endParaRPr lang="es-MX" sz="2000" dirty="0"/>
          </a:p>
        </p:txBody>
      </p:sp>
      <p:grpSp>
        <p:nvGrpSpPr>
          <p:cNvPr id="8" name="Group 7"/>
          <p:cNvGrpSpPr/>
          <p:nvPr/>
        </p:nvGrpSpPr>
        <p:grpSpPr>
          <a:xfrm>
            <a:off x="4500560" y="3558822"/>
            <a:ext cx="2178244" cy="675150"/>
            <a:chOff x="4500560" y="3759457"/>
            <a:chExt cx="2178244" cy="675150"/>
          </a:xfrm>
        </p:grpSpPr>
        <p:sp>
          <p:nvSpPr>
            <p:cNvPr id="23" name="Rounded Rectangular Callout 22"/>
            <p:cNvSpPr/>
            <p:nvPr/>
          </p:nvSpPr>
          <p:spPr>
            <a:xfrm>
              <a:off x="4500560" y="3759457"/>
              <a:ext cx="2178244" cy="675150"/>
            </a:xfrm>
            <a:prstGeom prst="wedgeRoundRectCallout">
              <a:avLst>
                <a:gd name="adj1" fmla="val 47827"/>
                <a:gd name="adj2" fmla="val 122750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ontent Placeholder 19"/>
            <p:cNvSpPr txBox="1">
              <a:spLocks/>
            </p:cNvSpPr>
            <p:nvPr/>
          </p:nvSpPr>
          <p:spPr>
            <a:xfrm>
              <a:off x="4785293" y="3801420"/>
              <a:ext cx="1893511" cy="60448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475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Century Gothic"/>
                  <a:ea typeface="+mn-ea"/>
                  <a:cs typeface="Century Gothic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400" kern="1200">
                  <a:solidFill>
                    <a:schemeClr val="tx1"/>
                  </a:solidFill>
                  <a:latin typeface="Century Gothic"/>
                  <a:ea typeface="+mn-ea"/>
                  <a:cs typeface="Century Gothic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Century Gothic"/>
                  <a:ea typeface="+mn-ea"/>
                  <a:cs typeface="Century Gothic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Century Gothic"/>
                  <a:ea typeface="+mn-ea"/>
                  <a:cs typeface="Century Gothic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Century Gothic"/>
                  <a:ea typeface="+mn-ea"/>
                  <a:cs typeface="Century Gothic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s-MX" sz="2500" dirty="0">
                  <a:solidFill>
                    <a:prstClr val="black"/>
                  </a:solidFill>
                </a:rPr>
                <a:t>Yo voy en un avión con mi abuela antes.  </a:t>
              </a:r>
            </a:p>
            <a:p>
              <a:pPr marL="0" indent="0" algn="ctr">
                <a:buFont typeface="Arial"/>
                <a:buNone/>
              </a:pPr>
              <a:r>
                <a:rPr lang="en-US" sz="2000" dirty="0" smtClean="0"/>
                <a:t>.</a:t>
              </a:r>
              <a:endParaRPr lang="en-US" sz="2000"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980196" y="4059529"/>
            <a:ext cx="2178244" cy="1050507"/>
            <a:chOff x="3034266" y="4843834"/>
            <a:chExt cx="2178244" cy="965299"/>
          </a:xfrm>
        </p:grpSpPr>
        <p:sp>
          <p:nvSpPr>
            <p:cNvPr id="25" name="Rounded Rectangular Callout 24"/>
            <p:cNvSpPr/>
            <p:nvPr/>
          </p:nvSpPr>
          <p:spPr>
            <a:xfrm>
              <a:off x="3034266" y="4843834"/>
              <a:ext cx="2178244" cy="965299"/>
            </a:xfrm>
            <a:prstGeom prst="wedgeRoundRectCallout">
              <a:avLst>
                <a:gd name="adj1" fmla="val -69825"/>
                <a:gd name="adj2" fmla="val -56672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Content Placeholder 19"/>
            <p:cNvSpPr txBox="1">
              <a:spLocks/>
            </p:cNvSpPr>
            <p:nvPr/>
          </p:nvSpPr>
          <p:spPr>
            <a:xfrm>
              <a:off x="3034266" y="4920547"/>
              <a:ext cx="2111130" cy="82169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Century Gothic"/>
                  <a:ea typeface="+mn-ea"/>
                  <a:cs typeface="Century Gothic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400" kern="1200">
                  <a:solidFill>
                    <a:schemeClr val="tx1"/>
                  </a:solidFill>
                  <a:latin typeface="Century Gothic"/>
                  <a:ea typeface="+mn-ea"/>
                  <a:cs typeface="Century Gothic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Century Gothic"/>
                  <a:ea typeface="+mn-ea"/>
                  <a:cs typeface="Century Gothic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Century Gothic"/>
                  <a:ea typeface="+mn-ea"/>
                  <a:cs typeface="Century Gothic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Century Gothic"/>
                  <a:ea typeface="+mn-ea"/>
                  <a:cs typeface="Century Gothic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/>
                <a:buNone/>
              </a:pPr>
              <a:r>
                <a:rPr lang="es-MX" sz="1400" dirty="0" smtClean="0"/>
                <a:t>Fuiste en un avión con tu abuela. ¿A dónde te llevó ese avión?</a:t>
              </a:r>
              <a:endParaRPr lang="es-MX" sz="1400" dirty="0"/>
            </a:p>
          </p:txBody>
        </p:sp>
      </p:grpSp>
      <p:sp>
        <p:nvSpPr>
          <p:cNvPr id="16" name="Title 3"/>
          <p:cNvSpPr txBox="1">
            <a:spLocks/>
          </p:cNvSpPr>
          <p:nvPr/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 cap="all">
                <a:solidFill>
                  <a:schemeClr val="tx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r>
              <a:rPr lang="es-MX" dirty="0" smtClean="0"/>
              <a:t>Expandir SOBRE lo que dicen los niños proporciona andamiaje a las conversaciones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55484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0" grpId="0" build="p"/>
      <p:bldP spid="20" grpId="1" build="p"/>
      <p:bldP spid="21" grpId="0" animBg="1"/>
      <p:bldP spid="21" grpId="1" animBg="1"/>
      <p:bldP spid="22" grpId="0"/>
      <p:bldP spid="2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etting-to-School_ESP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82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924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¿Cómo se benefician los niños al expandir sobre lo que ellos dicen? </a:t>
            </a:r>
            <a:endParaRPr lang="es-MX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639597457"/>
              </p:ext>
            </p:extLst>
          </p:nvPr>
        </p:nvGraphicFramePr>
        <p:xfrm>
          <a:off x="605535" y="1522247"/>
          <a:ext cx="8120084" cy="5259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6930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ular Callout 8"/>
          <p:cNvSpPr/>
          <p:nvPr/>
        </p:nvSpPr>
        <p:spPr>
          <a:xfrm>
            <a:off x="4424306" y="1957198"/>
            <a:ext cx="3830929" cy="1705999"/>
          </a:xfrm>
          <a:prstGeom prst="wedgeRoundRectCallout">
            <a:avLst>
              <a:gd name="adj1" fmla="val 33758"/>
              <a:gd name="adj2" fmla="val 8312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ular Callout 7"/>
          <p:cNvSpPr/>
          <p:nvPr/>
        </p:nvSpPr>
        <p:spPr>
          <a:xfrm>
            <a:off x="1815488" y="3914396"/>
            <a:ext cx="2740275" cy="1280507"/>
          </a:xfrm>
          <a:prstGeom prst="wedgeRoundRectCallout">
            <a:avLst>
              <a:gd name="adj1" fmla="val 65403"/>
              <a:gd name="adj2" fmla="val -3262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ular Callout 3"/>
          <p:cNvSpPr/>
          <p:nvPr/>
        </p:nvSpPr>
        <p:spPr>
          <a:xfrm>
            <a:off x="1249216" y="2247077"/>
            <a:ext cx="2810736" cy="1003499"/>
          </a:xfrm>
          <a:prstGeom prst="wedgeRoundRectCallout">
            <a:avLst>
              <a:gd name="adj1" fmla="val -40522"/>
              <a:gd name="adj2" fmla="val 8013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¿CÓMO SE BENEFICIAN LOS maestros AL EXPANDIR SOBRE LO QUE DICEN LOS NIÑOS?</a:t>
            </a:r>
            <a:endParaRPr lang="en-US" sz="2400" dirty="0"/>
          </a:p>
        </p:txBody>
      </p:sp>
      <p:pic>
        <p:nvPicPr>
          <p:cNvPr id="11" name="Picture 10" descr="Teacher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763" y="3449996"/>
            <a:ext cx="1687937" cy="3119346"/>
          </a:xfrm>
          <a:prstGeom prst="rect">
            <a:avLst/>
          </a:prstGeom>
        </p:spPr>
      </p:pic>
      <p:pic>
        <p:nvPicPr>
          <p:cNvPr id="12" name="Picture 11" descr="Teacher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5742" y="3449996"/>
            <a:ext cx="1669746" cy="3085731"/>
          </a:xfrm>
          <a:prstGeom prst="rect">
            <a:avLst/>
          </a:prstGeom>
        </p:spPr>
      </p:pic>
      <p:pic>
        <p:nvPicPr>
          <p:cNvPr id="14" name="Picture 13" descr="Teache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358" y="3582025"/>
            <a:ext cx="1633099" cy="30180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66830" y="2290189"/>
            <a:ext cx="2618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Puedo añadir información nueva a la conversación. </a:t>
            </a:r>
            <a:endParaRPr lang="es-MX" dirty="0"/>
          </a:p>
        </p:txBody>
      </p:sp>
      <p:sp>
        <p:nvSpPr>
          <p:cNvPr id="5" name="TextBox 4"/>
          <p:cNvSpPr txBox="1"/>
          <p:nvPr/>
        </p:nvSpPr>
        <p:spPr>
          <a:xfrm>
            <a:off x="1938766" y="4162496"/>
            <a:ext cx="2623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Me indica lo que los niños entienden y comprenden.</a:t>
            </a:r>
            <a:endParaRPr lang="es-MX" dirty="0"/>
          </a:p>
        </p:txBody>
      </p:sp>
      <p:sp>
        <p:nvSpPr>
          <p:cNvPr id="6" name="TextBox 5"/>
          <p:cNvSpPr txBox="1"/>
          <p:nvPr/>
        </p:nvSpPr>
        <p:spPr>
          <a:xfrm>
            <a:off x="4544867" y="2128419"/>
            <a:ext cx="3781216" cy="1343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s-MX" dirty="0">
                <a:solidFill>
                  <a:prstClr val="black"/>
                </a:solidFill>
                <a:ea typeface="ＭＳ Ｐゴシック" charset="0"/>
                <a:cs typeface="Arial"/>
              </a:rPr>
              <a:t>Estas conversaciones me brindan una gran </a:t>
            </a:r>
            <a:r>
              <a:rPr lang="es-MX" dirty="0" smtClean="0">
                <a:solidFill>
                  <a:prstClr val="black"/>
                </a:solidFill>
                <a:ea typeface="ＭＳ Ｐゴシック" charset="0"/>
                <a:cs typeface="Arial"/>
              </a:rPr>
              <a:t>oportunidad </a:t>
            </a:r>
            <a:r>
              <a:rPr lang="es-MX" dirty="0">
                <a:solidFill>
                  <a:prstClr val="black"/>
                </a:solidFill>
                <a:ea typeface="ＭＳ Ｐゴシック" charset="0"/>
                <a:cs typeface="Arial"/>
              </a:rPr>
              <a:t>para la evaluación continua de los niños, </a:t>
            </a:r>
            <a:r>
              <a:rPr lang="es-MX" dirty="0" smtClean="0">
                <a:solidFill>
                  <a:prstClr val="black"/>
                </a:solidFill>
                <a:ea typeface="ＭＳ Ｐゴシック" charset="0"/>
                <a:cs typeface="Arial"/>
              </a:rPr>
              <a:t>así </a:t>
            </a:r>
            <a:r>
              <a:rPr lang="es-MX" dirty="0">
                <a:solidFill>
                  <a:prstClr val="black"/>
                </a:solidFill>
                <a:ea typeface="ＭＳ Ｐゴシック" charset="0"/>
                <a:cs typeface="Arial"/>
              </a:rPr>
              <a:t>como ideas para mi planificación curricular.      </a:t>
            </a:r>
          </a:p>
        </p:txBody>
      </p:sp>
    </p:spTree>
    <p:extLst>
      <p:ext uri="{BB962C8B-B14F-4D97-AF65-F5344CB8AC3E}">
        <p14:creationId xmlns:p14="http://schemas.microsoft.com/office/powerpoint/2010/main" val="212479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4" grpId="0" animBg="1"/>
      <p:bldP spid="3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2400" dirty="0" smtClean="0"/>
              <a:t>Expandir sobre las palabras de los niños para proporcionar andamiaje al lenguaje</a:t>
            </a:r>
            <a:endParaRPr lang="es-MX" sz="2400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2034185" y="2456126"/>
            <a:ext cx="2384322" cy="1604017"/>
          </a:xfrm>
          <a:prstGeom prst="wedgeRoundRectCallout">
            <a:avLst>
              <a:gd name="adj1" fmla="val -37824"/>
              <a:gd name="adj2" fmla="val 6858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1985" tIns="281985" rIns="281985" bIns="281985" numCol="1" spcCol="1270" anchor="ctr" anchorCtr="0">
            <a:noAutofit/>
          </a:bodyPr>
          <a:lstStyle/>
          <a:p>
            <a:pPr lvl="0" algn="ctr" defTabSz="10223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2300" kern="1200" dirty="0" smtClean="0">
                <a:solidFill>
                  <a:schemeClr val="tx1"/>
                </a:solidFill>
              </a:rPr>
              <a:t>Formas de expandir sobre MIS palabras</a:t>
            </a:r>
            <a:endParaRPr lang="es-MX" sz="2300" kern="1200" dirty="0">
              <a:solidFill>
                <a:schemeClr val="tx1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6035365" y="2182283"/>
            <a:ext cx="2329362" cy="1180350"/>
          </a:xfrm>
          <a:custGeom>
            <a:avLst/>
            <a:gdLst>
              <a:gd name="connsiteX0" fmla="*/ 0 w 1734499"/>
              <a:gd name="connsiteY0" fmla="*/ 138760 h 1387599"/>
              <a:gd name="connsiteX1" fmla="*/ 138760 w 1734499"/>
              <a:gd name="connsiteY1" fmla="*/ 0 h 1387599"/>
              <a:gd name="connsiteX2" fmla="*/ 1595739 w 1734499"/>
              <a:gd name="connsiteY2" fmla="*/ 0 h 1387599"/>
              <a:gd name="connsiteX3" fmla="*/ 1734499 w 1734499"/>
              <a:gd name="connsiteY3" fmla="*/ 138760 h 1387599"/>
              <a:gd name="connsiteX4" fmla="*/ 1734499 w 1734499"/>
              <a:gd name="connsiteY4" fmla="*/ 1248839 h 1387599"/>
              <a:gd name="connsiteX5" fmla="*/ 1595739 w 1734499"/>
              <a:gd name="connsiteY5" fmla="*/ 1387599 h 1387599"/>
              <a:gd name="connsiteX6" fmla="*/ 138760 w 1734499"/>
              <a:gd name="connsiteY6" fmla="*/ 1387599 h 1387599"/>
              <a:gd name="connsiteX7" fmla="*/ 0 w 1734499"/>
              <a:gd name="connsiteY7" fmla="*/ 1248839 h 1387599"/>
              <a:gd name="connsiteX8" fmla="*/ 0 w 1734499"/>
              <a:gd name="connsiteY8" fmla="*/ 138760 h 1387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34499" h="1387599">
                <a:moveTo>
                  <a:pt x="0" y="138760"/>
                </a:moveTo>
                <a:cubicBezTo>
                  <a:pt x="0" y="62125"/>
                  <a:pt x="62125" y="0"/>
                  <a:pt x="138760" y="0"/>
                </a:cubicBezTo>
                <a:lnTo>
                  <a:pt x="1595739" y="0"/>
                </a:lnTo>
                <a:cubicBezTo>
                  <a:pt x="1672374" y="0"/>
                  <a:pt x="1734499" y="62125"/>
                  <a:pt x="1734499" y="138760"/>
                </a:cubicBezTo>
                <a:lnTo>
                  <a:pt x="1734499" y="1248839"/>
                </a:lnTo>
                <a:cubicBezTo>
                  <a:pt x="1734499" y="1325474"/>
                  <a:pt x="1672374" y="1387599"/>
                  <a:pt x="1595739" y="1387599"/>
                </a:cubicBezTo>
                <a:lnTo>
                  <a:pt x="138760" y="1387599"/>
                </a:lnTo>
                <a:cubicBezTo>
                  <a:pt x="62125" y="1387599"/>
                  <a:pt x="0" y="1325474"/>
                  <a:pt x="0" y="1248839"/>
                </a:cubicBezTo>
                <a:lnTo>
                  <a:pt x="0" y="13876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2551" tIns="82551" rIns="82551" bIns="82551" numCol="1" spcCol="1270" anchor="ctr" anchorCtr="0">
            <a:noAutofit/>
          </a:bodyPr>
          <a:lstStyle/>
          <a:p>
            <a:pPr lvl="0" algn="ctr" defTabSz="9779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2200" kern="1200" dirty="0" smtClean="0">
                <a:solidFill>
                  <a:srgbClr val="000000"/>
                </a:solidFill>
              </a:rPr>
              <a:t>Hacer mis frases m</a:t>
            </a:r>
            <a:r>
              <a:rPr lang="es-MX" sz="2200" dirty="0" smtClean="0">
                <a:solidFill>
                  <a:srgbClr val="000000"/>
                </a:solidFill>
              </a:rPr>
              <a:t>ás completas</a:t>
            </a:r>
            <a:r>
              <a:rPr lang="es-MX" sz="2200" kern="1200" dirty="0" smtClean="0">
                <a:solidFill>
                  <a:srgbClr val="000000"/>
                </a:solidFill>
              </a:rPr>
              <a:t>.</a:t>
            </a:r>
            <a:endParaRPr lang="es-MX" sz="2200" kern="1200" dirty="0">
              <a:solidFill>
                <a:srgbClr val="000000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6035365" y="3574557"/>
            <a:ext cx="2329362" cy="1151867"/>
          </a:xfrm>
          <a:custGeom>
            <a:avLst/>
            <a:gdLst>
              <a:gd name="connsiteX0" fmla="*/ 0 w 1734499"/>
              <a:gd name="connsiteY0" fmla="*/ 138760 h 1387599"/>
              <a:gd name="connsiteX1" fmla="*/ 138760 w 1734499"/>
              <a:gd name="connsiteY1" fmla="*/ 0 h 1387599"/>
              <a:gd name="connsiteX2" fmla="*/ 1595739 w 1734499"/>
              <a:gd name="connsiteY2" fmla="*/ 0 h 1387599"/>
              <a:gd name="connsiteX3" fmla="*/ 1734499 w 1734499"/>
              <a:gd name="connsiteY3" fmla="*/ 138760 h 1387599"/>
              <a:gd name="connsiteX4" fmla="*/ 1734499 w 1734499"/>
              <a:gd name="connsiteY4" fmla="*/ 1248839 h 1387599"/>
              <a:gd name="connsiteX5" fmla="*/ 1595739 w 1734499"/>
              <a:gd name="connsiteY5" fmla="*/ 1387599 h 1387599"/>
              <a:gd name="connsiteX6" fmla="*/ 138760 w 1734499"/>
              <a:gd name="connsiteY6" fmla="*/ 1387599 h 1387599"/>
              <a:gd name="connsiteX7" fmla="*/ 0 w 1734499"/>
              <a:gd name="connsiteY7" fmla="*/ 1248839 h 1387599"/>
              <a:gd name="connsiteX8" fmla="*/ 0 w 1734499"/>
              <a:gd name="connsiteY8" fmla="*/ 138760 h 1387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34499" h="1387599">
                <a:moveTo>
                  <a:pt x="0" y="138760"/>
                </a:moveTo>
                <a:cubicBezTo>
                  <a:pt x="0" y="62125"/>
                  <a:pt x="62125" y="0"/>
                  <a:pt x="138760" y="0"/>
                </a:cubicBezTo>
                <a:lnTo>
                  <a:pt x="1595739" y="0"/>
                </a:lnTo>
                <a:cubicBezTo>
                  <a:pt x="1672374" y="0"/>
                  <a:pt x="1734499" y="62125"/>
                  <a:pt x="1734499" y="138760"/>
                </a:cubicBezTo>
                <a:lnTo>
                  <a:pt x="1734499" y="1248839"/>
                </a:lnTo>
                <a:cubicBezTo>
                  <a:pt x="1734499" y="1325474"/>
                  <a:pt x="1672374" y="1387599"/>
                  <a:pt x="1595739" y="1387599"/>
                </a:cubicBezTo>
                <a:lnTo>
                  <a:pt x="138760" y="1387599"/>
                </a:lnTo>
                <a:cubicBezTo>
                  <a:pt x="62125" y="1387599"/>
                  <a:pt x="0" y="1325474"/>
                  <a:pt x="0" y="1248839"/>
                </a:cubicBezTo>
                <a:lnTo>
                  <a:pt x="0" y="13876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2551" tIns="82551" rIns="82551" bIns="82551" numCol="1" spcCol="1270" anchor="ctr" anchorCtr="0">
            <a:noAutofit/>
          </a:bodyPr>
          <a:lstStyle/>
          <a:p>
            <a:pPr lvl="0" algn="ctr" defTabSz="9779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2200" kern="1200" dirty="0" smtClean="0">
                <a:solidFill>
                  <a:srgbClr val="000000"/>
                </a:solidFill>
              </a:rPr>
              <a:t>Hacer mis frases más complejas.</a:t>
            </a:r>
            <a:endParaRPr lang="es-MX" sz="2200" kern="1200" dirty="0">
              <a:solidFill>
                <a:srgbClr val="000000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6035365" y="5069976"/>
            <a:ext cx="2329362" cy="1084177"/>
          </a:xfrm>
          <a:custGeom>
            <a:avLst/>
            <a:gdLst>
              <a:gd name="connsiteX0" fmla="*/ 0 w 1734499"/>
              <a:gd name="connsiteY0" fmla="*/ 138760 h 1387599"/>
              <a:gd name="connsiteX1" fmla="*/ 138760 w 1734499"/>
              <a:gd name="connsiteY1" fmla="*/ 0 h 1387599"/>
              <a:gd name="connsiteX2" fmla="*/ 1595739 w 1734499"/>
              <a:gd name="connsiteY2" fmla="*/ 0 h 1387599"/>
              <a:gd name="connsiteX3" fmla="*/ 1734499 w 1734499"/>
              <a:gd name="connsiteY3" fmla="*/ 138760 h 1387599"/>
              <a:gd name="connsiteX4" fmla="*/ 1734499 w 1734499"/>
              <a:gd name="connsiteY4" fmla="*/ 1248839 h 1387599"/>
              <a:gd name="connsiteX5" fmla="*/ 1595739 w 1734499"/>
              <a:gd name="connsiteY5" fmla="*/ 1387599 h 1387599"/>
              <a:gd name="connsiteX6" fmla="*/ 138760 w 1734499"/>
              <a:gd name="connsiteY6" fmla="*/ 1387599 h 1387599"/>
              <a:gd name="connsiteX7" fmla="*/ 0 w 1734499"/>
              <a:gd name="connsiteY7" fmla="*/ 1248839 h 1387599"/>
              <a:gd name="connsiteX8" fmla="*/ 0 w 1734499"/>
              <a:gd name="connsiteY8" fmla="*/ 138760 h 1387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34499" h="1387599">
                <a:moveTo>
                  <a:pt x="0" y="138760"/>
                </a:moveTo>
                <a:cubicBezTo>
                  <a:pt x="0" y="62125"/>
                  <a:pt x="62125" y="0"/>
                  <a:pt x="138760" y="0"/>
                </a:cubicBezTo>
                <a:lnTo>
                  <a:pt x="1595739" y="0"/>
                </a:lnTo>
                <a:cubicBezTo>
                  <a:pt x="1672374" y="0"/>
                  <a:pt x="1734499" y="62125"/>
                  <a:pt x="1734499" y="138760"/>
                </a:cubicBezTo>
                <a:lnTo>
                  <a:pt x="1734499" y="1248839"/>
                </a:lnTo>
                <a:cubicBezTo>
                  <a:pt x="1734499" y="1325474"/>
                  <a:pt x="1672374" y="1387599"/>
                  <a:pt x="1595739" y="1387599"/>
                </a:cubicBezTo>
                <a:lnTo>
                  <a:pt x="138760" y="1387599"/>
                </a:lnTo>
                <a:cubicBezTo>
                  <a:pt x="62125" y="1387599"/>
                  <a:pt x="0" y="1325474"/>
                  <a:pt x="0" y="1248839"/>
                </a:cubicBezTo>
                <a:lnTo>
                  <a:pt x="0" y="13876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2551" tIns="82551" rIns="82551" bIns="82551" numCol="1" spcCol="1270" anchor="ctr" anchorCtr="0">
            <a:noAutofit/>
          </a:bodyPr>
          <a:lstStyle/>
          <a:p>
            <a:pPr lvl="0" algn="ctr" defTabSz="9779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2200" dirty="0" smtClean="0">
                <a:solidFill>
                  <a:srgbClr val="000000"/>
                </a:solidFill>
              </a:rPr>
              <a:t>Añadir palabras novedo</a:t>
            </a:r>
            <a:r>
              <a:rPr lang="es-MX" sz="2200" kern="1200" dirty="0" smtClean="0">
                <a:solidFill>
                  <a:srgbClr val="000000"/>
                </a:solidFill>
              </a:rPr>
              <a:t>sas e interesantes.</a:t>
            </a:r>
            <a:endParaRPr lang="es-MX" sz="2200" kern="1200" dirty="0">
              <a:solidFill>
                <a:srgbClr val="000000"/>
              </a:solidFill>
            </a:endParaRPr>
          </a:p>
        </p:txBody>
      </p:sp>
      <p:pic>
        <p:nvPicPr>
          <p:cNvPr id="3" name="Picture 2" descr="expan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48" y="3699883"/>
            <a:ext cx="2097376" cy="2641661"/>
          </a:xfrm>
          <a:prstGeom prst="rect">
            <a:avLst/>
          </a:prstGeom>
        </p:spPr>
      </p:pic>
      <p:sp>
        <p:nvSpPr>
          <p:cNvPr id="14" name="Striped Right Arrow 13"/>
          <p:cNvSpPr/>
          <p:nvPr/>
        </p:nvSpPr>
        <p:spPr>
          <a:xfrm>
            <a:off x="4575935" y="2607862"/>
            <a:ext cx="1222507" cy="510120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triped Right Arrow 14"/>
          <p:cNvSpPr/>
          <p:nvPr/>
        </p:nvSpPr>
        <p:spPr>
          <a:xfrm>
            <a:off x="4575935" y="3926252"/>
            <a:ext cx="1222507" cy="510120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triped Right Arrow 15"/>
          <p:cNvSpPr/>
          <p:nvPr/>
        </p:nvSpPr>
        <p:spPr>
          <a:xfrm>
            <a:off x="4575935" y="5352508"/>
            <a:ext cx="1222507" cy="510120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25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owerpoint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8636</TotalTime>
  <Words>697</Words>
  <Application>Microsoft Office PowerPoint</Application>
  <PresentationFormat>On-screen Show (4:3)</PresentationFormat>
  <Paragraphs>94</Paragraphs>
  <Slides>13</Slides>
  <Notes>7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Office Theme</vt:lpstr>
      <vt:lpstr>Powerpoint_template</vt:lpstr>
      <vt:lpstr> MODELAdo  DEL LENGUAJE Y CONVERSACIONES:  EXPANSIONES</vt:lpstr>
      <vt:lpstr>MARCO DE REFERENCIA PARA  LA PRÁCTICA EFECTIVA  EN APOYO A LA PREPARACIÓN PARA LA ESCUELA PARA TODOS LOS NIÑOS</vt:lpstr>
      <vt:lpstr>OBJETIVos</vt:lpstr>
      <vt:lpstr>¿QuÉ son las conversaciones extendidas?</vt:lpstr>
      <vt:lpstr>PowerPoint Presentation</vt:lpstr>
      <vt:lpstr>PowerPoint Presentation</vt:lpstr>
      <vt:lpstr>¿Cómo se benefician los niños al expandir sobre lo que ellos dicen? </vt:lpstr>
      <vt:lpstr>¿CÓMO SE BENEFICIAN LOS maestros AL EXPANDIR SOBRE LO QUE DICEN LOS NIÑOS?</vt:lpstr>
      <vt:lpstr>Expandir sobre las palabras de los niños para proporcionar andamiaje al lenguaje</vt:lpstr>
      <vt:lpstr>Expandir sobre las palabras de los niños para proporcionar andamiaje  al pensamiento</vt:lpstr>
      <vt:lpstr>PowerPoint Presentation</vt:lpstr>
      <vt:lpstr>¡AHORA ES SU TURNO!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Joan M. Davis</dc:creator>
  <cp:lastModifiedBy>L. Slater</cp:lastModifiedBy>
  <cp:revision>222</cp:revision>
  <cp:lastPrinted>2011-12-27T16:43:27Z</cp:lastPrinted>
  <dcterms:created xsi:type="dcterms:W3CDTF">2011-10-14T22:50:22Z</dcterms:created>
  <dcterms:modified xsi:type="dcterms:W3CDTF">2013-06-28T22:39:47Z</dcterms:modified>
</cp:coreProperties>
</file>