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302" r:id="rId2"/>
    <p:sldId id="300" r:id="rId3"/>
    <p:sldId id="282" r:id="rId4"/>
    <p:sldId id="283" r:id="rId5"/>
    <p:sldId id="299" r:id="rId6"/>
    <p:sldId id="273" r:id="rId7"/>
    <p:sldId id="286" r:id="rId8"/>
    <p:sldId id="287" r:id="rId9"/>
    <p:sldId id="288" r:id="rId10"/>
    <p:sldId id="289" r:id="rId11"/>
    <p:sldId id="290" r:id="rId12"/>
    <p:sldId id="292" r:id="rId13"/>
    <p:sldId id="293" r:id="rId14"/>
    <p:sldId id="294" r:id="rId15"/>
    <p:sldId id="297" r:id="rId16"/>
    <p:sldId id="296" r:id="rId17"/>
    <p:sldId id="30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. Cameron" initials="DC" lastIdx="2" clrIdx="0"/>
  <p:cmAuthor id="1" name="Angela Notari Syverson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C293"/>
    <a:srgbClr val="FF4558"/>
    <a:srgbClr val="FFA72C"/>
    <a:srgbClr val="00AA46"/>
    <a:srgbClr val="005D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3" autoAdjust="0"/>
    <p:restoredTop sz="99375" autoAdjust="0"/>
  </p:normalViewPr>
  <p:slideViewPr>
    <p:cSldViewPr snapToGrid="0" snapToObjects="1">
      <p:cViewPr varScale="1">
        <p:scale>
          <a:sx n="93" d="100"/>
          <a:sy n="93" d="100"/>
        </p:scale>
        <p:origin x="-1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1" d="100"/>
          <a:sy n="101" d="100"/>
        </p:scale>
        <p:origin x="-256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491F5C-D8AB-4B47-BD8D-39E6ADB2DB69}" type="datetimeFigureOut">
              <a:rPr lang="en-US" smtClean="0"/>
              <a:t>12/27/2012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66BC18-DAB5-451D-A1A4-979297D257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712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6BC18-DAB5-451D-A1A4-979297D257D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698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7301">
              <a:defRPr/>
            </a:pPr>
            <a:endParaRPr lang="en-US" b="0" u="none" strike="noStrik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C37D6-57F1-4938-9965-B985C1E2E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485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u="non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91FCA-53F8-914C-8589-D885676A767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0727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6BC18-DAB5-451D-A1A4-979297D257D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2255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C37D6-57F1-4938-9965-B985C1E2E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369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91FCA-53F8-914C-8589-D885676A767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7027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6BC18-DAB5-451D-A1A4-979297D257D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0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C37D6-57F1-4938-9965-B985C1E2E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3695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6BC18-DAB5-451D-A1A4-979297D257D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575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6BC18-DAB5-451D-A1A4-979297D257D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67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50">
              <a:defRPr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C37D6-57F1-4938-9965-B985C1E2E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140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C37D6-57F1-4938-9965-B985C1E2E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48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C37D6-57F1-4938-9965-B985C1E2E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48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6BC18-DAB5-451D-A1A4-979297D257D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C37D6-57F1-4938-9965-B985C1E2E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30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trike="noStrik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C37D6-57F1-4938-9965-B985C1E2E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511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u="non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91FCA-53F8-914C-8589-D885676A767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072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12/27/2012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3011638" y="2683736"/>
            <a:ext cx="6043461" cy="155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3093129" y="2721836"/>
            <a:ext cx="5861065" cy="1450114"/>
          </a:xfrm>
          <a:prstGeom prst="rect">
            <a:avLst/>
          </a:prstGeom>
          <a:solidFill>
            <a:srgbClr val="005D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4201" y="2880313"/>
            <a:ext cx="5829994" cy="103065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038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/>
              <a:pPr/>
              <a:t>12/27/2012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41669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12/27/2012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634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FF424-F111-43CB-9C75-D52325012943}" type="datetime1">
              <a:rPr lang="en-US" smtClean="0"/>
              <a:pPr/>
              <a:t>12/27/2012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4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A190-4BDC-4D39-B5BB-A14B3E8B1B3D}" type="datetime1">
              <a:rPr lang="en-US" smtClean="0"/>
              <a:pPr/>
              <a:t>12/27/2012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95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792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5769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17929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57691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/>
              <a:pPr/>
              <a:t>12/27/2012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53981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3737-8506-438E-ABC0-0BE7E06DCCA6}" type="datetime1">
              <a:rPr lang="en-US" smtClean="0"/>
              <a:pPr/>
              <a:t>12/27/2012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81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/>
              <a:pPr/>
              <a:t>12/27/2012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09266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/>
              <a:pPr/>
              <a:t>12/27/2012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42663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/>
              <a:pPr/>
              <a:t>12/27/2012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6955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/>
              <a:pPr/>
              <a:t>12/27/2012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14136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3563C-D9B3-4432-B336-144C997D6215}" type="datetime1">
              <a:rPr lang="en-US" smtClean="0"/>
              <a:pPr/>
              <a:t>12/27/2012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604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3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88356" y="2722643"/>
            <a:ext cx="5884322" cy="1461822"/>
          </a:xfrm>
          <a:prstGeom prst="rect">
            <a:avLst/>
          </a:prstGeom>
          <a:solidFill>
            <a:srgbClr val="02499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4201" y="2722643"/>
            <a:ext cx="5829994" cy="1461822"/>
          </a:xfrm>
        </p:spPr>
        <p:txBody>
          <a:bodyPr>
            <a:normAutofit/>
          </a:bodyPr>
          <a:lstStyle/>
          <a:p>
            <a:r>
              <a:rPr lang="en-US" sz="1900" dirty="0"/>
              <a:t>Language Modeling and </a:t>
            </a:r>
            <a:r>
              <a:rPr lang="en-US" sz="1900" dirty="0" smtClean="0"/>
              <a:t>Conversations: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solidFill>
                  <a:prstClr val="white">
                    <a:lumMod val="95000"/>
                  </a:prstClr>
                </a:solidFill>
              </a:rPr>
              <a:t>Asking </a:t>
            </a:r>
            <a:r>
              <a:rPr lang="en-US" sz="2700" dirty="0">
                <a:solidFill>
                  <a:prstClr val="white">
                    <a:lumMod val="95000"/>
                  </a:prstClr>
                </a:solidFill>
              </a:rPr>
              <a:t>Questions</a:t>
            </a:r>
            <a:endParaRPr lang="en-US" sz="2700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6642556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FALL 2012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0946" y="4184465"/>
            <a:ext cx="2967410" cy="2599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88357" y="5443057"/>
            <a:ext cx="3059718" cy="13406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NeveahClimbingStructure_cropped.jpg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515" y="5482458"/>
            <a:ext cx="1435608" cy="1210739"/>
          </a:xfrm>
          <a:prstGeom prst="rect">
            <a:avLst/>
          </a:prstGeom>
        </p:spPr>
      </p:pic>
      <p:pic>
        <p:nvPicPr>
          <p:cNvPr id="14" name="Picture 13" descr="MickeyasAnthonyDrawChalkCRP.jpg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51" y="4279830"/>
            <a:ext cx="2827510" cy="2409233"/>
          </a:xfrm>
          <a:prstGeom prst="rect">
            <a:avLst/>
          </a:prstGeom>
        </p:spPr>
      </p:pic>
      <p:pic>
        <p:nvPicPr>
          <p:cNvPr id="15" name="Picture 14" descr="ChildMonkeyBarCROP.jpg"/>
          <p:cNvPicPr>
            <a:picLocks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125" y="5482457"/>
            <a:ext cx="1417320" cy="120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02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Open-Ended 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2095500"/>
            <a:ext cx="7715042" cy="4381499"/>
          </a:xfrm>
        </p:spPr>
        <p:txBody>
          <a:bodyPr>
            <a:normAutofit/>
          </a:bodyPr>
          <a:lstStyle/>
          <a:p>
            <a:pPr marL="347472" indent="-347472"/>
            <a:r>
              <a:rPr lang="en-US" sz="2800" dirty="0" smtClean="0"/>
              <a:t>A </a:t>
            </a:r>
            <a:r>
              <a:rPr lang="en-US" sz="2800" dirty="0"/>
              <a:t>question with many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answers</a:t>
            </a:r>
            <a:endParaRPr lang="en-US" sz="2800" dirty="0"/>
          </a:p>
          <a:p>
            <a:pPr marL="347472" indent="-347472"/>
            <a:r>
              <a:rPr lang="en-US" sz="2800" dirty="0" smtClean="0"/>
              <a:t>Require more than </a:t>
            </a:r>
            <a:br>
              <a:rPr lang="en-US" sz="2800" dirty="0" smtClean="0"/>
            </a:br>
            <a:r>
              <a:rPr lang="en-US" sz="2800" dirty="0" smtClean="0"/>
              <a:t>a one-word response</a:t>
            </a:r>
          </a:p>
          <a:p>
            <a:pPr marL="347472" indent="-347472"/>
            <a:r>
              <a:rPr lang="en-US" sz="2800" dirty="0" smtClean="0"/>
              <a:t>Allow children to </a:t>
            </a:r>
            <a:br>
              <a:rPr lang="en-US" sz="2800" dirty="0" smtClean="0"/>
            </a:br>
            <a:r>
              <a:rPr lang="en-US" sz="2800" dirty="0" smtClean="0"/>
              <a:t>express their ideas </a:t>
            </a:r>
            <a:br>
              <a:rPr lang="en-US" sz="2800" dirty="0" smtClean="0"/>
            </a:br>
            <a:r>
              <a:rPr lang="en-US" sz="2800" dirty="0" smtClean="0"/>
              <a:t>and opinions.</a:t>
            </a:r>
          </a:p>
        </p:txBody>
      </p:sp>
      <p:pic>
        <p:nvPicPr>
          <p:cNvPr id="4" name="Picture 3" descr="questions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5"/>
          <a:stretch/>
        </p:blipFill>
        <p:spPr>
          <a:xfrm>
            <a:off x="4984966" y="2039040"/>
            <a:ext cx="3651733" cy="2408800"/>
          </a:xfrm>
          <a:prstGeom prst="rect">
            <a:avLst/>
          </a:prstGeom>
          <a:ln w="38100" cmpd="sng">
            <a:solidFill>
              <a:srgbClr val="FFA72C"/>
            </a:solidFill>
          </a:ln>
        </p:spPr>
      </p:pic>
    </p:spTree>
    <p:extLst>
      <p:ext uri="{BB962C8B-B14F-4D97-AF65-F5344CB8AC3E}">
        <p14:creationId xmlns:p14="http://schemas.microsoft.com/office/powerpoint/2010/main" val="146429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Questions that Stop Conversation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2600" y="1910603"/>
            <a:ext cx="8306292" cy="459650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Intended </a:t>
            </a:r>
            <a:r>
              <a:rPr lang="en-US" sz="2800" dirty="0"/>
              <a:t>to </a:t>
            </a:r>
            <a:r>
              <a:rPr lang="en-US" sz="2800" dirty="0" smtClean="0"/>
              <a:t>test </a:t>
            </a:r>
            <a:endParaRPr lang="en-US" sz="2800" dirty="0"/>
          </a:p>
          <a:p>
            <a:r>
              <a:rPr lang="en-US" sz="2800" dirty="0"/>
              <a:t>Rhetorical, </a:t>
            </a:r>
            <a:r>
              <a:rPr lang="en-US" sz="2800" dirty="0" smtClean="0"/>
              <a:t>no </a:t>
            </a:r>
            <a:r>
              <a:rPr lang="en-US" sz="2800" dirty="0"/>
              <a:t>response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really needed</a:t>
            </a:r>
            <a:endParaRPr lang="en-US" sz="2800" dirty="0"/>
          </a:p>
          <a:p>
            <a:r>
              <a:rPr lang="en-US" sz="2800" dirty="0"/>
              <a:t>Too simple or </a:t>
            </a:r>
            <a:r>
              <a:rPr lang="en-US" sz="2800" dirty="0" smtClean="0"/>
              <a:t>complex</a:t>
            </a:r>
          </a:p>
          <a:p>
            <a:r>
              <a:rPr lang="en-US" sz="2800" dirty="0" smtClean="0"/>
              <a:t>Close-ended examples:</a:t>
            </a:r>
          </a:p>
          <a:p>
            <a:pPr lvl="1"/>
            <a:r>
              <a:rPr lang="en-US" sz="2100" dirty="0" smtClean="0"/>
              <a:t>What is this called?</a:t>
            </a:r>
          </a:p>
          <a:p>
            <a:pPr lvl="1"/>
            <a:r>
              <a:rPr lang="en-US" sz="2100" dirty="0" smtClean="0"/>
              <a:t>Are you having fun?</a:t>
            </a:r>
          </a:p>
          <a:p>
            <a:pPr lvl="1"/>
            <a:r>
              <a:rPr lang="en-US" sz="2100" dirty="0" smtClean="0"/>
              <a:t>Did you play in the block area?</a:t>
            </a:r>
          </a:p>
          <a:p>
            <a:pPr lvl="1"/>
            <a:r>
              <a:rPr lang="en-US" sz="2100" dirty="0" smtClean="0"/>
              <a:t>That’s a large tree, isn’t it?</a:t>
            </a:r>
          </a:p>
          <a:p>
            <a:pPr lvl="1"/>
            <a:r>
              <a:rPr lang="en-US" sz="2100" dirty="0" smtClean="0"/>
              <a:t>How are the balls the same as the oranges?</a:t>
            </a:r>
          </a:p>
        </p:txBody>
      </p:sp>
      <p:pic>
        <p:nvPicPr>
          <p:cNvPr id="3" name="Picture 2" descr="StopSign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005" y="2169317"/>
            <a:ext cx="2698144" cy="26981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339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riangleChart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373" y="2049281"/>
            <a:ext cx="6230112" cy="426110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Asking Children Questions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604340" y="1842701"/>
            <a:ext cx="1712819" cy="1183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Rectangle 17"/>
          <p:cNvSpPr/>
          <p:nvPr/>
        </p:nvSpPr>
        <p:spPr>
          <a:xfrm>
            <a:off x="2536278" y="4743985"/>
            <a:ext cx="1142799" cy="610669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Down Arrow 11"/>
          <p:cNvSpPr/>
          <p:nvPr/>
        </p:nvSpPr>
        <p:spPr>
          <a:xfrm>
            <a:off x="611822" y="4278688"/>
            <a:ext cx="2026293" cy="1830357"/>
          </a:xfrm>
          <a:prstGeom prst="downArrow">
            <a:avLst/>
          </a:prstGeom>
          <a:solidFill>
            <a:srgbClr val="FF45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Up Arrow 12"/>
          <p:cNvSpPr/>
          <p:nvPr/>
        </p:nvSpPr>
        <p:spPr>
          <a:xfrm>
            <a:off x="611822" y="2277797"/>
            <a:ext cx="2044970" cy="1858372"/>
          </a:xfrm>
          <a:prstGeom prst="upArrow">
            <a:avLst/>
          </a:prstGeom>
          <a:solidFill>
            <a:srgbClr val="FF45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134737" y="3439038"/>
            <a:ext cx="1008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entury Gothic"/>
                <a:cs typeface="Century Gothic"/>
              </a:rPr>
              <a:t>Open-Ended</a:t>
            </a:r>
            <a:endParaRPr lang="en-US" b="1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91046" y="4329488"/>
            <a:ext cx="1052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entury Gothic"/>
                <a:cs typeface="Century Gothic"/>
              </a:rPr>
              <a:t>Close-Ended</a:t>
            </a:r>
            <a:endParaRPr lang="en-US" b="1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34737" y="5011237"/>
            <a:ext cx="1008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entury Gothic"/>
                <a:cs typeface="Century Gothic"/>
              </a:rPr>
              <a:t>Memorize </a:t>
            </a:r>
          </a:p>
          <a:p>
            <a:pPr algn="ctr"/>
            <a:r>
              <a:rPr lang="en-US" sz="1200" dirty="0">
                <a:latin typeface="Century Gothic"/>
                <a:cs typeface="Century Gothic"/>
              </a:rPr>
              <a:t>Recall</a:t>
            </a:r>
          </a:p>
          <a:p>
            <a:pPr algn="ctr"/>
            <a:endParaRPr lang="en-US" sz="1200" dirty="0">
              <a:latin typeface="Century Gothic"/>
              <a:cs typeface="Century Gothic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9151" y="2495596"/>
            <a:ext cx="12762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entury Gothic"/>
                <a:cs typeface="Century Gothic"/>
              </a:rPr>
              <a:t>Apply</a:t>
            </a:r>
          </a:p>
          <a:p>
            <a:pPr algn="ctr"/>
            <a:r>
              <a:rPr lang="en-US" sz="1200" dirty="0" smtClean="0">
                <a:latin typeface="Century Gothic"/>
                <a:cs typeface="Century Gothic"/>
              </a:rPr>
              <a:t>Analyze</a:t>
            </a:r>
          </a:p>
          <a:p>
            <a:pPr algn="ctr"/>
            <a:r>
              <a:rPr lang="en-US" sz="1200" dirty="0">
                <a:latin typeface="Century Gothic"/>
                <a:cs typeface="Century Gothic"/>
              </a:rPr>
              <a:t>Problem Solve</a:t>
            </a:r>
          </a:p>
          <a:p>
            <a:pPr algn="ctr"/>
            <a:r>
              <a:rPr lang="en-US" sz="1200" dirty="0" smtClean="0">
                <a:latin typeface="Century Gothic"/>
                <a:cs typeface="Century Gothic"/>
              </a:rPr>
              <a:t>Predict</a:t>
            </a:r>
          </a:p>
          <a:p>
            <a:pPr algn="ctr"/>
            <a:r>
              <a:rPr lang="en-US" sz="1200" dirty="0" smtClean="0">
                <a:latin typeface="Century Gothic"/>
                <a:cs typeface="Century Gothic"/>
              </a:rPr>
              <a:t>Create</a:t>
            </a:r>
          </a:p>
        </p:txBody>
      </p:sp>
    </p:spTree>
    <p:extLst>
      <p:ext uri="{BB962C8B-B14F-4D97-AF65-F5344CB8AC3E}">
        <p14:creationId xmlns:p14="http://schemas.microsoft.com/office/powerpoint/2010/main" val="25464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/>
      <p:bldP spid="14" grpId="1"/>
      <p:bldP spid="14" grpId="2"/>
      <p:bldP spid="16" grpId="0"/>
      <p:bldP spid="16" grpId="1"/>
      <p:bldP spid="16" grpId="2"/>
      <p:bldP spid="17" grpId="0"/>
      <p:bldP spid="17" grpId="1"/>
      <p:bldP spid="17" grpId="2"/>
      <p:bldP spid="19" grpId="0"/>
      <p:bldP spid="19" grpId="1"/>
      <p:bldP spid="19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Asking Meaningful Questions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82600" y="1892300"/>
            <a:ext cx="8186489" cy="4664177"/>
          </a:xfrm>
        </p:spPr>
        <p:txBody>
          <a:bodyPr>
            <a:noAutofit/>
          </a:bodyPr>
          <a:lstStyle/>
          <a:p>
            <a:pPr marL="182880" indent="0">
              <a:buNone/>
            </a:pPr>
            <a:r>
              <a:rPr lang="en-US" sz="2600" dirty="0"/>
              <a:t>Ask children about what they are </a:t>
            </a:r>
            <a:r>
              <a:rPr lang="en-US" sz="2600" dirty="0" smtClean="0"/>
              <a:t>doing. </a:t>
            </a:r>
            <a:endParaRPr lang="en-US" sz="2600" dirty="0"/>
          </a:p>
          <a:p>
            <a:pPr marL="877824" lvl="1" indent="-237744">
              <a:buFont typeface="Arial" pitchFamily="34" charset="0"/>
              <a:buChar char="•"/>
            </a:pPr>
            <a:r>
              <a:rPr lang="en-US" sz="1800" dirty="0"/>
              <a:t>What are you working on?</a:t>
            </a:r>
          </a:p>
          <a:p>
            <a:pPr marL="877824" lvl="1" indent="-237744">
              <a:buFont typeface="Arial" pitchFamily="34" charset="0"/>
              <a:buChar char="•"/>
            </a:pPr>
            <a:r>
              <a:rPr lang="en-US" sz="1800" dirty="0"/>
              <a:t>Tell me about your </a:t>
            </a:r>
            <a:r>
              <a:rPr lang="en-US" sz="1800" dirty="0" smtClean="0"/>
              <a:t>project.</a:t>
            </a:r>
            <a:endParaRPr lang="en-US" sz="1800" dirty="0"/>
          </a:p>
          <a:p>
            <a:pPr marL="182880" indent="0">
              <a:buNone/>
            </a:pPr>
            <a:r>
              <a:rPr lang="en-US" sz="2600" dirty="0"/>
              <a:t>Ask children to provide </a:t>
            </a:r>
            <a:r>
              <a:rPr lang="en-US" sz="2600" dirty="0" smtClean="0"/>
              <a:t>explanations. </a:t>
            </a:r>
            <a:endParaRPr lang="en-US" sz="2600" dirty="0"/>
          </a:p>
          <a:p>
            <a:pPr marL="877824" lvl="1" indent="-237744">
              <a:buFont typeface="Arial" pitchFamily="34" charset="0"/>
              <a:buChar char="•"/>
            </a:pPr>
            <a:r>
              <a:rPr lang="en-US" sz="1800" dirty="0"/>
              <a:t>Why?</a:t>
            </a:r>
          </a:p>
          <a:p>
            <a:pPr marL="877824" lvl="1" indent="-237744">
              <a:buFont typeface="Arial" pitchFamily="34" charset="0"/>
              <a:buChar char="•"/>
            </a:pPr>
            <a:r>
              <a:rPr lang="en-US" sz="1800" dirty="0"/>
              <a:t>How?</a:t>
            </a:r>
          </a:p>
          <a:p>
            <a:pPr marL="182880" indent="0">
              <a:buNone/>
            </a:pPr>
            <a:r>
              <a:rPr lang="en-US" sz="2600" dirty="0"/>
              <a:t>Ask children to make </a:t>
            </a:r>
            <a:r>
              <a:rPr lang="en-US" sz="2600" dirty="0" smtClean="0"/>
              <a:t>predictions. </a:t>
            </a:r>
            <a:endParaRPr lang="en-US" sz="2600" dirty="0"/>
          </a:p>
          <a:p>
            <a:pPr marL="877824" lvl="1" indent="-237744">
              <a:buFont typeface="Arial" pitchFamily="34" charset="0"/>
              <a:buChar char="•"/>
            </a:pPr>
            <a:r>
              <a:rPr lang="en-US" sz="1800" dirty="0"/>
              <a:t>What do you think will happen next?</a:t>
            </a:r>
          </a:p>
          <a:p>
            <a:pPr marL="182880" indent="0">
              <a:buNone/>
            </a:pPr>
            <a:r>
              <a:rPr lang="en-US" sz="2600" dirty="0"/>
              <a:t>Ask children to </a:t>
            </a:r>
            <a:r>
              <a:rPr lang="en-US" sz="2600" dirty="0" smtClean="0"/>
              <a:t>connect learning to their </a:t>
            </a:r>
            <a:br>
              <a:rPr lang="en-US" sz="2600" dirty="0" smtClean="0"/>
            </a:br>
            <a:r>
              <a:rPr lang="en-US" sz="2600" dirty="0" smtClean="0"/>
              <a:t>own lives. </a:t>
            </a:r>
            <a:endParaRPr lang="en-US" sz="2600" dirty="0"/>
          </a:p>
          <a:p>
            <a:pPr marL="877824" lvl="1" indent="-237744">
              <a:buFont typeface="Arial" pitchFamily="34" charset="0"/>
              <a:buChar char="•"/>
            </a:pPr>
            <a:r>
              <a:rPr lang="en-US" sz="1800" dirty="0"/>
              <a:t>Have you seen one of these before?</a:t>
            </a:r>
          </a:p>
          <a:p>
            <a:pPr marL="877824" lvl="1" indent="-237744">
              <a:buFont typeface="Arial" pitchFamily="34" charset="0"/>
              <a:buChar char="•"/>
            </a:pPr>
            <a:r>
              <a:rPr lang="en-US" sz="1800" dirty="0"/>
              <a:t>What does this remind you of?</a:t>
            </a:r>
          </a:p>
          <a:p>
            <a:pPr marL="877824" indent="-237744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3934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riangleChartNoCopy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92" y="2456046"/>
            <a:ext cx="3269265" cy="352656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Supporting Children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518576" y="1964211"/>
            <a:ext cx="8041224" cy="7408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Progression of difficulty (C.A.R.):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97400" y="2959101"/>
            <a:ext cx="4114800" cy="1473200"/>
          </a:xfrm>
        </p:spPr>
        <p:txBody>
          <a:bodyPr>
            <a:normAutofit/>
          </a:bodyPr>
          <a:lstStyle/>
          <a:p>
            <a:pPr marL="256032" lvl="1" indent="-256032">
              <a:buFont typeface="Arial"/>
              <a:buChar char="•"/>
            </a:pPr>
            <a:r>
              <a:rPr lang="en-US" b="1" dirty="0" smtClean="0"/>
              <a:t>C</a:t>
            </a:r>
            <a:r>
              <a:rPr lang="en-US" dirty="0" smtClean="0"/>
              <a:t>omment </a:t>
            </a:r>
            <a:r>
              <a:rPr lang="en-US" dirty="0"/>
              <a:t>and </a:t>
            </a:r>
            <a:r>
              <a:rPr lang="en-US" dirty="0" smtClean="0"/>
              <a:t>wait.</a:t>
            </a:r>
            <a:endParaRPr lang="en-US" dirty="0"/>
          </a:p>
          <a:p>
            <a:pPr marL="256032" lvl="1" indent="-256032">
              <a:buFont typeface="Arial"/>
              <a:buChar char="•"/>
            </a:pPr>
            <a:r>
              <a:rPr lang="en-US" b="1" dirty="0"/>
              <a:t>A</a:t>
            </a:r>
            <a:r>
              <a:rPr lang="en-US" dirty="0"/>
              <a:t>sk a question and </a:t>
            </a:r>
            <a:r>
              <a:rPr lang="en-US" dirty="0" smtClean="0"/>
              <a:t>wait.</a:t>
            </a:r>
            <a:endParaRPr lang="en-US" dirty="0"/>
          </a:p>
          <a:p>
            <a:pPr marL="256032" lvl="1" indent="-256032">
              <a:buFont typeface="Arial"/>
              <a:buChar char="•"/>
            </a:pPr>
            <a:r>
              <a:rPr lang="en-US" b="1" dirty="0" smtClean="0"/>
              <a:t>R</a:t>
            </a:r>
            <a:r>
              <a:rPr lang="en-US" dirty="0" smtClean="0"/>
              <a:t>espond.</a:t>
            </a:r>
            <a:endParaRPr lang="en-US" dirty="0"/>
          </a:p>
        </p:txBody>
      </p:sp>
      <p:pic>
        <p:nvPicPr>
          <p:cNvPr id="7" name="Picture 6" descr="car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900" y="4586598"/>
            <a:ext cx="3987800" cy="1519162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533400" y="5982614"/>
            <a:ext cx="7924800" cy="6214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600" dirty="0" smtClean="0"/>
              <a:t>Adapted with permission.</a:t>
            </a:r>
          </a:p>
          <a:p>
            <a:pPr marL="0" indent="0">
              <a:buFont typeface="Arial"/>
              <a:buNone/>
            </a:pPr>
            <a:r>
              <a:rPr lang="en-US" sz="600" dirty="0" smtClean="0"/>
              <a:t>Cole, K., Maddox., M., Notari-Syverson, A., &amp; Lim, </a:t>
            </a:r>
            <a:r>
              <a:rPr lang="en-US" sz="600" dirty="0" err="1" smtClean="0"/>
              <a:t>Y.S</a:t>
            </a:r>
            <a:r>
              <a:rPr lang="en-US" sz="600" dirty="0" smtClean="0"/>
              <a:t>. (2006). Language is the key: Video programs for building language and literacy in early childhood. Seattle, WA: Washington Learning Systems.</a:t>
            </a:r>
          </a:p>
          <a:p>
            <a:pPr marL="0" indent="0">
              <a:buFont typeface="Arial"/>
              <a:buNone/>
            </a:pPr>
            <a:r>
              <a:rPr lang="en-US" sz="600" i="1" dirty="0" err="1" smtClean="0"/>
              <a:t>StoryQUEST</a:t>
            </a:r>
            <a:r>
              <a:rPr lang="en-US" sz="600" i="1" dirty="0" smtClean="0"/>
              <a:t>: Celebrating beginning language and literacy, first year annual report</a:t>
            </a:r>
            <a:r>
              <a:rPr lang="en-US" sz="600" dirty="0" smtClean="0"/>
              <a:t>. (April, 2004). Unpublished report, California Institute on Human Services, Sonoma State University, Rohnert Park, CA. </a:t>
            </a:r>
          </a:p>
          <a:p>
            <a:pPr marL="0" indent="0">
              <a:buFont typeface="Arial"/>
              <a:buNone/>
            </a:pP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56734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uestions-To-Extend-Conversations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3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Now it’s your turn!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18752" y="1968500"/>
            <a:ext cx="8477737" cy="4587977"/>
          </a:xfrm>
        </p:spPr>
        <p:txBody>
          <a:bodyPr>
            <a:noAutofit/>
          </a:bodyPr>
          <a:lstStyle/>
          <a:p>
            <a:pPr marL="256032" indent="-256032">
              <a:spcBef>
                <a:spcPts val="1176"/>
              </a:spcBef>
            </a:pPr>
            <a:r>
              <a:rPr lang="en-US" sz="2800" dirty="0" smtClean="0"/>
              <a:t>Use questions to extend conversations.</a:t>
            </a:r>
          </a:p>
          <a:p>
            <a:pPr marL="256032" indent="-256032">
              <a:spcBef>
                <a:spcPts val="1176"/>
              </a:spcBef>
            </a:pPr>
            <a:r>
              <a:rPr lang="en-US" sz="2800" dirty="0" smtClean="0"/>
              <a:t>Focus questions on </a:t>
            </a:r>
            <a:r>
              <a:rPr lang="en-US" sz="2800" dirty="0"/>
              <a:t>children’s </a:t>
            </a:r>
            <a:r>
              <a:rPr lang="en-US" sz="2800" dirty="0" smtClean="0"/>
              <a:t>interests.</a:t>
            </a:r>
          </a:p>
          <a:p>
            <a:pPr marL="256032" indent="-256032">
              <a:spcBef>
                <a:spcPts val="1176"/>
              </a:spcBef>
            </a:pPr>
            <a:r>
              <a:rPr lang="en-US" sz="2800" dirty="0" smtClean="0"/>
              <a:t>Ask </a:t>
            </a:r>
            <a:r>
              <a:rPr lang="en-US" sz="2800" dirty="0"/>
              <a:t>questions that access higher </a:t>
            </a:r>
            <a:r>
              <a:rPr lang="en-US" sz="2800" dirty="0" smtClean="0"/>
              <a:t>thinking skills.</a:t>
            </a:r>
          </a:p>
          <a:p>
            <a:pPr marL="557784" lvl="1">
              <a:buFont typeface="Lucida Grande"/>
              <a:buChar char="−"/>
            </a:pPr>
            <a:r>
              <a:rPr lang="en-US" sz="2000" dirty="0" smtClean="0"/>
              <a:t>Provide explanations.</a:t>
            </a:r>
            <a:r>
              <a:rPr lang="en-US" sz="2400" dirty="0" smtClean="0"/>
              <a:t> </a:t>
            </a:r>
            <a:endParaRPr lang="en-US" sz="2400" dirty="0"/>
          </a:p>
          <a:p>
            <a:pPr marL="557784" lvl="1">
              <a:buFont typeface="Lucida Grande"/>
              <a:buChar char="−"/>
            </a:pPr>
            <a:r>
              <a:rPr lang="en-US" sz="2000" dirty="0" smtClean="0"/>
              <a:t>Make predictions. </a:t>
            </a:r>
            <a:endParaRPr lang="en-US" sz="2000" dirty="0"/>
          </a:p>
          <a:p>
            <a:pPr marL="557784" lvl="1">
              <a:buFont typeface="Lucida Grande"/>
              <a:buChar char="−"/>
            </a:pPr>
            <a:r>
              <a:rPr lang="en-US" sz="2000" dirty="0" smtClean="0"/>
              <a:t>Connect learning to their </a:t>
            </a:r>
            <a:r>
              <a:rPr lang="en-US" sz="2000" dirty="0"/>
              <a:t>own </a:t>
            </a:r>
            <a:r>
              <a:rPr lang="en-US" sz="2000" dirty="0" smtClean="0"/>
              <a:t>lives. </a:t>
            </a:r>
          </a:p>
          <a:p>
            <a:pPr marL="256032" indent="-256032">
              <a:spcBef>
                <a:spcPts val="1176"/>
              </a:spcBef>
            </a:pPr>
            <a:r>
              <a:rPr lang="en-US" sz="2800" dirty="0" smtClean="0"/>
              <a:t>Support children when a question is too hard.</a:t>
            </a:r>
          </a:p>
          <a:p>
            <a:pPr marL="4572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005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80311" y="6233482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FALL 2012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10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use-Graphic_outline-3foundations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4" b="1"/>
          <a:stretch/>
        </p:blipFill>
        <p:spPr>
          <a:xfrm>
            <a:off x="818445" y="1600200"/>
            <a:ext cx="7323666" cy="5339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FRAMEWORK FOR EFFECTIVE PRACTICE </a:t>
            </a:r>
            <a:br>
              <a:rPr lang="en-US" dirty="0"/>
            </a:br>
            <a:r>
              <a:rPr lang="en-US" sz="2200" dirty="0"/>
              <a:t>SUPPORTING SCHOOL READINESS FOR ALL CHILDREN</a:t>
            </a:r>
          </a:p>
        </p:txBody>
      </p:sp>
      <p:pic>
        <p:nvPicPr>
          <p:cNvPr id="4" name="Content Placeholder 3" descr="House-Framework-10-23-2011-2.png"/>
          <p:cNvPicPr>
            <a:picLocks noGrp="1" noChangeAspect="1"/>
          </p:cNvPicPr>
          <p:nvPr>
            <p:ph idx="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53" b="2181"/>
          <a:stretch/>
        </p:blipFill>
        <p:spPr>
          <a:xfrm>
            <a:off x="1817979" y="1840941"/>
            <a:ext cx="5592525" cy="4646655"/>
          </a:xfrm>
        </p:spPr>
      </p:pic>
      <p:sp>
        <p:nvSpPr>
          <p:cNvPr id="3" name="Rectangle 2"/>
          <p:cNvSpPr/>
          <p:nvPr/>
        </p:nvSpPr>
        <p:spPr>
          <a:xfrm>
            <a:off x="1072444" y="1840941"/>
            <a:ext cx="6985000" cy="3704726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6889" y="4331227"/>
            <a:ext cx="5773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3366FF"/>
                </a:solidFill>
                <a:latin typeface="Century Gothic"/>
                <a:cs typeface="Century Gothic"/>
              </a:rPr>
              <a:t>FOCUS ON</a:t>
            </a:r>
          </a:p>
          <a:p>
            <a:pPr algn="ctr"/>
            <a:r>
              <a:rPr lang="en-US" sz="3600" dirty="0" smtClean="0">
                <a:solidFill>
                  <a:srgbClr val="3366FF"/>
                </a:solidFill>
                <a:latin typeface="Century Gothic"/>
                <a:cs typeface="Century Gothic"/>
              </a:rPr>
              <a:t>FOUNDATION</a:t>
            </a:r>
            <a:endParaRPr lang="en-US" sz="3600" dirty="0">
              <a:solidFill>
                <a:srgbClr val="3366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5972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OBJECTIVES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856943" y="1967641"/>
            <a:ext cx="6802376" cy="1313423"/>
          </a:xfrm>
          <a:prstGeom prst="rect">
            <a:avLst/>
          </a:prstGeom>
          <a:solidFill>
            <a:srgbClr val="FFA72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800" dirty="0">
                <a:latin typeface="Century Gothic"/>
                <a:cs typeface="Century Gothic"/>
              </a:rPr>
              <a:t>To understand how asking questions enhances </a:t>
            </a:r>
            <a:r>
              <a:rPr lang="en-US" sz="2800" dirty="0" smtClean="0">
                <a:latin typeface="Century Gothic"/>
                <a:cs typeface="Century Gothic"/>
              </a:rPr>
              <a:t>conversations</a:t>
            </a:r>
            <a:endParaRPr lang="en-US" sz="2800" dirty="0">
              <a:latin typeface="Century Gothic"/>
              <a:cs typeface="Century Gothic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56943" y="3421222"/>
            <a:ext cx="6802376" cy="1313423"/>
          </a:xfrm>
          <a:prstGeom prst="rect">
            <a:avLst/>
          </a:prstGeom>
          <a:solidFill>
            <a:srgbClr val="FF45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800" dirty="0">
                <a:latin typeface="Century Gothic"/>
                <a:cs typeface="Century Gothic"/>
              </a:rPr>
              <a:t>To identify qualities of questions that extend </a:t>
            </a:r>
            <a:r>
              <a:rPr lang="en-US" sz="2800" dirty="0" smtClean="0">
                <a:latin typeface="Century Gothic"/>
                <a:cs typeface="Century Gothic"/>
              </a:rPr>
              <a:t>conversation</a:t>
            </a:r>
            <a:endParaRPr lang="en-US" sz="2800" dirty="0">
              <a:latin typeface="Century Gothic"/>
              <a:cs typeface="Century Gothic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56943" y="4915403"/>
            <a:ext cx="6802376" cy="1472697"/>
          </a:xfrm>
          <a:prstGeom prst="rect">
            <a:avLst/>
          </a:prstGeom>
          <a:solidFill>
            <a:srgbClr val="8DC2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800" dirty="0">
                <a:latin typeface="Century Gothic"/>
                <a:cs typeface="Century Gothic"/>
              </a:rPr>
              <a:t>To gain knowledge of types of questions that strengthen </a:t>
            </a:r>
            <a:r>
              <a:rPr lang="en-US" sz="2800" dirty="0" smtClean="0">
                <a:latin typeface="Century Gothic"/>
                <a:cs typeface="Century Gothic"/>
              </a:rPr>
              <a:t>conversations</a:t>
            </a:r>
            <a:endParaRPr lang="en-US" sz="2800" dirty="0">
              <a:latin typeface="Century Gothic"/>
              <a:cs typeface="Century Gothic"/>
            </a:endParaRPr>
          </a:p>
        </p:txBody>
      </p:sp>
      <p:pic>
        <p:nvPicPr>
          <p:cNvPr id="3" name="Picture 2" descr="asking questions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3" b="7697"/>
          <a:stretch/>
        </p:blipFill>
        <p:spPr>
          <a:xfrm>
            <a:off x="489648" y="1967641"/>
            <a:ext cx="1443454" cy="1313423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1933720" y="1905000"/>
            <a:ext cx="0" cy="44958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Daren_Crop_for PPT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8" b="27986"/>
          <a:stretch/>
        </p:blipFill>
        <p:spPr>
          <a:xfrm>
            <a:off x="489648" y="3421222"/>
            <a:ext cx="1435810" cy="1313423"/>
          </a:xfrm>
          <a:prstGeom prst="rect">
            <a:avLst/>
          </a:prstGeom>
        </p:spPr>
      </p:pic>
      <p:pic>
        <p:nvPicPr>
          <p:cNvPr id="8" name="Picture 7" descr="Questions and books.jp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9" r="22179" b="892"/>
          <a:stretch/>
        </p:blipFill>
        <p:spPr>
          <a:xfrm>
            <a:off x="489648" y="4915403"/>
            <a:ext cx="1435810" cy="147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24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extended conversations?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372" y="2110099"/>
            <a:ext cx="7540035" cy="440043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3100" dirty="0" smtClean="0"/>
              <a:t>Extended conversations </a:t>
            </a:r>
            <a:br>
              <a:rPr lang="en-US" sz="3100" dirty="0" smtClean="0"/>
            </a:br>
            <a:r>
              <a:rPr lang="en-US" sz="3100" dirty="0" smtClean="0"/>
              <a:t>are rich back-and-forth </a:t>
            </a:r>
            <a:br>
              <a:rPr lang="en-US" sz="3100" dirty="0" smtClean="0"/>
            </a:br>
            <a:r>
              <a:rPr lang="en-US" sz="3100" dirty="0" smtClean="0"/>
              <a:t>exchanges that help </a:t>
            </a:r>
            <a:br>
              <a:rPr lang="en-US" sz="3100" dirty="0" smtClean="0"/>
            </a:br>
            <a:r>
              <a:rPr lang="en-US" sz="3100" dirty="0" smtClean="0"/>
              <a:t>children develop more </a:t>
            </a:r>
            <a:br>
              <a:rPr lang="en-US" sz="3100" dirty="0" smtClean="0"/>
            </a:br>
            <a:r>
              <a:rPr lang="en-US" sz="3100" dirty="0" smtClean="0"/>
              <a:t>complex language </a:t>
            </a:r>
            <a:br>
              <a:rPr lang="en-US" sz="3100" dirty="0" smtClean="0"/>
            </a:br>
            <a:r>
              <a:rPr lang="en-US" sz="3100" dirty="0" smtClean="0"/>
              <a:t>and thinking skills. </a:t>
            </a:r>
          </a:p>
        </p:txBody>
      </p:sp>
      <p:pic>
        <p:nvPicPr>
          <p:cNvPr id="4" name="Picture 3" descr="Teacher_and_student_with_wooden_beads_08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"/>
          <a:stretch/>
        </p:blipFill>
        <p:spPr>
          <a:xfrm>
            <a:off x="5297351" y="2070101"/>
            <a:ext cx="3313098" cy="2308992"/>
          </a:xfrm>
          <a:prstGeom prst="rect">
            <a:avLst/>
          </a:prstGeom>
          <a:ln w="38100" cmpd="sng">
            <a:solidFill>
              <a:srgbClr val="FFA72C"/>
            </a:solidFill>
          </a:ln>
        </p:spPr>
      </p:pic>
    </p:spTree>
    <p:extLst>
      <p:ext uri="{BB962C8B-B14F-4D97-AF65-F5344CB8AC3E}">
        <p14:creationId xmlns:p14="http://schemas.microsoft.com/office/powerpoint/2010/main" val="342567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Asking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159" y="2145661"/>
            <a:ext cx="5103446" cy="31869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100" dirty="0"/>
              <a:t>Asking children meaningful questions </a:t>
            </a:r>
            <a:r>
              <a:rPr lang="en-US" sz="3100" dirty="0" smtClean="0"/>
              <a:t>helps them focus </a:t>
            </a:r>
            <a:r>
              <a:rPr lang="en-US" sz="3100" dirty="0"/>
              <a:t>on </a:t>
            </a: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>their own </a:t>
            </a:r>
            <a:r>
              <a:rPr lang="en-US" sz="3100" dirty="0"/>
              <a:t>thinking </a:t>
            </a: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>and </a:t>
            </a:r>
            <a:r>
              <a:rPr lang="en-US" sz="3100" dirty="0"/>
              <a:t>actions. </a:t>
            </a:r>
          </a:p>
        </p:txBody>
      </p:sp>
      <p:pic>
        <p:nvPicPr>
          <p:cNvPr id="4" name="Picture 3" descr="Sekar_playing_outside_0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687" y="2119741"/>
            <a:ext cx="3670535" cy="2447023"/>
          </a:xfrm>
          <a:prstGeom prst="rect">
            <a:avLst/>
          </a:prstGeom>
          <a:ln w="38100" cmpd="sng">
            <a:solidFill>
              <a:srgbClr val="FFA72C"/>
            </a:solidFill>
          </a:ln>
        </p:spPr>
      </p:pic>
    </p:spTree>
    <p:extLst>
      <p:ext uri="{BB962C8B-B14F-4D97-AF65-F5344CB8AC3E}">
        <p14:creationId xmlns:p14="http://schemas.microsoft.com/office/powerpoint/2010/main" val="147882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ater-Play-Conversation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5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>
            <a:noAutofit/>
          </a:bodyPr>
          <a:lstStyle/>
          <a:p>
            <a:r>
              <a:rPr lang="en-US" dirty="0" smtClean="0"/>
              <a:t>How does Asking Questions benefit children?</a:t>
            </a:r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5559344" y="4350166"/>
            <a:ext cx="2598127" cy="1682997"/>
          </a:xfrm>
          <a:custGeom>
            <a:avLst/>
            <a:gdLst>
              <a:gd name="connsiteX0" fmla="*/ 0 w 2598127"/>
              <a:gd name="connsiteY0" fmla="*/ 168300 h 1682997"/>
              <a:gd name="connsiteX1" fmla="*/ 168300 w 2598127"/>
              <a:gd name="connsiteY1" fmla="*/ 0 h 1682997"/>
              <a:gd name="connsiteX2" fmla="*/ 2429827 w 2598127"/>
              <a:gd name="connsiteY2" fmla="*/ 0 h 1682997"/>
              <a:gd name="connsiteX3" fmla="*/ 2598127 w 2598127"/>
              <a:gd name="connsiteY3" fmla="*/ 168300 h 1682997"/>
              <a:gd name="connsiteX4" fmla="*/ 2598127 w 2598127"/>
              <a:gd name="connsiteY4" fmla="*/ 1514697 h 1682997"/>
              <a:gd name="connsiteX5" fmla="*/ 2429827 w 2598127"/>
              <a:gd name="connsiteY5" fmla="*/ 1682997 h 1682997"/>
              <a:gd name="connsiteX6" fmla="*/ 168300 w 2598127"/>
              <a:gd name="connsiteY6" fmla="*/ 1682997 h 1682997"/>
              <a:gd name="connsiteX7" fmla="*/ 0 w 2598127"/>
              <a:gd name="connsiteY7" fmla="*/ 1514697 h 1682997"/>
              <a:gd name="connsiteX8" fmla="*/ 0 w 2598127"/>
              <a:gd name="connsiteY8" fmla="*/ 168300 h 1682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8127" h="1682997">
                <a:moveTo>
                  <a:pt x="0" y="168300"/>
                </a:moveTo>
                <a:cubicBezTo>
                  <a:pt x="0" y="75350"/>
                  <a:pt x="75350" y="0"/>
                  <a:pt x="168300" y="0"/>
                </a:cubicBezTo>
                <a:lnTo>
                  <a:pt x="2429827" y="0"/>
                </a:lnTo>
                <a:cubicBezTo>
                  <a:pt x="2522777" y="0"/>
                  <a:pt x="2598127" y="75350"/>
                  <a:pt x="2598127" y="168300"/>
                </a:cubicBezTo>
                <a:lnTo>
                  <a:pt x="2598127" y="1514697"/>
                </a:lnTo>
                <a:cubicBezTo>
                  <a:pt x="2598127" y="1607647"/>
                  <a:pt x="2522777" y="1682997"/>
                  <a:pt x="2429827" y="1682997"/>
                </a:cubicBezTo>
                <a:lnTo>
                  <a:pt x="168300" y="1682997"/>
                </a:lnTo>
                <a:cubicBezTo>
                  <a:pt x="75350" y="1682997"/>
                  <a:pt x="0" y="1607647"/>
                  <a:pt x="0" y="1514697"/>
                </a:cubicBezTo>
                <a:lnTo>
                  <a:pt x="0" y="168300"/>
                </a:lnTo>
                <a:close/>
              </a:path>
            </a:pathLst>
          </a:cu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9748" tIns="511059" rIns="90310" bIns="90310" numCol="1" spcCol="1270" anchor="b" anchorCtr="0">
            <a:noAutofit/>
          </a:bodyPr>
          <a:lstStyle/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Expands higher level thinking skills</a:t>
            </a:r>
            <a:endParaRPr lang="en-US" sz="1400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Provides opportunities for children to think about their thinking and evaluate their understandings</a:t>
            </a:r>
            <a:endParaRPr lang="en-US" sz="1400" kern="1200" dirty="0"/>
          </a:p>
        </p:txBody>
      </p:sp>
      <p:sp>
        <p:nvSpPr>
          <p:cNvPr id="10" name="Freeform 9"/>
          <p:cNvSpPr/>
          <p:nvPr/>
        </p:nvSpPr>
        <p:spPr>
          <a:xfrm>
            <a:off x="849331" y="4350166"/>
            <a:ext cx="2598127" cy="1682997"/>
          </a:xfrm>
          <a:custGeom>
            <a:avLst/>
            <a:gdLst>
              <a:gd name="connsiteX0" fmla="*/ 0 w 2598127"/>
              <a:gd name="connsiteY0" fmla="*/ 168300 h 1682997"/>
              <a:gd name="connsiteX1" fmla="*/ 168300 w 2598127"/>
              <a:gd name="connsiteY1" fmla="*/ 0 h 1682997"/>
              <a:gd name="connsiteX2" fmla="*/ 2429827 w 2598127"/>
              <a:gd name="connsiteY2" fmla="*/ 0 h 1682997"/>
              <a:gd name="connsiteX3" fmla="*/ 2598127 w 2598127"/>
              <a:gd name="connsiteY3" fmla="*/ 168300 h 1682997"/>
              <a:gd name="connsiteX4" fmla="*/ 2598127 w 2598127"/>
              <a:gd name="connsiteY4" fmla="*/ 1514697 h 1682997"/>
              <a:gd name="connsiteX5" fmla="*/ 2429827 w 2598127"/>
              <a:gd name="connsiteY5" fmla="*/ 1682997 h 1682997"/>
              <a:gd name="connsiteX6" fmla="*/ 168300 w 2598127"/>
              <a:gd name="connsiteY6" fmla="*/ 1682997 h 1682997"/>
              <a:gd name="connsiteX7" fmla="*/ 0 w 2598127"/>
              <a:gd name="connsiteY7" fmla="*/ 1514697 h 1682997"/>
              <a:gd name="connsiteX8" fmla="*/ 0 w 2598127"/>
              <a:gd name="connsiteY8" fmla="*/ 168300 h 1682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8127" h="1682997">
                <a:moveTo>
                  <a:pt x="0" y="168300"/>
                </a:moveTo>
                <a:cubicBezTo>
                  <a:pt x="0" y="75350"/>
                  <a:pt x="75350" y="0"/>
                  <a:pt x="168300" y="0"/>
                </a:cubicBezTo>
                <a:lnTo>
                  <a:pt x="2429827" y="0"/>
                </a:lnTo>
                <a:cubicBezTo>
                  <a:pt x="2522777" y="0"/>
                  <a:pt x="2598127" y="75350"/>
                  <a:pt x="2598127" y="168300"/>
                </a:cubicBezTo>
                <a:lnTo>
                  <a:pt x="2598127" y="1514697"/>
                </a:lnTo>
                <a:cubicBezTo>
                  <a:pt x="2598127" y="1607647"/>
                  <a:pt x="2522777" y="1682997"/>
                  <a:pt x="2429827" y="1682997"/>
                </a:cubicBezTo>
                <a:lnTo>
                  <a:pt x="168300" y="1682997"/>
                </a:lnTo>
                <a:cubicBezTo>
                  <a:pt x="75350" y="1682997"/>
                  <a:pt x="0" y="1607647"/>
                  <a:pt x="0" y="1514697"/>
                </a:cubicBezTo>
                <a:lnTo>
                  <a:pt x="0" y="168300"/>
                </a:lnTo>
                <a:close/>
              </a:path>
            </a:pathLst>
          </a:cu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410" tIns="457719" rIns="869748" bIns="36970" numCol="1" spcCol="1270" anchor="b" anchorCtr="0">
            <a:noAutofit/>
          </a:bodyPr>
          <a:lstStyle/>
          <a:p>
            <a:pPr marL="118872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Develops </a:t>
            </a:r>
            <a:br>
              <a:rPr lang="en-US" sz="1400" kern="1200" dirty="0" smtClean="0"/>
            </a:br>
            <a:r>
              <a:rPr lang="en-US" sz="1400" kern="1200" dirty="0" smtClean="0"/>
              <a:t>knowledge of new concepts and skills</a:t>
            </a:r>
            <a:endParaRPr lang="en-US" sz="1400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Enhances children’s understandings throughout the conversation</a:t>
            </a:r>
            <a:endParaRPr lang="en-US" sz="1400" kern="1200" dirty="0"/>
          </a:p>
        </p:txBody>
      </p:sp>
      <p:sp>
        <p:nvSpPr>
          <p:cNvPr id="11" name="Freeform 10"/>
          <p:cNvSpPr/>
          <p:nvPr/>
        </p:nvSpPr>
        <p:spPr>
          <a:xfrm>
            <a:off x="5505901" y="2143941"/>
            <a:ext cx="2642971" cy="1682997"/>
          </a:xfrm>
          <a:custGeom>
            <a:avLst/>
            <a:gdLst>
              <a:gd name="connsiteX0" fmla="*/ 0 w 2642971"/>
              <a:gd name="connsiteY0" fmla="*/ 168300 h 1682997"/>
              <a:gd name="connsiteX1" fmla="*/ 168300 w 2642971"/>
              <a:gd name="connsiteY1" fmla="*/ 0 h 1682997"/>
              <a:gd name="connsiteX2" fmla="*/ 2474671 w 2642971"/>
              <a:gd name="connsiteY2" fmla="*/ 0 h 1682997"/>
              <a:gd name="connsiteX3" fmla="*/ 2642971 w 2642971"/>
              <a:gd name="connsiteY3" fmla="*/ 168300 h 1682997"/>
              <a:gd name="connsiteX4" fmla="*/ 2642971 w 2642971"/>
              <a:gd name="connsiteY4" fmla="*/ 1514697 h 1682997"/>
              <a:gd name="connsiteX5" fmla="*/ 2474671 w 2642971"/>
              <a:gd name="connsiteY5" fmla="*/ 1682997 h 1682997"/>
              <a:gd name="connsiteX6" fmla="*/ 168300 w 2642971"/>
              <a:gd name="connsiteY6" fmla="*/ 1682997 h 1682997"/>
              <a:gd name="connsiteX7" fmla="*/ 0 w 2642971"/>
              <a:gd name="connsiteY7" fmla="*/ 1514697 h 1682997"/>
              <a:gd name="connsiteX8" fmla="*/ 0 w 2642971"/>
              <a:gd name="connsiteY8" fmla="*/ 168300 h 1682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2971" h="1682997">
                <a:moveTo>
                  <a:pt x="0" y="168300"/>
                </a:moveTo>
                <a:cubicBezTo>
                  <a:pt x="0" y="75350"/>
                  <a:pt x="75350" y="0"/>
                  <a:pt x="168300" y="0"/>
                </a:cubicBezTo>
                <a:lnTo>
                  <a:pt x="2474671" y="0"/>
                </a:lnTo>
                <a:cubicBezTo>
                  <a:pt x="2567621" y="0"/>
                  <a:pt x="2642971" y="75350"/>
                  <a:pt x="2642971" y="168300"/>
                </a:cubicBezTo>
                <a:lnTo>
                  <a:pt x="2642971" y="1514697"/>
                </a:lnTo>
                <a:cubicBezTo>
                  <a:pt x="2642971" y="1607647"/>
                  <a:pt x="2567621" y="1682997"/>
                  <a:pt x="2474671" y="1682997"/>
                </a:cubicBezTo>
                <a:lnTo>
                  <a:pt x="168300" y="1682997"/>
                </a:lnTo>
                <a:cubicBezTo>
                  <a:pt x="75350" y="1682997"/>
                  <a:pt x="0" y="1607647"/>
                  <a:pt x="0" y="1514697"/>
                </a:cubicBezTo>
                <a:lnTo>
                  <a:pt x="0" y="168300"/>
                </a:lnTo>
                <a:close/>
              </a:path>
            </a:pathLst>
          </a:cu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83201" tIns="90310" rIns="90310" bIns="511059" numCol="1" spcCol="1270" anchor="t" anchorCtr="0">
            <a:noAutofit/>
          </a:bodyPr>
          <a:lstStyle/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Models back-and-forth exchanges</a:t>
            </a:r>
            <a:endParaRPr lang="en-US" sz="1400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Assists children in learning how to communicate more clearly and accurately</a:t>
            </a:r>
            <a:endParaRPr lang="en-US" sz="1400" kern="1200" dirty="0"/>
          </a:p>
        </p:txBody>
      </p:sp>
      <p:sp>
        <p:nvSpPr>
          <p:cNvPr id="12" name="Freeform 11"/>
          <p:cNvSpPr/>
          <p:nvPr/>
        </p:nvSpPr>
        <p:spPr>
          <a:xfrm>
            <a:off x="938966" y="2183390"/>
            <a:ext cx="2598127" cy="1682997"/>
          </a:xfrm>
          <a:custGeom>
            <a:avLst/>
            <a:gdLst>
              <a:gd name="connsiteX0" fmla="*/ 0 w 2598127"/>
              <a:gd name="connsiteY0" fmla="*/ 168300 h 1682997"/>
              <a:gd name="connsiteX1" fmla="*/ 168300 w 2598127"/>
              <a:gd name="connsiteY1" fmla="*/ 0 h 1682997"/>
              <a:gd name="connsiteX2" fmla="*/ 2429827 w 2598127"/>
              <a:gd name="connsiteY2" fmla="*/ 0 h 1682997"/>
              <a:gd name="connsiteX3" fmla="*/ 2598127 w 2598127"/>
              <a:gd name="connsiteY3" fmla="*/ 168300 h 1682997"/>
              <a:gd name="connsiteX4" fmla="*/ 2598127 w 2598127"/>
              <a:gd name="connsiteY4" fmla="*/ 1514697 h 1682997"/>
              <a:gd name="connsiteX5" fmla="*/ 2429827 w 2598127"/>
              <a:gd name="connsiteY5" fmla="*/ 1682997 h 1682997"/>
              <a:gd name="connsiteX6" fmla="*/ 168300 w 2598127"/>
              <a:gd name="connsiteY6" fmla="*/ 1682997 h 1682997"/>
              <a:gd name="connsiteX7" fmla="*/ 0 w 2598127"/>
              <a:gd name="connsiteY7" fmla="*/ 1514697 h 1682997"/>
              <a:gd name="connsiteX8" fmla="*/ 0 w 2598127"/>
              <a:gd name="connsiteY8" fmla="*/ 168300 h 1682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8127" h="1682997">
                <a:moveTo>
                  <a:pt x="0" y="168300"/>
                </a:moveTo>
                <a:cubicBezTo>
                  <a:pt x="0" y="75350"/>
                  <a:pt x="75350" y="0"/>
                  <a:pt x="168300" y="0"/>
                </a:cubicBezTo>
                <a:lnTo>
                  <a:pt x="2429827" y="0"/>
                </a:lnTo>
                <a:cubicBezTo>
                  <a:pt x="2522777" y="0"/>
                  <a:pt x="2598127" y="75350"/>
                  <a:pt x="2598127" y="168300"/>
                </a:cubicBezTo>
                <a:lnTo>
                  <a:pt x="2598127" y="1514697"/>
                </a:lnTo>
                <a:cubicBezTo>
                  <a:pt x="2598127" y="1607647"/>
                  <a:pt x="2522777" y="1682997"/>
                  <a:pt x="2429827" y="1682997"/>
                </a:cubicBezTo>
                <a:lnTo>
                  <a:pt x="168300" y="1682997"/>
                </a:lnTo>
                <a:cubicBezTo>
                  <a:pt x="75350" y="1682997"/>
                  <a:pt x="0" y="1607647"/>
                  <a:pt x="0" y="1514697"/>
                </a:cubicBezTo>
                <a:lnTo>
                  <a:pt x="0" y="16830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0310" tIns="90310" rIns="869748" bIns="511059" numCol="1" spcCol="1270" anchor="t" anchorCtr="0">
            <a:noAutofit/>
          </a:bodyPr>
          <a:lstStyle/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Increases vocabulary</a:t>
            </a:r>
            <a:endParaRPr lang="en-US" sz="1400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Helps children learn more language to understand their actions and to express their </a:t>
            </a:r>
            <a:br>
              <a:rPr lang="en-US" sz="1400" kern="1200" dirty="0" smtClean="0"/>
            </a:br>
            <a:r>
              <a:rPr lang="en-US" sz="1400" kern="1200" dirty="0" smtClean="0"/>
              <a:t>ideas</a:t>
            </a:r>
            <a:endParaRPr lang="en-US" sz="1400" kern="1200" dirty="0"/>
          </a:p>
        </p:txBody>
      </p:sp>
      <p:sp>
        <p:nvSpPr>
          <p:cNvPr id="13" name="Freeform 12"/>
          <p:cNvSpPr/>
          <p:nvPr/>
        </p:nvSpPr>
        <p:spPr>
          <a:xfrm>
            <a:off x="2364598" y="2141323"/>
            <a:ext cx="1751385" cy="1882854"/>
          </a:xfrm>
          <a:custGeom>
            <a:avLst/>
            <a:gdLst>
              <a:gd name="connsiteX0" fmla="*/ 0 w 1751385"/>
              <a:gd name="connsiteY0" fmla="*/ 1882854 h 1882854"/>
              <a:gd name="connsiteX1" fmla="*/ 1751385 w 1751385"/>
              <a:gd name="connsiteY1" fmla="*/ 0 h 1882854"/>
              <a:gd name="connsiteX2" fmla="*/ 1751385 w 1751385"/>
              <a:gd name="connsiteY2" fmla="*/ 1882854 h 1882854"/>
              <a:gd name="connsiteX3" fmla="*/ 0 w 1751385"/>
              <a:gd name="connsiteY3" fmla="*/ 1882854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1385" h="1882854">
                <a:moveTo>
                  <a:pt x="0" y="1882854"/>
                </a:moveTo>
                <a:cubicBezTo>
                  <a:pt x="0" y="842982"/>
                  <a:pt x="784122" y="0"/>
                  <a:pt x="1751385" y="0"/>
                </a:cubicBezTo>
                <a:lnTo>
                  <a:pt x="1751385" y="1882854"/>
                </a:lnTo>
                <a:lnTo>
                  <a:pt x="0" y="1882854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9649" tIns="658155" rIns="106680" bIns="106680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Introducing Novel Words</a:t>
            </a:r>
            <a:endParaRPr lang="en-US" sz="1000" kern="1200" dirty="0" smtClean="0"/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/>
          </a:p>
        </p:txBody>
      </p:sp>
      <p:sp>
        <p:nvSpPr>
          <p:cNvPr id="14" name="Freeform 13"/>
          <p:cNvSpPr/>
          <p:nvPr/>
        </p:nvSpPr>
        <p:spPr>
          <a:xfrm>
            <a:off x="4336869" y="2123082"/>
            <a:ext cx="1897110" cy="1907858"/>
          </a:xfrm>
          <a:custGeom>
            <a:avLst/>
            <a:gdLst>
              <a:gd name="connsiteX0" fmla="*/ 0 w 1907858"/>
              <a:gd name="connsiteY0" fmla="*/ 1897110 h 1897110"/>
              <a:gd name="connsiteX1" fmla="*/ 1907858 w 1907858"/>
              <a:gd name="connsiteY1" fmla="*/ 0 h 1897110"/>
              <a:gd name="connsiteX2" fmla="*/ 1907858 w 1907858"/>
              <a:gd name="connsiteY2" fmla="*/ 1897110 h 1897110"/>
              <a:gd name="connsiteX3" fmla="*/ 0 w 1907858"/>
              <a:gd name="connsiteY3" fmla="*/ 1897110 h 189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858" h="1897110">
                <a:moveTo>
                  <a:pt x="1" y="0"/>
                </a:moveTo>
                <a:cubicBezTo>
                  <a:pt x="1053681" y="0"/>
                  <a:pt x="1907857" y="849365"/>
                  <a:pt x="1907857" y="1897110"/>
                </a:cubicBezTo>
                <a:lnTo>
                  <a:pt x="1" y="1897110"/>
                </a:lnTo>
                <a:lnTo>
                  <a:pt x="1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665479" rIns="662331" bIns="106680" numCol="1" spcCol="1270" anchor="ctr" anchorCtr="0">
            <a:noAutofit/>
          </a:bodyPr>
          <a:lstStyle/>
          <a:p>
            <a:pPr lvl="0" algn="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Engaging in Thick Conversations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 smtClean="0"/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/>
          </a:p>
        </p:txBody>
      </p:sp>
      <p:sp>
        <p:nvSpPr>
          <p:cNvPr id="15" name="Freeform 14"/>
          <p:cNvSpPr/>
          <p:nvPr/>
        </p:nvSpPr>
        <p:spPr>
          <a:xfrm>
            <a:off x="4336869" y="4254330"/>
            <a:ext cx="1814489" cy="1873586"/>
          </a:xfrm>
          <a:custGeom>
            <a:avLst/>
            <a:gdLst>
              <a:gd name="connsiteX0" fmla="*/ 0 w 1814489"/>
              <a:gd name="connsiteY0" fmla="*/ 1873585 h 1873585"/>
              <a:gd name="connsiteX1" fmla="*/ 1814489 w 1814489"/>
              <a:gd name="connsiteY1" fmla="*/ 0 h 1873585"/>
              <a:gd name="connsiteX2" fmla="*/ 1814489 w 1814489"/>
              <a:gd name="connsiteY2" fmla="*/ 1873585 h 1873585"/>
              <a:gd name="connsiteX3" fmla="*/ 0 w 1814489"/>
              <a:gd name="connsiteY3" fmla="*/ 1873585 h 1873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489" h="1873585">
                <a:moveTo>
                  <a:pt x="1814489" y="0"/>
                </a:moveTo>
                <a:cubicBezTo>
                  <a:pt x="1814489" y="1034752"/>
                  <a:pt x="1002115" y="1873585"/>
                  <a:pt x="0" y="1873585"/>
                </a:cubicBezTo>
                <a:lnTo>
                  <a:pt x="0" y="0"/>
                </a:lnTo>
                <a:lnTo>
                  <a:pt x="1814489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9568" tIns="99569" rIns="631020" bIns="64832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 dirty="0" smtClean="0"/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kern="1200" dirty="0" smtClean="0"/>
              <a:t>Asking Questions</a:t>
            </a:r>
          </a:p>
        </p:txBody>
      </p:sp>
      <p:sp>
        <p:nvSpPr>
          <p:cNvPr id="16" name="Freeform 15"/>
          <p:cNvSpPr/>
          <p:nvPr/>
        </p:nvSpPr>
        <p:spPr>
          <a:xfrm>
            <a:off x="2364598" y="4224988"/>
            <a:ext cx="1798708" cy="1905855"/>
          </a:xfrm>
          <a:custGeom>
            <a:avLst/>
            <a:gdLst>
              <a:gd name="connsiteX0" fmla="*/ 0 w 1905854"/>
              <a:gd name="connsiteY0" fmla="*/ 1798707 h 1798707"/>
              <a:gd name="connsiteX1" fmla="*/ 1905854 w 1905854"/>
              <a:gd name="connsiteY1" fmla="*/ 0 h 1798707"/>
              <a:gd name="connsiteX2" fmla="*/ 1905854 w 1905854"/>
              <a:gd name="connsiteY2" fmla="*/ 1798707 h 1798707"/>
              <a:gd name="connsiteX3" fmla="*/ 0 w 1905854"/>
              <a:gd name="connsiteY3" fmla="*/ 1798707 h 179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854" h="1798707">
                <a:moveTo>
                  <a:pt x="1905853" y="1798707"/>
                </a:moveTo>
                <a:cubicBezTo>
                  <a:pt x="853280" y="1798707"/>
                  <a:pt x="1" y="993398"/>
                  <a:pt x="1" y="0"/>
                </a:cubicBezTo>
                <a:lnTo>
                  <a:pt x="1905853" y="0"/>
                </a:lnTo>
                <a:lnTo>
                  <a:pt x="1905853" y="1798707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33510" tIns="106681" rIns="106680" bIns="664892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Expanding on What Children Say</a:t>
            </a:r>
          </a:p>
        </p:txBody>
      </p:sp>
      <p:sp>
        <p:nvSpPr>
          <p:cNvPr id="17" name="Circular Arrow 16"/>
          <p:cNvSpPr/>
          <p:nvPr/>
        </p:nvSpPr>
        <p:spPr>
          <a:xfrm>
            <a:off x="3845114" y="3692384"/>
            <a:ext cx="786275" cy="683717"/>
          </a:xfrm>
          <a:prstGeom prst="circularArrow">
            <a:avLst/>
          </a:pr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Circular Arrow 17"/>
          <p:cNvSpPr/>
          <p:nvPr/>
        </p:nvSpPr>
        <p:spPr>
          <a:xfrm rot="10800000">
            <a:off x="3845114" y="3826937"/>
            <a:ext cx="786275" cy="683717"/>
          </a:xfrm>
          <a:prstGeom prst="circularArrow">
            <a:avLst/>
          </a:pr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Oval 18"/>
          <p:cNvSpPr/>
          <p:nvPr/>
        </p:nvSpPr>
        <p:spPr>
          <a:xfrm>
            <a:off x="3706184" y="3574613"/>
            <a:ext cx="1183873" cy="106409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639065" y="3826939"/>
            <a:ext cx="1276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Extended Conversations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7531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9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</a:t>
            </a:r>
            <a:r>
              <a:rPr lang="en-US" smtClean="0"/>
              <a:t>asking Questions</a:t>
            </a:r>
            <a:br>
              <a:rPr lang="en-US" smtClean="0"/>
            </a:br>
            <a:r>
              <a:rPr lang="en-US" smtClean="0"/>
              <a:t> </a:t>
            </a:r>
            <a:r>
              <a:rPr lang="en-US" dirty="0" smtClean="0"/>
              <a:t>benefit teachers?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900" y="2095500"/>
            <a:ext cx="8293100" cy="4305300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sz="2800" dirty="0"/>
              <a:t>Provides a lens into children’s </a:t>
            </a:r>
            <a:r>
              <a:rPr lang="en-US" sz="2800" dirty="0" smtClean="0"/>
              <a:t>perspectives</a:t>
            </a:r>
            <a:endParaRPr lang="en-US" sz="2800" dirty="0"/>
          </a:p>
          <a:p>
            <a:pPr>
              <a:spcBef>
                <a:spcPts val="1200"/>
              </a:spcBef>
            </a:pPr>
            <a:r>
              <a:rPr lang="en-US" sz="2800" dirty="0" smtClean="0"/>
              <a:t>Informs teachers of children’s thinking processes</a:t>
            </a:r>
          </a:p>
          <a:p>
            <a:pPr>
              <a:spcBef>
                <a:spcPts val="1200"/>
              </a:spcBef>
            </a:pPr>
            <a:r>
              <a:rPr lang="en-US" sz="2800" dirty="0" smtClean="0"/>
              <a:t>Assists with curriculum planning and assessment</a:t>
            </a:r>
          </a:p>
        </p:txBody>
      </p:sp>
    </p:spTree>
    <p:extLst>
      <p:ext uri="{BB962C8B-B14F-4D97-AF65-F5344CB8AC3E}">
        <p14:creationId xmlns:p14="http://schemas.microsoft.com/office/powerpoint/2010/main" val="298134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Questions that continue conversation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95299" y="2036571"/>
            <a:ext cx="8153401" cy="4752546"/>
          </a:xfrm>
        </p:spPr>
        <p:txBody>
          <a:bodyPr>
            <a:normAutofit/>
          </a:bodyPr>
          <a:lstStyle/>
          <a:p>
            <a:pPr marL="256032" indent="-256032">
              <a:spcBef>
                <a:spcPts val="1300"/>
              </a:spcBef>
            </a:pPr>
            <a:r>
              <a:rPr lang="en-US" sz="2800" dirty="0" smtClean="0"/>
              <a:t>Focus on children’s interests and excitement</a:t>
            </a:r>
          </a:p>
          <a:p>
            <a:pPr marL="256032" indent="-256032">
              <a:spcBef>
                <a:spcPts val="1300"/>
              </a:spcBef>
            </a:pPr>
            <a:r>
              <a:rPr lang="en-US" sz="2800" dirty="0" smtClean="0"/>
              <a:t>Request information teachers </a:t>
            </a:r>
            <a:br>
              <a:rPr lang="en-US" sz="2800" dirty="0" smtClean="0"/>
            </a:br>
            <a:r>
              <a:rPr lang="en-US" sz="2800" dirty="0" smtClean="0"/>
              <a:t>do not already know</a:t>
            </a:r>
          </a:p>
          <a:p>
            <a:pPr marL="256032" indent="-256032">
              <a:spcBef>
                <a:spcPts val="1300"/>
              </a:spcBef>
            </a:pPr>
            <a:r>
              <a:rPr lang="en-US" sz="2800" dirty="0" smtClean="0"/>
              <a:t>Match children’s language </a:t>
            </a:r>
            <a:br>
              <a:rPr lang="en-US" sz="2800" dirty="0" smtClean="0"/>
            </a:br>
            <a:r>
              <a:rPr lang="en-US" sz="2800" dirty="0" smtClean="0"/>
              <a:t>abilities</a:t>
            </a:r>
          </a:p>
          <a:p>
            <a:pPr marL="256032" indent="-256032">
              <a:spcBef>
                <a:spcPts val="1300"/>
              </a:spcBef>
            </a:pPr>
            <a:r>
              <a:rPr lang="en-US" sz="2800" dirty="0" smtClean="0"/>
              <a:t>Stimulate creative thinking</a:t>
            </a:r>
          </a:p>
          <a:p>
            <a:pPr marL="256032" indent="-256032">
              <a:spcBef>
                <a:spcPts val="1300"/>
              </a:spcBef>
            </a:pPr>
            <a:r>
              <a:rPr lang="en-US" sz="2800" dirty="0" smtClean="0"/>
              <a:t>Show a teacher’s interest.</a:t>
            </a:r>
          </a:p>
        </p:txBody>
      </p:sp>
      <p:pic>
        <p:nvPicPr>
          <p:cNvPr id="2" name="Picture 1" descr="GoSign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974" y="2859664"/>
            <a:ext cx="1261872" cy="34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61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_template NCQTL_12201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Powerpoint_template NCQTL_122011.thmx</Template>
  <TotalTime>2070</TotalTime>
  <Words>357</Words>
  <Application>Microsoft Office PowerPoint</Application>
  <PresentationFormat>On-screen Show (4:3)</PresentationFormat>
  <Paragraphs>108</Paragraphs>
  <Slides>17</Slides>
  <Notes>17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Powerpoint_template NCQTL_122011</vt:lpstr>
      <vt:lpstr>Language Modeling and Conversations:  Asking Questions</vt:lpstr>
      <vt:lpstr>FRAMEWORK FOR EFFECTIVE PRACTICE  SUPPORTING SCHOOL READINESS FOR ALL CHILDREN</vt:lpstr>
      <vt:lpstr>OBJECTIVES</vt:lpstr>
      <vt:lpstr>What are extended conversations?</vt:lpstr>
      <vt:lpstr>Asking questions</vt:lpstr>
      <vt:lpstr>PowerPoint Presentation</vt:lpstr>
      <vt:lpstr>How does Asking Questions benefit children?</vt:lpstr>
      <vt:lpstr>How does asking Questions  benefit teachers?</vt:lpstr>
      <vt:lpstr>Questions that continue conversation</vt:lpstr>
      <vt:lpstr>What are Open-Ended Questions?</vt:lpstr>
      <vt:lpstr>Questions that Stop Conversation</vt:lpstr>
      <vt:lpstr>Asking Children Questions</vt:lpstr>
      <vt:lpstr>Asking Meaningful Questions</vt:lpstr>
      <vt:lpstr>Supporting Children</vt:lpstr>
      <vt:lpstr>PowerPoint Presentation</vt:lpstr>
      <vt:lpstr>Now it’s your turn!</vt:lpstr>
      <vt:lpstr>PowerPoint Presentation</vt:lpstr>
    </vt:vector>
  </TitlesOfParts>
  <Company>University of Washington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Joan M. Davis</dc:creator>
  <cp:lastModifiedBy>NCQTL</cp:lastModifiedBy>
  <cp:revision>193</cp:revision>
  <dcterms:created xsi:type="dcterms:W3CDTF">2011-03-22T22:20:26Z</dcterms:created>
  <dcterms:modified xsi:type="dcterms:W3CDTF">2012-12-27T17:24:03Z</dcterms:modified>
</cp:coreProperties>
</file>