
<file path=[Content_Types].xml><?xml version="1.0" encoding="utf-8"?>
<Types xmlns="http://schemas.openxmlformats.org/package/2006/content-types">
  <Default Extension="xml" ContentType="application/xml"/>
  <Default Extension="wmv" ContentType="video/unknown"/>
  <Default Extension="jpeg" ContentType="image/jpeg"/>
  <Default Extension="jpg" ContentType="image/jpeg"/>
  <Default Extension="rels" ContentType="application/vnd.openxmlformats-package.relationships+xml"/>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62" r:id="rId1"/>
    <p:sldMasterId id="2147483676" r:id="rId2"/>
  </p:sldMasterIdLst>
  <p:notesMasterIdLst>
    <p:notesMasterId r:id="rId20"/>
  </p:notesMasterIdLst>
  <p:handoutMasterIdLst>
    <p:handoutMasterId r:id="rId21"/>
  </p:handoutMasterIdLst>
  <p:sldIdLst>
    <p:sldId id="273" r:id="rId3"/>
    <p:sldId id="285" r:id="rId4"/>
    <p:sldId id="283" r:id="rId5"/>
    <p:sldId id="275" r:id="rId6"/>
    <p:sldId id="282" r:id="rId7"/>
    <p:sldId id="271" r:id="rId8"/>
    <p:sldId id="265" r:id="rId9"/>
    <p:sldId id="276" r:id="rId10"/>
    <p:sldId id="268" r:id="rId11"/>
    <p:sldId id="280" r:id="rId12"/>
    <p:sldId id="269" r:id="rId13"/>
    <p:sldId id="281" r:id="rId14"/>
    <p:sldId id="263" r:id="rId15"/>
    <p:sldId id="279" r:id="rId16"/>
    <p:sldId id="278" r:id="rId17"/>
    <p:sldId id="270" r:id="rId18"/>
    <p:sldId id="284" r:id="rId19"/>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Angela Notari Syverson" initials="" lastIdx="1" clrIdx="0"/>
  <p:cmAuthor id="1" name="Maggie" initials="" lastIdx="2" clrIdx="1"/>
</p:cmAuthorLst>
</file>

<file path=ppt/presProps.xml><?xml version="1.0" encoding="utf-8"?>
<p:presentationPr xmlns:a="http://schemas.openxmlformats.org/drawingml/2006/main" xmlns:r="http://schemas.openxmlformats.org/officeDocument/2006/relationships" xmlns:p="http://schemas.openxmlformats.org/presentationml/2006/main">
  <p:prnPr/>
  <p:clrMru>
    <a:srgbClr val="8DC293"/>
    <a:srgbClr val="FF4558"/>
    <a:srgbClr val="FFA72C"/>
    <a:srgbClr val="00BD01"/>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46" autoAdjust="0"/>
    <p:restoredTop sz="91755" autoAdjust="0"/>
  </p:normalViewPr>
  <p:slideViewPr>
    <p:cSldViewPr snapToGrid="0" snapToObjects="1">
      <p:cViewPr varScale="1">
        <p:scale>
          <a:sx n="121" d="100"/>
          <a:sy n="121" d="100"/>
        </p:scale>
        <p:origin x="-1088" y="-104"/>
      </p:cViewPr>
      <p:guideLst>
        <p:guide orient="horz" pos="2160"/>
        <p:guide pos="2880"/>
      </p:guideLst>
    </p:cSldViewPr>
  </p:slideViewPr>
  <p:outlineViewPr>
    <p:cViewPr>
      <p:scale>
        <a:sx n="33" d="100"/>
        <a:sy n="33" d="100"/>
      </p:scale>
      <p:origin x="0" y="1184"/>
    </p:cViewPr>
  </p:outlineViewPr>
  <p:notesTextViewPr>
    <p:cViewPr>
      <p:scale>
        <a:sx n="100" d="100"/>
        <a:sy n="100" d="100"/>
      </p:scale>
      <p:origin x="0" y="0"/>
    </p:cViewPr>
  </p:notesTextViewPr>
  <p:sorterViewPr>
    <p:cViewPr>
      <p:scale>
        <a:sx n="119" d="100"/>
        <a:sy n="119" d="100"/>
      </p:scale>
      <p:origin x="0" y="0"/>
    </p:cViewPr>
  </p:sorter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7.xml"/><Relationship Id="rId20" Type="http://schemas.openxmlformats.org/officeDocument/2006/relationships/notesMaster" Target="notesMasters/notesMaster1.xml"/><Relationship Id="rId21" Type="http://schemas.openxmlformats.org/officeDocument/2006/relationships/handoutMaster" Target="handoutMasters/handoutMaster1.xml"/><Relationship Id="rId22" Type="http://schemas.openxmlformats.org/officeDocument/2006/relationships/printerSettings" Target="printerSettings/printerSettings1.bin"/><Relationship Id="rId23" Type="http://schemas.openxmlformats.org/officeDocument/2006/relationships/commentAuthors" Target="commentAuthors.xml"/><Relationship Id="rId24" Type="http://schemas.openxmlformats.org/officeDocument/2006/relationships/presProps" Target="presProps.xml"/><Relationship Id="rId25" Type="http://schemas.openxmlformats.org/officeDocument/2006/relationships/viewProps" Target="viewProps.xml"/><Relationship Id="rId26" Type="http://schemas.openxmlformats.org/officeDocument/2006/relationships/theme" Target="theme/theme1.xml"/><Relationship Id="rId27" Type="http://schemas.openxmlformats.org/officeDocument/2006/relationships/tableStyles" Target="tableStyles.xml"/><Relationship Id="rId10" Type="http://schemas.openxmlformats.org/officeDocument/2006/relationships/slide" Target="slides/slide8.xml"/><Relationship Id="rId11" Type="http://schemas.openxmlformats.org/officeDocument/2006/relationships/slide" Target="slides/slide9.xml"/><Relationship Id="rId12" Type="http://schemas.openxmlformats.org/officeDocument/2006/relationships/slide" Target="slides/slide10.xml"/><Relationship Id="rId13" Type="http://schemas.openxmlformats.org/officeDocument/2006/relationships/slide" Target="slides/slide11.xml"/><Relationship Id="rId14" Type="http://schemas.openxmlformats.org/officeDocument/2006/relationships/slide" Target="slides/slide12.xml"/><Relationship Id="rId15" Type="http://schemas.openxmlformats.org/officeDocument/2006/relationships/slide" Target="slides/slide13.xml"/><Relationship Id="rId16" Type="http://schemas.openxmlformats.org/officeDocument/2006/relationships/slide" Target="slides/slide14.xml"/><Relationship Id="rId17" Type="http://schemas.openxmlformats.org/officeDocument/2006/relationships/slide" Target="slides/slide15.xml"/><Relationship Id="rId18" Type="http://schemas.openxmlformats.org/officeDocument/2006/relationships/slide" Target="slides/slide16.xml"/><Relationship Id="rId19" Type="http://schemas.openxmlformats.org/officeDocument/2006/relationships/slide" Target="slides/slide17.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 Target="slides/slide1.xml"/><Relationship Id="rId4" Type="http://schemas.openxmlformats.org/officeDocument/2006/relationships/slide" Target="slides/slide2.xml"/><Relationship Id="rId5" Type="http://schemas.openxmlformats.org/officeDocument/2006/relationships/slide" Target="slides/slide3.xml"/><Relationship Id="rId6" Type="http://schemas.openxmlformats.org/officeDocument/2006/relationships/slide" Target="slides/slide4.xml"/><Relationship Id="rId7" Type="http://schemas.openxmlformats.org/officeDocument/2006/relationships/slide" Target="slides/slide5.xml"/><Relationship Id="rId8" Type="http://schemas.openxmlformats.org/officeDocument/2006/relationships/slide" Target="slides/slide6.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6118E08A-FF39-4C4F-8625-C05A5B39FDB2}" type="datetimeFigureOut">
              <a:rPr lang="en-US" smtClean="0"/>
              <a:t>8/7/13</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93CF638-6B5E-2B47-92FC-9FC33315E4BF}" type="slidenum">
              <a:rPr lang="en-US" smtClean="0"/>
              <a:t>‹#›</a:t>
            </a:fld>
            <a:endParaRPr lang="en-US"/>
          </a:p>
        </p:txBody>
      </p:sp>
    </p:spTree>
    <p:extLst>
      <p:ext uri="{BB962C8B-B14F-4D97-AF65-F5344CB8AC3E}">
        <p14:creationId xmlns:p14="http://schemas.microsoft.com/office/powerpoint/2010/main" val="402301745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63DA43F9-656E-C24B-B584-DFD3972DBE4B}" type="datetimeFigureOut">
              <a:rPr lang="en-US" smtClean="0"/>
              <a:t>8/7/13</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CD9A1A74-EDD3-FB4B-B5EA-13171233F09B}" type="slidenum">
              <a:rPr lang="en-US" smtClean="0"/>
              <a:t>‹#›</a:t>
            </a:fld>
            <a:endParaRPr lang="en-US"/>
          </a:p>
        </p:txBody>
      </p:sp>
    </p:spTree>
    <p:extLst>
      <p:ext uri="{BB962C8B-B14F-4D97-AF65-F5344CB8AC3E}">
        <p14:creationId xmlns:p14="http://schemas.microsoft.com/office/powerpoint/2010/main" val="822910085"/>
      </p:ext>
    </p:extLst>
  </p:cSld>
  <p:clrMap bg1="lt1" tx1="dk1" bg2="lt2" tx2="dk2" accent1="accent1" accent2="accent2" accent3="accent3" accent4="accent4" accent5="accent5" accent6="accent6" hlink="hlink" folHlink="folHlink"/>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5.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3</a:t>
            </a:fld>
            <a:endParaRPr lang="en-US"/>
          </a:p>
        </p:txBody>
      </p:sp>
    </p:spTree>
    <p:extLst>
      <p:ext uri="{BB962C8B-B14F-4D97-AF65-F5344CB8AC3E}">
        <p14:creationId xmlns:p14="http://schemas.microsoft.com/office/powerpoint/2010/main" val="299765656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7</a:t>
            </a:fld>
            <a:endParaRPr lang="en-US"/>
          </a:p>
        </p:txBody>
      </p:sp>
    </p:spTree>
    <p:extLst>
      <p:ext uri="{BB962C8B-B14F-4D97-AF65-F5344CB8AC3E}">
        <p14:creationId xmlns:p14="http://schemas.microsoft.com/office/powerpoint/2010/main" val="72739337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457200" rtl="0" eaLnBrk="1" fontAlgn="auto" latinLnBrk="0" hangingPunct="1">
              <a:lnSpc>
                <a:spcPct val="100000"/>
              </a:lnSpc>
              <a:spcBef>
                <a:spcPts val="0"/>
              </a:spcBef>
              <a:spcAft>
                <a:spcPts val="0"/>
              </a:spcAft>
              <a:buClrTx/>
              <a:buSzTx/>
              <a:buFontTx/>
              <a:buNone/>
              <a:tabLst/>
              <a:defRPr/>
            </a:pPr>
            <a:endParaRPr lang="en-US" sz="1200" dirty="0" smtClean="0"/>
          </a:p>
        </p:txBody>
      </p:sp>
      <p:sp>
        <p:nvSpPr>
          <p:cNvPr id="4" name="Slide Number Placeholder 3"/>
          <p:cNvSpPr>
            <a:spLocks noGrp="1"/>
          </p:cNvSpPr>
          <p:nvPr>
            <p:ph type="sldNum" sz="quarter" idx="10"/>
          </p:nvPr>
        </p:nvSpPr>
        <p:spPr/>
        <p:txBody>
          <a:bodyPr/>
          <a:lstStyle/>
          <a:p>
            <a:fld id="{CD9A1A74-EDD3-FB4B-B5EA-13171233F09B}" type="slidenum">
              <a:rPr lang="en-US" smtClean="0"/>
              <a:t>8</a:t>
            </a:fld>
            <a:endParaRPr lang="en-US"/>
          </a:p>
        </p:txBody>
      </p:sp>
    </p:spTree>
    <p:extLst>
      <p:ext uri="{BB962C8B-B14F-4D97-AF65-F5344CB8AC3E}">
        <p14:creationId xmlns:p14="http://schemas.microsoft.com/office/powerpoint/2010/main" val="93474749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9</a:t>
            </a:fld>
            <a:endParaRPr lang="en-US"/>
          </a:p>
        </p:txBody>
      </p:sp>
    </p:spTree>
    <p:extLst>
      <p:ext uri="{BB962C8B-B14F-4D97-AF65-F5344CB8AC3E}">
        <p14:creationId xmlns:p14="http://schemas.microsoft.com/office/powerpoint/2010/main" val="114293479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10</a:t>
            </a:fld>
            <a:endParaRPr lang="en-US"/>
          </a:p>
        </p:txBody>
      </p:sp>
    </p:spTree>
    <p:extLst>
      <p:ext uri="{BB962C8B-B14F-4D97-AF65-F5344CB8AC3E}">
        <p14:creationId xmlns:p14="http://schemas.microsoft.com/office/powerpoint/2010/main" val="140753452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11</a:t>
            </a:fld>
            <a:endParaRPr lang="en-US"/>
          </a:p>
        </p:txBody>
      </p:sp>
    </p:spTree>
    <p:extLst>
      <p:ext uri="{BB962C8B-B14F-4D97-AF65-F5344CB8AC3E}">
        <p14:creationId xmlns:p14="http://schemas.microsoft.com/office/powerpoint/2010/main" val="271166080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smtClean="0"/>
          </a:p>
        </p:txBody>
      </p:sp>
      <p:sp>
        <p:nvSpPr>
          <p:cNvPr id="4" name="Slide Number Placeholder 3"/>
          <p:cNvSpPr>
            <a:spLocks noGrp="1"/>
          </p:cNvSpPr>
          <p:nvPr>
            <p:ph type="sldNum" sz="quarter" idx="10"/>
          </p:nvPr>
        </p:nvSpPr>
        <p:spPr/>
        <p:txBody>
          <a:bodyPr/>
          <a:lstStyle/>
          <a:p>
            <a:fld id="{CD9A1A74-EDD3-FB4B-B5EA-13171233F09B}" type="slidenum">
              <a:rPr lang="en-US" smtClean="0"/>
              <a:t>12</a:t>
            </a:fld>
            <a:endParaRPr lang="en-US"/>
          </a:p>
        </p:txBody>
      </p:sp>
    </p:spTree>
    <p:extLst>
      <p:ext uri="{BB962C8B-B14F-4D97-AF65-F5344CB8AC3E}">
        <p14:creationId xmlns:p14="http://schemas.microsoft.com/office/powerpoint/2010/main" val="4084389522"/>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CD9A1A74-EDD3-FB4B-B5EA-13171233F09B}" type="slidenum">
              <a:rPr lang="en-US" smtClean="0"/>
              <a:t>15</a:t>
            </a:fld>
            <a:endParaRPr lang="en-US"/>
          </a:p>
        </p:txBody>
      </p:sp>
    </p:spTree>
    <p:extLst>
      <p:ext uri="{BB962C8B-B14F-4D97-AF65-F5344CB8AC3E}">
        <p14:creationId xmlns:p14="http://schemas.microsoft.com/office/powerpoint/2010/main" val="297427106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4.jp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5.png"/></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png"/></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3.png"/></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 Id="rId2" Type="http://schemas.openxmlformats.org/officeDocument/2006/relationships/image" Target="../media/image4.jpg"/></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p:cSld name="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83610693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86664914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16250955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8/7/13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17252733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8/7/13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21182133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8/7/13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3050699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8/7/13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2084041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8/7/13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9723510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8/7/13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68294906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59993392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21604862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8/7/13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
        <p:nvSpPr>
          <p:cNvPr id="8" name="TextBox 7"/>
          <p:cNvSpPr txBox="1"/>
          <p:nvPr/>
        </p:nvSpPr>
        <p:spPr>
          <a:xfrm>
            <a:off x="331983" y="5584015"/>
            <a:ext cx="8477737" cy="877163"/>
          </a:xfrm>
          <a:prstGeom prst="rect">
            <a:avLst/>
          </a:prstGeom>
          <a:noFill/>
        </p:spPr>
        <p:txBody>
          <a:bodyPr wrap="square" rtlCol="0">
            <a:spAutoFit/>
          </a:bodyPr>
          <a:lstStyle/>
          <a:p>
            <a:pPr algn="ctr">
              <a:defRPr/>
            </a:pPr>
            <a:r>
              <a:rPr lang="en-US" sz="1400" dirty="0" smtClean="0">
                <a:solidFill>
                  <a:prstClr val="black"/>
                </a:solidFill>
                <a:latin typeface="Century Gothic"/>
                <a:cs typeface="Century Gothic"/>
              </a:rPr>
              <a:t>For more Information, contact us at: </a:t>
            </a:r>
            <a:r>
              <a:rPr lang="en-US" sz="1400" b="1" dirty="0" smtClean="0">
                <a:solidFill>
                  <a:prstClr val="black"/>
                </a:solidFill>
                <a:latin typeface="Century Gothic"/>
                <a:cs typeface="Century Gothic"/>
              </a:rPr>
              <a:t>NCQTL@UW.EDU </a:t>
            </a:r>
            <a:r>
              <a:rPr lang="en-US" sz="1400" dirty="0" smtClean="0">
                <a:solidFill>
                  <a:prstClr val="black"/>
                </a:solidFill>
                <a:latin typeface="Century Gothic"/>
                <a:cs typeface="Century Gothic"/>
              </a:rPr>
              <a:t>or 877-731-0764</a:t>
            </a:r>
          </a:p>
          <a:p>
            <a:pPr algn="ctr">
              <a:spcBef>
                <a:spcPts val="600"/>
              </a:spcBef>
              <a:defRPr/>
            </a:pPr>
            <a:r>
              <a:rPr lang="en-US" sz="900" dirty="0" smtClean="0">
                <a:solidFill>
                  <a:prstClr val="black"/>
                </a:solidFill>
                <a:latin typeface="Century Gothic"/>
                <a:cs typeface="Century Gothic"/>
              </a:rPr>
              <a:t>This document was prepared under Grant #90HC0002 for the U.S. Department of Health and Human Services, </a:t>
            </a:r>
            <a:br>
              <a:rPr lang="en-US" sz="900" dirty="0" smtClean="0">
                <a:solidFill>
                  <a:prstClr val="black"/>
                </a:solidFill>
                <a:latin typeface="Century Gothic"/>
                <a:cs typeface="Century Gothic"/>
              </a:rPr>
            </a:br>
            <a:r>
              <a:rPr lang="en-US" sz="900" dirty="0" smtClean="0">
                <a:solidFill>
                  <a:prstClr val="black"/>
                </a:solidFill>
                <a:latin typeface="Century Gothic"/>
                <a:cs typeface="Century Gothic"/>
              </a:rPr>
              <a:t>Administration for Children and Families, Office of Head Start, by the National Center on Quality Teaching and Learning.</a:t>
            </a:r>
          </a:p>
          <a:p>
            <a:pPr>
              <a:spcBef>
                <a:spcPts val="600"/>
              </a:spcBef>
            </a:pPr>
            <a:endParaRPr lang="en-US" sz="900" dirty="0">
              <a:solidFill>
                <a:prstClr val="black"/>
              </a:solidFill>
            </a:endParaRPr>
          </a:p>
        </p:txBody>
      </p:sp>
      <p:sp>
        <p:nvSpPr>
          <p:cNvPr id="6" name="TextBox 5"/>
          <p:cNvSpPr txBox="1"/>
          <p:nvPr userDrawn="1"/>
        </p:nvSpPr>
        <p:spPr>
          <a:xfrm>
            <a:off x="331983" y="5584015"/>
            <a:ext cx="8477737" cy="877163"/>
          </a:xfrm>
          <a:prstGeom prst="rect">
            <a:avLst/>
          </a:prstGeom>
          <a:noFill/>
        </p:spPr>
        <p:txBody>
          <a:bodyPr wrap="square" rtlCol="0">
            <a:spAutoFit/>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1400" b="0" i="0" u="none" strike="noStrike" kern="1200" baseline="0" dirty="0" smtClean="0">
                <a:solidFill>
                  <a:schemeClr val="tx1"/>
                </a:solidFill>
                <a:latin typeface="Century Gothic"/>
                <a:ea typeface="+mn-ea"/>
                <a:cs typeface="Century Gothic"/>
              </a:rPr>
              <a:t>For more Information, contact us at: </a:t>
            </a:r>
            <a:r>
              <a:rPr lang="en-US" sz="1400" b="1" i="0" u="none" strike="noStrike" kern="1200" baseline="0" dirty="0" smtClean="0">
                <a:solidFill>
                  <a:schemeClr val="tx1"/>
                </a:solidFill>
                <a:latin typeface="Century Gothic"/>
                <a:ea typeface="+mn-ea"/>
                <a:cs typeface="Century Gothic"/>
              </a:rPr>
              <a:t>NCQTL@UW.EDU </a:t>
            </a:r>
            <a:r>
              <a:rPr lang="en-US" sz="1400" b="0" i="0" u="none" strike="noStrike" kern="1200" baseline="0" dirty="0" smtClean="0">
                <a:solidFill>
                  <a:schemeClr val="tx1"/>
                </a:solidFill>
                <a:latin typeface="Century Gothic"/>
                <a:ea typeface="+mn-ea"/>
                <a:cs typeface="Century Gothic"/>
              </a:rPr>
              <a:t>or 877-731-0764</a:t>
            </a:r>
          </a:p>
          <a:p>
            <a:pPr marL="0" marR="0" indent="0" algn="ctr" defTabSz="457200" rtl="0" eaLnBrk="1" fontAlgn="auto" latinLnBrk="0" hangingPunct="1">
              <a:lnSpc>
                <a:spcPct val="100000"/>
              </a:lnSpc>
              <a:spcBef>
                <a:spcPts val="600"/>
              </a:spcBef>
              <a:spcAft>
                <a:spcPts val="0"/>
              </a:spcAft>
              <a:buClrTx/>
              <a:buSzTx/>
              <a:buFontTx/>
              <a:buNone/>
              <a:tabLst/>
              <a:defRPr/>
            </a:pPr>
            <a:r>
              <a:rPr lang="en-US" sz="900" b="0" i="0" u="none" strike="noStrike" kern="1200" baseline="0" dirty="0" smtClean="0">
                <a:solidFill>
                  <a:schemeClr val="tx1"/>
                </a:solidFill>
                <a:latin typeface="Century Gothic"/>
                <a:ea typeface="+mn-ea"/>
                <a:cs typeface="Century Gothic"/>
              </a:rPr>
              <a:t>This document was prepared under Grant #90HC0002 for the U.S. Department of Health and Human Services, </a:t>
            </a:r>
            <a:br>
              <a:rPr lang="en-US" sz="900" b="0" i="0" u="none" strike="noStrike" kern="1200" baseline="0" dirty="0" smtClean="0">
                <a:solidFill>
                  <a:schemeClr val="tx1"/>
                </a:solidFill>
                <a:latin typeface="Century Gothic"/>
                <a:ea typeface="+mn-ea"/>
                <a:cs typeface="Century Gothic"/>
              </a:rPr>
            </a:br>
            <a:r>
              <a:rPr lang="en-US" sz="900" b="0" i="0" u="none" strike="noStrike" kern="1200" baseline="0" dirty="0" smtClean="0">
                <a:solidFill>
                  <a:schemeClr val="tx1"/>
                </a:solidFill>
                <a:latin typeface="Century Gothic"/>
                <a:ea typeface="+mn-ea"/>
                <a:cs typeface="Century Gothic"/>
              </a:rPr>
              <a:t>Administration for Children and Families, Office of Head Start, by the National Center on Quality Teaching and Learning.</a:t>
            </a:r>
          </a:p>
          <a:p>
            <a:pPr marL="0">
              <a:spcBef>
                <a:spcPts val="600"/>
              </a:spcBef>
            </a:pPr>
            <a:endParaRPr lang="en-US" sz="900" dirty="0"/>
          </a:p>
        </p:txBody>
      </p:sp>
    </p:spTree>
    <p:extLst>
      <p:ext uri="{BB962C8B-B14F-4D97-AF65-F5344CB8AC3E}">
        <p14:creationId xmlns:p14="http://schemas.microsoft.com/office/powerpoint/2010/main" val="3743584805"/>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8/7/13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66868023"/>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1_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67103804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2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t>8/7/13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
        <p:nvSpPr>
          <p:cNvPr id="8" name="TextBox 7"/>
          <p:cNvSpPr txBox="1"/>
          <p:nvPr userDrawn="1"/>
        </p:nvSpPr>
        <p:spPr>
          <a:xfrm>
            <a:off x="331983" y="5584015"/>
            <a:ext cx="8477737" cy="877163"/>
          </a:xfrm>
          <a:prstGeom prst="rect">
            <a:avLst/>
          </a:prstGeom>
          <a:noFill/>
        </p:spPr>
        <p:txBody>
          <a:bodyPr wrap="square" rtlCol="0">
            <a:spAutoFit/>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1400" b="0" i="0" u="none" strike="noStrike" kern="1200" baseline="0" dirty="0" smtClean="0">
                <a:solidFill>
                  <a:schemeClr val="tx1"/>
                </a:solidFill>
                <a:latin typeface="Century Gothic"/>
                <a:ea typeface="+mn-ea"/>
                <a:cs typeface="Century Gothic"/>
              </a:rPr>
              <a:t>For more Information, contact us at: </a:t>
            </a:r>
            <a:r>
              <a:rPr lang="en-US" sz="1400" b="1" i="0" u="none" strike="noStrike" kern="1200" baseline="0" dirty="0" smtClean="0">
                <a:solidFill>
                  <a:schemeClr val="tx1"/>
                </a:solidFill>
                <a:latin typeface="Century Gothic"/>
                <a:ea typeface="+mn-ea"/>
                <a:cs typeface="Century Gothic"/>
              </a:rPr>
              <a:t>NCQTL@UW.EDU </a:t>
            </a:r>
            <a:r>
              <a:rPr lang="en-US" sz="1400" b="0" i="0" u="none" strike="noStrike" kern="1200" baseline="0" dirty="0" smtClean="0">
                <a:solidFill>
                  <a:schemeClr val="tx1"/>
                </a:solidFill>
                <a:latin typeface="Century Gothic"/>
                <a:ea typeface="+mn-ea"/>
                <a:cs typeface="Century Gothic"/>
              </a:rPr>
              <a:t>or 877-731-0764</a:t>
            </a:r>
          </a:p>
          <a:p>
            <a:pPr marL="0" marR="0" indent="0" algn="ctr" defTabSz="457200" rtl="0" eaLnBrk="1" fontAlgn="auto" latinLnBrk="0" hangingPunct="1">
              <a:lnSpc>
                <a:spcPct val="100000"/>
              </a:lnSpc>
              <a:spcBef>
                <a:spcPts val="600"/>
              </a:spcBef>
              <a:spcAft>
                <a:spcPts val="0"/>
              </a:spcAft>
              <a:buClrTx/>
              <a:buSzTx/>
              <a:buFontTx/>
              <a:buNone/>
              <a:tabLst/>
              <a:defRPr/>
            </a:pPr>
            <a:r>
              <a:rPr lang="en-US" sz="900" b="0" i="0" u="none" strike="noStrike" kern="1200" baseline="0" dirty="0" smtClean="0">
                <a:solidFill>
                  <a:schemeClr val="tx1"/>
                </a:solidFill>
                <a:latin typeface="Century Gothic"/>
                <a:ea typeface="+mn-ea"/>
                <a:cs typeface="Century Gothic"/>
              </a:rPr>
              <a:t>This document was prepared under Grant #90HC0002 for the U.S. Department of Health and Human Services, </a:t>
            </a:r>
            <a:br>
              <a:rPr lang="en-US" sz="900" b="0" i="0" u="none" strike="noStrike" kern="1200" baseline="0" dirty="0" smtClean="0">
                <a:solidFill>
                  <a:schemeClr val="tx1"/>
                </a:solidFill>
                <a:latin typeface="Century Gothic"/>
                <a:ea typeface="+mn-ea"/>
                <a:cs typeface="Century Gothic"/>
              </a:rPr>
            </a:br>
            <a:r>
              <a:rPr lang="en-US" sz="900" b="0" i="0" u="none" strike="noStrike" kern="1200" baseline="0" dirty="0" smtClean="0">
                <a:solidFill>
                  <a:schemeClr val="tx1"/>
                </a:solidFill>
                <a:latin typeface="Century Gothic"/>
                <a:ea typeface="+mn-ea"/>
                <a:cs typeface="Century Gothic"/>
              </a:rPr>
              <a:t>Administration for Children and Families, Office of Head Start, by the National Center on Quality Teaching and Learning.</a:t>
            </a:r>
          </a:p>
          <a:p>
            <a:pPr marL="0">
              <a:spcBef>
                <a:spcPts val="600"/>
              </a:spcBef>
            </a:pPr>
            <a:endParaRPr lang="en-US" sz="900" dirty="0"/>
          </a:p>
        </p:txBody>
      </p:sp>
    </p:spTree>
    <p:extLst>
      <p:ext uri="{BB962C8B-B14F-4D97-AF65-F5344CB8AC3E}">
        <p14:creationId xmlns:p14="http://schemas.microsoft.com/office/powerpoint/2010/main" val="3238188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pPr/>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pPr/>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pPr/>
              <a:t>8/7/13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pPr/>
              <a:t>8/7/13</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pPr/>
              <a:t>8/7/13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pPr/>
              <a:t>8/7/13</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pPr/>
              <a:t>8/7/13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pPr/>
              <a:t>8/7/13</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pPr/>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pPr/>
              <a:t>8/7/13</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pPr/>
              <a:t>8/7/13</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pPr/>
              <a:t>‹#›</a:t>
            </a:fld>
            <a:endParaRPr lang="en-US"/>
          </a:p>
        </p:txBody>
      </p:sp>
      <p:sp>
        <p:nvSpPr>
          <p:cNvPr id="8" name="TextBox 7"/>
          <p:cNvSpPr txBox="1"/>
          <p:nvPr userDrawn="1"/>
        </p:nvSpPr>
        <p:spPr>
          <a:xfrm>
            <a:off x="331983" y="5584015"/>
            <a:ext cx="8477737" cy="877163"/>
          </a:xfrm>
          <a:prstGeom prst="rect">
            <a:avLst/>
          </a:prstGeom>
          <a:noFill/>
        </p:spPr>
        <p:txBody>
          <a:bodyPr wrap="square" rtlCol="0">
            <a:spAutoFit/>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1400" b="0" i="0" u="none" strike="noStrike" kern="1200" baseline="0" dirty="0" smtClean="0">
                <a:solidFill>
                  <a:schemeClr val="tx1"/>
                </a:solidFill>
                <a:latin typeface="Century Gothic"/>
                <a:ea typeface="+mn-ea"/>
                <a:cs typeface="Century Gothic"/>
              </a:rPr>
              <a:t>For more Information, contact us at: </a:t>
            </a:r>
            <a:r>
              <a:rPr lang="en-US" sz="1400" b="1" i="0" u="none" strike="noStrike" kern="1200" baseline="0" dirty="0" smtClean="0">
                <a:solidFill>
                  <a:schemeClr val="tx1"/>
                </a:solidFill>
                <a:latin typeface="Century Gothic"/>
                <a:ea typeface="+mn-ea"/>
                <a:cs typeface="Century Gothic"/>
              </a:rPr>
              <a:t>NCQTL@UW.EDU </a:t>
            </a:r>
            <a:r>
              <a:rPr lang="en-US" sz="1400" b="0" i="0" u="none" strike="noStrike" kern="1200" baseline="0" dirty="0" smtClean="0">
                <a:solidFill>
                  <a:schemeClr val="tx1"/>
                </a:solidFill>
                <a:latin typeface="Century Gothic"/>
                <a:ea typeface="+mn-ea"/>
                <a:cs typeface="Century Gothic"/>
              </a:rPr>
              <a:t>or 877-731-0764</a:t>
            </a:r>
          </a:p>
          <a:p>
            <a:pPr marL="0" marR="0" indent="0" algn="ctr" defTabSz="457200" rtl="0" eaLnBrk="1" fontAlgn="auto" latinLnBrk="0" hangingPunct="1">
              <a:lnSpc>
                <a:spcPct val="100000"/>
              </a:lnSpc>
              <a:spcBef>
                <a:spcPts val="600"/>
              </a:spcBef>
              <a:spcAft>
                <a:spcPts val="0"/>
              </a:spcAft>
              <a:buClrTx/>
              <a:buSzTx/>
              <a:buFontTx/>
              <a:buNone/>
              <a:tabLst/>
              <a:defRPr/>
            </a:pPr>
            <a:r>
              <a:rPr lang="en-US" sz="900" b="0" i="0" u="none" strike="noStrike" kern="1200" baseline="0" dirty="0" smtClean="0">
                <a:solidFill>
                  <a:schemeClr val="tx1"/>
                </a:solidFill>
                <a:latin typeface="Century Gothic"/>
                <a:ea typeface="+mn-ea"/>
                <a:cs typeface="Century Gothic"/>
              </a:rPr>
              <a:t>This document was prepared under Grant #90HC0002 for the U.S. Department of Health and Human Services, </a:t>
            </a:r>
            <a:br>
              <a:rPr lang="en-US" sz="900" b="0" i="0" u="none" strike="noStrike" kern="1200" baseline="0" dirty="0" smtClean="0">
                <a:solidFill>
                  <a:schemeClr val="tx1"/>
                </a:solidFill>
                <a:latin typeface="Century Gothic"/>
                <a:ea typeface="+mn-ea"/>
                <a:cs typeface="Century Gothic"/>
              </a:rPr>
            </a:br>
            <a:r>
              <a:rPr lang="en-US" sz="900" b="0" i="0" u="none" strike="noStrike" kern="1200" baseline="0" dirty="0" smtClean="0">
                <a:solidFill>
                  <a:schemeClr val="tx1"/>
                </a:solidFill>
                <a:latin typeface="Century Gothic"/>
                <a:ea typeface="+mn-ea"/>
                <a:cs typeface="Century Gothic"/>
              </a:rPr>
              <a:t>Administration for Children and Families, Office of Head Start, by the National Center on Quality Teaching and Learning.</a:t>
            </a:r>
          </a:p>
          <a:p>
            <a:pPr marL="0">
              <a:spcBef>
                <a:spcPts val="600"/>
              </a:spcBef>
            </a:pPr>
            <a:endParaRPr lang="en-US" sz="900" dirty="0"/>
          </a:p>
        </p:txBody>
      </p:sp>
    </p:spTree>
    <p:extLst>
      <p:ext uri="{BB962C8B-B14F-4D97-AF65-F5344CB8AC3E}">
        <p14:creationId xmlns:p14="http://schemas.microsoft.com/office/powerpoint/2010/main" val="32381889"/>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EC43563C-D9B3-4432-B336-144C997D6215}" type="datetime1">
              <a:rPr lang="en-US" smtClean="0"/>
              <a:pPr/>
              <a:t>8/7/13</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2594267994"/>
      </p:ext>
    </p:extLst>
  </p:cSld>
  <p:clrMapOvr>
    <a:masterClrMapping/>
  </p:clrMapOvr>
  <p:hf sldNum="0" hdr="0" ftr="0" dt="0"/>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slideLayout" Target="../slideLayouts/slideLayout13.xml"/><Relationship Id="rId14" Type="http://schemas.openxmlformats.org/officeDocument/2006/relationships/slideLayout" Target="../slideLayouts/slideLayout14.xml"/><Relationship Id="rId15" Type="http://schemas.openxmlformats.org/officeDocument/2006/relationships/slideLayout" Target="../slideLayouts/slideLayout15.xml"/><Relationship Id="rId16" Type="http://schemas.openxmlformats.org/officeDocument/2006/relationships/theme" Target="../theme/theme1.xml"/><Relationship Id="rId17"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6.xml"/><Relationship Id="rId12" Type="http://schemas.openxmlformats.org/officeDocument/2006/relationships/slideLayout" Target="../slideLayouts/slideLayout27.xml"/><Relationship Id="rId13" Type="http://schemas.openxmlformats.org/officeDocument/2006/relationships/theme" Target="../theme/theme2.xml"/><Relationship Id="rId14" Type="http://schemas.openxmlformats.org/officeDocument/2006/relationships/image" Target="../media/image1.png"/><Relationship Id="rId1" Type="http://schemas.openxmlformats.org/officeDocument/2006/relationships/slideLayout" Target="../slideLayouts/slideLayout16.xml"/><Relationship Id="rId2" Type="http://schemas.openxmlformats.org/officeDocument/2006/relationships/slideLayout" Target="../slideLayouts/slideLayout17.xml"/><Relationship Id="rId3" Type="http://schemas.openxmlformats.org/officeDocument/2006/relationships/slideLayout" Target="../slideLayouts/slideLayout18.xml"/><Relationship Id="rId4" Type="http://schemas.openxmlformats.org/officeDocument/2006/relationships/slideLayout" Target="../slideLayouts/slideLayout19.xml"/><Relationship Id="rId5" Type="http://schemas.openxmlformats.org/officeDocument/2006/relationships/slideLayout" Target="../slideLayouts/slideLayout20.xml"/><Relationship Id="rId6" Type="http://schemas.openxmlformats.org/officeDocument/2006/relationships/slideLayout" Target="../slideLayouts/slideLayout21.xml"/><Relationship Id="rId7" Type="http://schemas.openxmlformats.org/officeDocument/2006/relationships/slideLayout" Target="../slideLayouts/slideLayout22.xml"/><Relationship Id="rId8" Type="http://schemas.openxmlformats.org/officeDocument/2006/relationships/slideLayout" Target="../slideLayouts/slideLayout23.xml"/><Relationship Id="rId9" Type="http://schemas.openxmlformats.org/officeDocument/2006/relationships/slideLayout" Target="../slideLayouts/slideLayout24.xml"/><Relationship Id="rId10"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7"/>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8/7/13</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42319103"/>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 id="2147483675" r:id="rId13"/>
    <p:sldLayoutId id="2147483649" r:id="rId14"/>
    <p:sldLayoutId id="2147483660" r:id="rId15"/>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pPr/>
              <a:t>8/7/13</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pPr/>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77" r:id="rId1"/>
    <p:sldLayoutId id="2147483678" r:id="rId2"/>
    <p:sldLayoutId id="2147483679" r:id="rId3"/>
    <p:sldLayoutId id="2147483680" r:id="rId4"/>
    <p:sldLayoutId id="2147483681" r:id="rId5"/>
    <p:sldLayoutId id="2147483682" r:id="rId6"/>
    <p:sldLayoutId id="2147483683" r:id="rId7"/>
    <p:sldLayoutId id="2147483684" r:id="rId8"/>
    <p:sldLayoutId id="2147483685" r:id="rId9"/>
    <p:sldLayoutId id="2147483686" r:id="rId10"/>
    <p:sldLayoutId id="2147483687" r:id="rId11"/>
    <p:sldLayoutId id="2147483688"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7.jpeg"/><Relationship Id="rId4" Type="http://schemas.openxmlformats.org/officeDocument/2006/relationships/image" Target="../media/image8.jpeg"/><Relationship Id="rId1" Type="http://schemas.openxmlformats.org/officeDocument/2006/relationships/slideLayout" Target="../slideLayouts/slideLayout1.xml"/><Relationship Id="rId2" Type="http://schemas.openxmlformats.org/officeDocument/2006/relationships/image" Target="../media/image6.jpe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9.png"/><Relationship Id="rId3" Type="http://schemas.openxmlformats.org/officeDocument/2006/relationships/image" Target="../media/image10.png"/></Relationships>
</file>

<file path=ppt/slides/_rels/slide3.xml.rels><?xml version="1.0" encoding="UTF-8" standalone="yes"?>
<Relationships xmlns="http://schemas.openxmlformats.org/package/2006/relationships"><Relationship Id="rId3" Type="http://schemas.openxmlformats.org/officeDocument/2006/relationships/image" Target="../media/image11.jpeg"/><Relationship Id="rId4" Type="http://schemas.openxmlformats.org/officeDocument/2006/relationships/image" Target="../media/image12.jpeg"/><Relationship Id="rId5" Type="http://schemas.openxmlformats.org/officeDocument/2006/relationships/image" Target="../media/image13.jpeg"/><Relationship Id="rId6" Type="http://schemas.openxmlformats.org/officeDocument/2006/relationships/image" Target="../media/image14.jpeg"/><Relationship Id="rId7" Type="http://schemas.openxmlformats.org/officeDocument/2006/relationships/image" Target="../media/image15.jpeg"/><Relationship Id="rId1" Type="http://schemas.openxmlformats.org/officeDocument/2006/relationships/slideLayout" Target="../slideLayouts/slideLayout2.xml"/><Relationship Id="rId2" Type="http://schemas.openxmlformats.org/officeDocument/2006/relationships/notesSlide" Target="../notesSlides/notesSlide1.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6.png"/><Relationship Id="rId3" Type="http://schemas.openxmlformats.org/officeDocument/2006/relationships/image" Target="../media/image17.png"/></Relationships>
</file>

<file path=ppt/slides/_rels/slide5.xml.rels><?xml version="1.0" encoding="UTF-8" standalone="yes"?>
<Relationships xmlns="http://schemas.openxmlformats.org/package/2006/relationships"><Relationship Id="rId3" Type="http://schemas.openxmlformats.org/officeDocument/2006/relationships/image" Target="../media/image19.png"/><Relationship Id="rId4" Type="http://schemas.openxmlformats.org/officeDocument/2006/relationships/image" Target="../media/image20.png"/><Relationship Id="rId5" Type="http://schemas.openxmlformats.org/officeDocument/2006/relationships/image" Target="../media/image21.png"/><Relationship Id="rId6" Type="http://schemas.openxmlformats.org/officeDocument/2006/relationships/image" Target="../media/image22.png"/><Relationship Id="rId7" Type="http://schemas.openxmlformats.org/officeDocument/2006/relationships/image" Target="../media/image23.png"/><Relationship Id="rId8" Type="http://schemas.openxmlformats.org/officeDocument/2006/relationships/image" Target="../media/image24.png"/><Relationship Id="rId9" Type="http://schemas.openxmlformats.org/officeDocument/2006/relationships/image" Target="../media/image25.png"/><Relationship Id="rId10" Type="http://schemas.openxmlformats.org/officeDocument/2006/relationships/image" Target="../media/image26.png"/><Relationship Id="rId1" Type="http://schemas.openxmlformats.org/officeDocument/2006/relationships/slideLayout" Target="../slideLayouts/slideLayout2.xml"/><Relationship Id="rId2" Type="http://schemas.openxmlformats.org/officeDocument/2006/relationships/image" Target="../media/image18.png"/></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27.png"/><Relationship Id="rId1" Type="http://schemas.microsoft.com/office/2007/relationships/media" Target="../media/media1.wmv"/><Relationship Id="rId2" Type="http://schemas.openxmlformats.org/officeDocument/2006/relationships/video" Target="../media/media1.wmv"/></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8.xml.rels><?xml version="1.0" encoding="UTF-8" standalone="yes"?>
<Relationships xmlns="http://schemas.openxmlformats.org/package/2006/relationships"><Relationship Id="rId3" Type="http://schemas.openxmlformats.org/officeDocument/2006/relationships/image" Target="../media/image28.png"/><Relationship Id="rId4" Type="http://schemas.openxmlformats.org/officeDocument/2006/relationships/image" Target="../media/image29.png"/><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9.xml.rels><?xml version="1.0" encoding="UTF-8" standalone="yes"?>
<Relationships xmlns="http://schemas.openxmlformats.org/package/2006/relationships"><Relationship Id="rId3" Type="http://schemas.openxmlformats.org/officeDocument/2006/relationships/image" Target="../media/image30.jpeg"/><Relationship Id="rId4" Type="http://schemas.openxmlformats.org/officeDocument/2006/relationships/image" Target="../media/image31.jpeg"/><Relationship Id="rId5" Type="http://schemas.openxmlformats.org/officeDocument/2006/relationships/image" Target="../media/image32.jpeg"/><Relationship Id="rId6" Type="http://schemas.openxmlformats.org/officeDocument/2006/relationships/image" Target="../media/image33.jpeg"/><Relationship Id="rId1" Type="http://schemas.openxmlformats.org/officeDocument/2006/relationships/slideLayout" Target="../slideLayouts/slideLayout2.xml"/><Relationship Id="rId2" Type="http://schemas.openxmlformats.org/officeDocument/2006/relationships/notesSlide" Target="../notesSlides/notesSlide4.xml"/></Relationships>
</file>

<file path=ppt/slides/_rels/slide10.xml.rels><?xml version="1.0" encoding="UTF-8" standalone="yes"?>
<Relationships xmlns="http://schemas.openxmlformats.org/package/2006/relationships"><Relationship Id="rId3" Type="http://schemas.openxmlformats.org/officeDocument/2006/relationships/image" Target="../media/image34.png"/><Relationship Id="rId4" Type="http://schemas.openxmlformats.org/officeDocument/2006/relationships/image" Target="../media/image35.png"/><Relationship Id="rId5" Type="http://schemas.openxmlformats.org/officeDocument/2006/relationships/image" Target="../media/image36.png"/><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11.xml.rels><?xml version="1.0" encoding="UTF-8" standalone="yes"?>
<Relationships xmlns="http://schemas.openxmlformats.org/package/2006/relationships"><Relationship Id="rId3" Type="http://schemas.openxmlformats.org/officeDocument/2006/relationships/image" Target="../media/image29.png"/><Relationship Id="rId4" Type="http://schemas.openxmlformats.org/officeDocument/2006/relationships/image" Target="../media/image37.png"/><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12.xml.rels><?xml version="1.0" encoding="UTF-8" standalone="yes"?>
<Relationships xmlns="http://schemas.openxmlformats.org/package/2006/relationships"><Relationship Id="rId3" Type="http://schemas.openxmlformats.org/officeDocument/2006/relationships/image" Target="../media/image38.png"/><Relationship Id="rId4" Type="http://schemas.openxmlformats.org/officeDocument/2006/relationships/image" Target="../media/image39.png"/><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image" Target="../media/image40.png"/><Relationship Id="rId1" Type="http://schemas.microsoft.com/office/2007/relationships/media" Target="../media/media2.wmv"/><Relationship Id="rId2" Type="http://schemas.openxmlformats.org/officeDocument/2006/relationships/video" Target="../media/media2.wmv"/></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1.jpeg"/></Relationships>
</file>

<file path=ppt/slides/_rels/slide15.xml.rels><?xml version="1.0" encoding="UTF-8" standalone="yes"?>
<Relationships xmlns="http://schemas.openxmlformats.org/package/2006/relationships"><Relationship Id="rId3" Type="http://schemas.openxmlformats.org/officeDocument/2006/relationships/image" Target="../media/image42.jpeg"/><Relationship Id="rId4" Type="http://schemas.openxmlformats.org/officeDocument/2006/relationships/image" Target="../media/image43.jpeg"/><Relationship Id="rId5" Type="http://schemas.openxmlformats.org/officeDocument/2006/relationships/image" Target="../media/image44.png"/><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5.jpe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3088356" y="2722643"/>
            <a:ext cx="5884322" cy="1461822"/>
          </a:xfrm>
          <a:prstGeom prst="rect">
            <a:avLst/>
          </a:prstGeom>
          <a:solidFill>
            <a:srgbClr val="02499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 name="Title 2"/>
          <p:cNvSpPr>
            <a:spLocks noGrp="1"/>
          </p:cNvSpPr>
          <p:nvPr>
            <p:ph type="ctrTitle"/>
          </p:nvPr>
        </p:nvSpPr>
        <p:spPr>
          <a:xfrm>
            <a:off x="3124201" y="2880313"/>
            <a:ext cx="5829994" cy="840493"/>
          </a:xfrm>
        </p:spPr>
        <p:txBody>
          <a:bodyPr>
            <a:normAutofit fontScale="90000"/>
          </a:bodyPr>
          <a:lstStyle/>
          <a:p>
            <a:r>
              <a:rPr lang="en-US" sz="2100" dirty="0" smtClean="0"/>
              <a:t>Language modeling and conversations: </a:t>
            </a:r>
            <a:r>
              <a:rPr lang="en-US" sz="2800" dirty="0" smtClean="0"/>
              <a:t/>
            </a:r>
            <a:br>
              <a:rPr lang="en-US" sz="2800" dirty="0" smtClean="0"/>
            </a:br>
            <a:r>
              <a:rPr lang="en-US" sz="3600" dirty="0" smtClean="0"/>
              <a:t>Novel Words</a:t>
            </a:r>
            <a:endParaRPr lang="en-US" sz="3600" dirty="0"/>
          </a:p>
        </p:txBody>
      </p:sp>
      <p:sp>
        <p:nvSpPr>
          <p:cNvPr id="5" name="TextBox 4"/>
          <p:cNvSpPr txBox="1"/>
          <p:nvPr/>
        </p:nvSpPr>
        <p:spPr>
          <a:xfrm>
            <a:off x="7315200" y="6642556"/>
            <a:ext cx="1676400" cy="215444"/>
          </a:xfrm>
          <a:prstGeom prst="rect">
            <a:avLst/>
          </a:prstGeom>
          <a:noFill/>
        </p:spPr>
        <p:txBody>
          <a:bodyPr wrap="square" rtlCol="0">
            <a:spAutoFit/>
          </a:bodyPr>
          <a:lstStyle/>
          <a:p>
            <a:pPr algn="r"/>
            <a:r>
              <a:rPr lang="en-US" sz="800" dirty="0" smtClean="0">
                <a:solidFill>
                  <a:schemeClr val="tx1">
                    <a:lumMod val="50000"/>
                    <a:lumOff val="50000"/>
                  </a:schemeClr>
                </a:solidFill>
              </a:rPr>
              <a:t>FALL </a:t>
            </a:r>
            <a:r>
              <a:rPr lang="en-US" sz="800" dirty="0" smtClean="0">
                <a:solidFill>
                  <a:schemeClr val="tx1">
                    <a:lumMod val="50000"/>
                    <a:lumOff val="50000"/>
                  </a:schemeClr>
                </a:solidFill>
              </a:rPr>
              <a:t>2013</a:t>
            </a:r>
            <a:endParaRPr lang="en-US" sz="800" dirty="0">
              <a:solidFill>
                <a:schemeClr val="tx1">
                  <a:lumMod val="50000"/>
                  <a:lumOff val="50000"/>
                </a:schemeClr>
              </a:solidFill>
            </a:endParaRPr>
          </a:p>
        </p:txBody>
      </p:sp>
      <p:sp>
        <p:nvSpPr>
          <p:cNvPr id="9" name="Rectangle 8"/>
          <p:cNvSpPr/>
          <p:nvPr/>
        </p:nvSpPr>
        <p:spPr>
          <a:xfrm>
            <a:off x="120946" y="4184465"/>
            <a:ext cx="2967410" cy="2599197"/>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p:cNvSpPr/>
          <p:nvPr/>
        </p:nvSpPr>
        <p:spPr>
          <a:xfrm>
            <a:off x="3088357" y="5443057"/>
            <a:ext cx="3059718" cy="1340605"/>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8" name="Picture 7" descr="NeveahClimbingStructure_cropped.jpg"/>
          <p:cNvPicPr>
            <a:picLocks/>
          </p:cNvPicPr>
          <p:nvPr/>
        </p:nvPicPr>
        <p:blipFill>
          <a:blip r:embed="rId2" cstate="print">
            <a:extLst>
              <a:ext uri="{28A0092B-C50C-407E-A947-70E740481C1C}">
                <a14:useLocalDpi xmlns:a14="http://schemas.microsoft.com/office/drawing/2010/main"/>
              </a:ext>
            </a:extLst>
          </a:blip>
          <a:stretch>
            <a:fillRect/>
          </a:stretch>
        </p:blipFill>
        <p:spPr>
          <a:xfrm>
            <a:off x="3108515" y="5482458"/>
            <a:ext cx="1435608" cy="1210739"/>
          </a:xfrm>
          <a:prstGeom prst="rect">
            <a:avLst/>
          </a:prstGeom>
        </p:spPr>
      </p:pic>
      <p:pic>
        <p:nvPicPr>
          <p:cNvPr id="14" name="Picture 13" descr="MickeyasAnthonyDrawChalkCRP.jpg"/>
          <p:cNvPicPr>
            <a:picLocks/>
          </p:cNvPicPr>
          <p:nvPr/>
        </p:nvPicPr>
        <p:blipFill>
          <a:blip r:embed="rId3" cstate="print">
            <a:extLst>
              <a:ext uri="{28A0092B-C50C-407E-A947-70E740481C1C}">
                <a14:useLocalDpi xmlns:a14="http://schemas.microsoft.com/office/drawing/2010/main"/>
              </a:ext>
            </a:extLst>
          </a:blip>
          <a:stretch>
            <a:fillRect/>
          </a:stretch>
        </p:blipFill>
        <p:spPr>
          <a:xfrm>
            <a:off x="181051" y="4279830"/>
            <a:ext cx="2827510" cy="2409233"/>
          </a:xfrm>
          <a:prstGeom prst="rect">
            <a:avLst/>
          </a:prstGeom>
        </p:spPr>
      </p:pic>
      <p:pic>
        <p:nvPicPr>
          <p:cNvPr id="15" name="Picture 14" descr="ChildMonkeyBarCROP.jpg"/>
          <p:cNvPicPr>
            <a:picLocks/>
          </p:cNvPicPr>
          <p:nvPr/>
        </p:nvPicPr>
        <p:blipFill>
          <a:blip r:embed="rId4" cstate="print">
            <a:extLst>
              <a:ext uri="{28A0092B-C50C-407E-A947-70E740481C1C}">
                <a14:useLocalDpi xmlns:a14="http://schemas.microsoft.com/office/drawing/2010/main"/>
              </a:ext>
            </a:extLst>
          </a:blip>
          <a:stretch>
            <a:fillRect/>
          </a:stretch>
        </p:blipFill>
        <p:spPr>
          <a:xfrm>
            <a:off x="4650125" y="5482457"/>
            <a:ext cx="1417320" cy="1206439"/>
          </a:xfrm>
          <a:prstGeom prst="rect">
            <a:avLst/>
          </a:prstGeom>
        </p:spPr>
      </p:pic>
      <p:sp>
        <p:nvSpPr>
          <p:cNvPr id="11" name="TextBox 10"/>
          <p:cNvSpPr txBox="1"/>
          <p:nvPr/>
        </p:nvSpPr>
        <p:spPr>
          <a:xfrm>
            <a:off x="3113207" y="3785974"/>
            <a:ext cx="5859471" cy="276999"/>
          </a:xfrm>
          <a:prstGeom prst="rect">
            <a:avLst/>
          </a:prstGeom>
          <a:noFill/>
        </p:spPr>
        <p:txBody>
          <a:bodyPr wrap="square" rtlCol="0">
            <a:spAutoFit/>
          </a:bodyPr>
          <a:lstStyle/>
          <a:p>
            <a:pPr algn="ctr"/>
            <a:r>
              <a:rPr lang="en-US" sz="1200" dirty="0">
                <a:solidFill>
                  <a:schemeClr val="bg1"/>
                </a:solidFill>
                <a:latin typeface="Century Gothic"/>
                <a:cs typeface="Century Gothic"/>
              </a:rPr>
              <a:t>Supporting Quality Teaching and Learning in AI/AN Head Start Classrooms</a:t>
            </a:r>
          </a:p>
        </p:txBody>
      </p:sp>
    </p:spTree>
    <p:extLst>
      <p:ext uri="{BB962C8B-B14F-4D97-AF65-F5344CB8AC3E}">
        <p14:creationId xmlns:p14="http://schemas.microsoft.com/office/powerpoint/2010/main" val="2763777883"/>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House-Graphic_outline-3foundations.png"/>
          <p:cNvPicPr>
            <a:picLocks noChangeAspect="1"/>
          </p:cNvPicPr>
          <p:nvPr/>
        </p:nvPicPr>
        <p:blipFill rotWithShape="1">
          <a:blip r:embed="rId2" cstate="screen">
            <a:extLst>
              <a:ext uri="{28A0092B-C50C-407E-A947-70E740481C1C}">
                <a14:useLocalDpi xmlns:a14="http://schemas.microsoft.com/office/drawing/2010/main"/>
              </a:ext>
            </a:extLst>
          </a:blip>
          <a:srcRect t="2784" b="1"/>
          <a:stretch/>
        </p:blipFill>
        <p:spPr>
          <a:xfrm>
            <a:off x="818445" y="1600200"/>
            <a:ext cx="7323666" cy="5339817"/>
          </a:xfrm>
          <a:prstGeom prst="rect">
            <a:avLst/>
          </a:prstGeom>
        </p:spPr>
      </p:pic>
      <p:sp>
        <p:nvSpPr>
          <p:cNvPr id="2" name="Title 1"/>
          <p:cNvSpPr>
            <a:spLocks noGrp="1"/>
          </p:cNvSpPr>
          <p:nvPr>
            <p:ph type="title"/>
          </p:nvPr>
        </p:nvSpPr>
        <p:spPr/>
        <p:txBody>
          <a:bodyPr>
            <a:normAutofit fontScale="90000"/>
          </a:bodyPr>
          <a:lstStyle/>
          <a:p>
            <a:r>
              <a:rPr lang="en-US" dirty="0"/>
              <a:t>FRAMEWORK FOR EFFECTIVE PRACTICE </a:t>
            </a:r>
            <a:br>
              <a:rPr lang="en-US" dirty="0"/>
            </a:br>
            <a:r>
              <a:rPr lang="en-US" sz="2200" dirty="0"/>
              <a:t>SUPPORTING SCHOOL READINESS FOR ALL CHILDREN</a:t>
            </a:r>
          </a:p>
        </p:txBody>
      </p:sp>
      <p:pic>
        <p:nvPicPr>
          <p:cNvPr id="4" name="Content Placeholder 3" descr="House-Framework-10-23-2011-2.png"/>
          <p:cNvPicPr>
            <a:picLocks noGrp="1" noChangeAspect="1"/>
          </p:cNvPicPr>
          <p:nvPr>
            <p:ph idx="1"/>
          </p:nvPr>
        </p:nvPicPr>
        <p:blipFill rotWithShape="1">
          <a:blip r:embed="rId3" cstate="screen">
            <a:extLst>
              <a:ext uri="{28A0092B-C50C-407E-A947-70E740481C1C}">
                <a14:useLocalDpi xmlns:a14="http://schemas.microsoft.com/office/drawing/2010/main"/>
              </a:ext>
            </a:extLst>
          </a:blip>
          <a:srcRect t="4253" b="2181"/>
          <a:stretch/>
        </p:blipFill>
        <p:spPr>
          <a:xfrm>
            <a:off x="1817979" y="1840941"/>
            <a:ext cx="5592525" cy="4646655"/>
          </a:xfrm>
        </p:spPr>
      </p:pic>
      <p:sp>
        <p:nvSpPr>
          <p:cNvPr id="3" name="Rectangle 2"/>
          <p:cNvSpPr/>
          <p:nvPr/>
        </p:nvSpPr>
        <p:spPr>
          <a:xfrm>
            <a:off x="1072444" y="1840941"/>
            <a:ext cx="6985000" cy="3704726"/>
          </a:xfrm>
          <a:prstGeom prst="rect">
            <a:avLst/>
          </a:prstGeom>
          <a:solidFill>
            <a:schemeClr val="bg1">
              <a:alpha val="8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solidFill>
                <a:prstClr val="white"/>
              </a:solidFill>
              <a:latin typeface="Calibri"/>
            </a:endParaRPr>
          </a:p>
        </p:txBody>
      </p:sp>
      <p:sp>
        <p:nvSpPr>
          <p:cNvPr id="6" name="TextBox 5"/>
          <p:cNvSpPr txBox="1"/>
          <p:nvPr/>
        </p:nvSpPr>
        <p:spPr>
          <a:xfrm>
            <a:off x="1636889" y="4331227"/>
            <a:ext cx="5773615" cy="1200329"/>
          </a:xfrm>
          <a:prstGeom prst="rect">
            <a:avLst/>
          </a:prstGeom>
          <a:noFill/>
        </p:spPr>
        <p:txBody>
          <a:bodyPr wrap="square" rtlCol="0">
            <a:spAutoFit/>
          </a:bodyPr>
          <a:lstStyle/>
          <a:p>
            <a:pPr algn="ctr"/>
            <a:r>
              <a:rPr lang="en-US" sz="3600" dirty="0" smtClean="0">
                <a:solidFill>
                  <a:srgbClr val="3366FF"/>
                </a:solidFill>
                <a:latin typeface="Century Gothic"/>
                <a:cs typeface="Century Gothic"/>
              </a:rPr>
              <a:t>FOCUS ON</a:t>
            </a:r>
          </a:p>
          <a:p>
            <a:pPr algn="ctr"/>
            <a:r>
              <a:rPr lang="en-US" sz="3600" dirty="0" smtClean="0">
                <a:solidFill>
                  <a:srgbClr val="3366FF"/>
                </a:solidFill>
                <a:latin typeface="Century Gothic"/>
                <a:cs typeface="Century Gothic"/>
              </a:rPr>
              <a:t>FOUNDATION</a:t>
            </a:r>
            <a:endParaRPr lang="en-US" sz="3600" dirty="0">
              <a:solidFill>
                <a:srgbClr val="3366FF"/>
              </a:solidFill>
              <a:latin typeface="Century Gothic"/>
              <a:cs typeface="Century Gothic"/>
            </a:endParaRPr>
          </a:p>
        </p:txBody>
      </p:sp>
    </p:spTree>
    <p:extLst>
      <p:ext uri="{BB962C8B-B14F-4D97-AF65-F5344CB8AC3E}">
        <p14:creationId xmlns:p14="http://schemas.microsoft.com/office/powerpoint/2010/main" val="243795025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fade">
                                      <p:cBhvr>
                                        <p:cTn id="7" dur="500"/>
                                        <p:tgtEl>
                                          <p:spTgt spid="3"/>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6"/>
                                        </p:tgtEl>
                                        <p:attrNameLst>
                                          <p:attrName>style.visibility</p:attrName>
                                        </p:attrNameLst>
                                      </p:cBhvr>
                                      <p:to>
                                        <p:strVal val="visible"/>
                                      </p:to>
                                    </p:set>
                                    <p:animEffect transition="in" filter="fade">
                                      <p:cBhvr>
                                        <p:cTn id="10" dur="500"/>
                                        <p:tgtEl>
                                          <p:spTgt spid="6"/>
                                        </p:tgtEl>
                                      </p:cBhvr>
                                    </p:animEffect>
                                  </p:childTnLst>
                                </p:cTn>
                              </p:par>
                              <p:par>
                                <p:cTn id="11" presetID="10" presetClass="exit" presetSubtype="0" fill="hold" nodeType="withEffect">
                                  <p:stCondLst>
                                    <p:cond delay="0"/>
                                  </p:stCondLst>
                                  <p:childTnLst>
                                    <p:animEffect transition="out" filter="fade">
                                      <p:cBhvr>
                                        <p:cTn id="12" dur="500"/>
                                        <p:tgtEl>
                                          <p:spTgt spid="4"/>
                                        </p:tgtEl>
                                      </p:cBhvr>
                                    </p:animEffect>
                                    <p:set>
                                      <p:cBhvr>
                                        <p:cTn id="13" dur="1" fill="hold">
                                          <p:stCondLst>
                                            <p:cond delay="499"/>
                                          </p:stCondLst>
                                        </p:cTn>
                                        <p:tgtEl>
                                          <p:spTgt spid="4"/>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6"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Objectives</a:t>
            </a:r>
          </a:p>
        </p:txBody>
      </p:sp>
      <p:sp>
        <p:nvSpPr>
          <p:cNvPr id="7" name="Rectangle 6"/>
          <p:cNvSpPr/>
          <p:nvPr/>
        </p:nvSpPr>
        <p:spPr>
          <a:xfrm>
            <a:off x="2438595" y="1967641"/>
            <a:ext cx="6220724" cy="1313423"/>
          </a:xfrm>
          <a:prstGeom prst="rect">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300" dirty="0">
                <a:solidFill>
                  <a:schemeClr val="bg1"/>
                </a:solidFill>
                <a:latin typeface="Century Gothic"/>
                <a:cs typeface="Century Gothic"/>
              </a:rPr>
              <a:t>To understand how </a:t>
            </a:r>
            <a:r>
              <a:rPr lang="en-US" sz="2300" dirty="0" smtClean="0">
                <a:solidFill>
                  <a:schemeClr val="bg1"/>
                </a:solidFill>
                <a:latin typeface="Century Gothic"/>
                <a:cs typeface="Century Gothic"/>
              </a:rPr>
              <a:t>extended conversations </a:t>
            </a:r>
            <a:r>
              <a:rPr lang="en-US" sz="2300" dirty="0">
                <a:solidFill>
                  <a:schemeClr val="bg1"/>
                </a:solidFill>
                <a:latin typeface="Century Gothic"/>
                <a:cs typeface="Century Gothic"/>
              </a:rPr>
              <a:t>with novel words </a:t>
            </a:r>
            <a:r>
              <a:rPr lang="en-US" sz="2300" dirty="0" smtClean="0">
                <a:solidFill>
                  <a:schemeClr val="bg1"/>
                </a:solidFill>
                <a:latin typeface="Century Gothic"/>
                <a:cs typeface="Century Gothic"/>
              </a:rPr>
              <a:t/>
            </a:r>
            <a:br>
              <a:rPr lang="en-US" sz="2300" dirty="0" smtClean="0">
                <a:solidFill>
                  <a:schemeClr val="bg1"/>
                </a:solidFill>
                <a:latin typeface="Century Gothic"/>
                <a:cs typeface="Century Gothic"/>
              </a:rPr>
            </a:br>
            <a:r>
              <a:rPr lang="en-US" sz="2300" dirty="0" smtClean="0">
                <a:solidFill>
                  <a:schemeClr val="bg1"/>
                </a:solidFill>
                <a:latin typeface="Century Gothic"/>
                <a:cs typeface="Century Gothic"/>
              </a:rPr>
              <a:t>benefit </a:t>
            </a:r>
            <a:r>
              <a:rPr lang="en-US" sz="2300" dirty="0">
                <a:solidFill>
                  <a:schemeClr val="bg1"/>
                </a:solidFill>
                <a:latin typeface="Century Gothic"/>
                <a:cs typeface="Century Gothic"/>
              </a:rPr>
              <a:t>children</a:t>
            </a:r>
          </a:p>
        </p:txBody>
      </p:sp>
      <p:sp>
        <p:nvSpPr>
          <p:cNvPr id="8" name="Rectangle 7"/>
          <p:cNvSpPr/>
          <p:nvPr/>
        </p:nvSpPr>
        <p:spPr>
          <a:xfrm>
            <a:off x="2438595" y="3472023"/>
            <a:ext cx="6220724" cy="1313421"/>
          </a:xfrm>
          <a:prstGeom prst="rect">
            <a:avLst/>
          </a:prstGeom>
          <a:solidFill>
            <a:srgbClr val="FF455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300" dirty="0">
                <a:solidFill>
                  <a:schemeClr val="bg1"/>
                </a:solidFill>
                <a:latin typeface="Century Gothic"/>
                <a:cs typeface="Century Gothic"/>
              </a:rPr>
              <a:t>To identify conversation opportunities </a:t>
            </a:r>
            <a:r>
              <a:rPr lang="en-US" sz="2300" dirty="0" smtClean="0">
                <a:solidFill>
                  <a:schemeClr val="bg1"/>
                </a:solidFill>
                <a:latin typeface="Century Gothic"/>
                <a:cs typeface="Century Gothic"/>
              </a:rPr>
              <a:t/>
            </a:r>
            <a:br>
              <a:rPr lang="en-US" sz="2300" dirty="0" smtClean="0">
                <a:solidFill>
                  <a:schemeClr val="bg1"/>
                </a:solidFill>
                <a:latin typeface="Century Gothic"/>
                <a:cs typeface="Century Gothic"/>
              </a:rPr>
            </a:br>
            <a:r>
              <a:rPr lang="en-US" sz="2300" dirty="0" smtClean="0">
                <a:solidFill>
                  <a:schemeClr val="bg1"/>
                </a:solidFill>
                <a:latin typeface="Century Gothic"/>
                <a:cs typeface="Century Gothic"/>
              </a:rPr>
              <a:t>that </a:t>
            </a:r>
            <a:r>
              <a:rPr lang="en-US" sz="2300" dirty="0">
                <a:solidFill>
                  <a:schemeClr val="bg1"/>
                </a:solidFill>
                <a:latin typeface="Century Gothic"/>
                <a:cs typeface="Century Gothic"/>
              </a:rPr>
              <a:t>support introducing novel words</a:t>
            </a:r>
          </a:p>
        </p:txBody>
      </p:sp>
      <p:sp>
        <p:nvSpPr>
          <p:cNvPr id="9" name="Rectangle 8"/>
          <p:cNvSpPr/>
          <p:nvPr/>
        </p:nvSpPr>
        <p:spPr>
          <a:xfrm>
            <a:off x="2438595" y="4940803"/>
            <a:ext cx="6220724" cy="1313423"/>
          </a:xfrm>
          <a:prstGeom prst="rect">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300" dirty="0">
                <a:solidFill>
                  <a:schemeClr val="bg1"/>
                </a:solidFill>
                <a:latin typeface="Century Gothic"/>
                <a:cs typeface="Century Gothic"/>
              </a:rPr>
              <a:t>To gain knowledge of resources that assist </a:t>
            </a:r>
            <a:r>
              <a:rPr lang="en-US" sz="2300" dirty="0" smtClean="0">
                <a:solidFill>
                  <a:schemeClr val="bg1"/>
                </a:solidFill>
                <a:latin typeface="Century Gothic"/>
                <a:cs typeface="Century Gothic"/>
              </a:rPr>
              <a:t>teachers </a:t>
            </a:r>
            <a:r>
              <a:rPr lang="en-US" sz="2300" dirty="0">
                <a:solidFill>
                  <a:schemeClr val="bg1"/>
                </a:solidFill>
                <a:latin typeface="Century Gothic"/>
                <a:cs typeface="Century Gothic"/>
              </a:rPr>
              <a:t>in using novel words in conversations</a:t>
            </a:r>
          </a:p>
        </p:txBody>
      </p:sp>
      <p:pic>
        <p:nvPicPr>
          <p:cNvPr id="20" name="Picture 19" descr="image9.png"/>
          <p:cNvPicPr>
            <a:picLocks noChangeAspect="1"/>
          </p:cNvPicPr>
          <p:nvPr/>
        </p:nvPicPr>
        <p:blipFill rotWithShape="1">
          <a:blip r:embed="rId3" cstate="print">
            <a:extLst>
              <a:ext uri="{28A0092B-C50C-407E-A947-70E740481C1C}">
                <a14:useLocalDpi xmlns:a14="http://schemas.microsoft.com/office/drawing/2010/main"/>
              </a:ext>
            </a:extLst>
          </a:blip>
          <a:srcRect/>
          <a:stretch/>
        </p:blipFill>
        <p:spPr>
          <a:xfrm>
            <a:off x="490695" y="3472021"/>
            <a:ext cx="1947900" cy="1313423"/>
          </a:xfrm>
          <a:prstGeom prst="rect">
            <a:avLst/>
          </a:prstGeom>
        </p:spPr>
      </p:pic>
      <p:pic>
        <p:nvPicPr>
          <p:cNvPr id="21" name="Picture 20" descr="image10.png"/>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490695" y="4940803"/>
            <a:ext cx="1947900" cy="1313423"/>
          </a:xfrm>
          <a:prstGeom prst="rect">
            <a:avLst/>
          </a:prstGeom>
        </p:spPr>
      </p:pic>
      <p:cxnSp>
        <p:nvCxnSpPr>
          <p:cNvPr id="13" name="Straight Connector 12"/>
          <p:cNvCxnSpPr/>
          <p:nvPr/>
        </p:nvCxnSpPr>
        <p:spPr>
          <a:xfrm>
            <a:off x="2438595" y="1873676"/>
            <a:ext cx="0" cy="4517640"/>
          </a:xfrm>
          <a:prstGeom prst="line">
            <a:avLst/>
          </a:prstGeom>
          <a:ln>
            <a:solidFill>
              <a:schemeClr val="bg1"/>
            </a:solidFill>
          </a:ln>
          <a:effectLst/>
        </p:spPr>
        <p:style>
          <a:lnRef idx="2">
            <a:schemeClr val="accent1"/>
          </a:lnRef>
          <a:fillRef idx="0">
            <a:schemeClr val="accent1"/>
          </a:fillRef>
          <a:effectRef idx="1">
            <a:schemeClr val="accent1"/>
          </a:effectRef>
          <a:fontRef idx="minor">
            <a:schemeClr val="tx1"/>
          </a:fontRef>
        </p:style>
      </p:cxnSp>
      <p:pic>
        <p:nvPicPr>
          <p:cNvPr id="4" name="Picture 3" descr="Cook Inlet-Jason-P005.jpg"/>
          <p:cNvPicPr>
            <a:picLocks noChangeAspect="1"/>
          </p:cNvPicPr>
          <p:nvPr/>
        </p:nvPicPr>
        <p:blipFill rotWithShape="1">
          <a:blip r:embed="rId5" cstate="print">
            <a:extLst>
              <a:ext uri="{28A0092B-C50C-407E-A947-70E740481C1C}">
                <a14:useLocalDpi xmlns:a14="http://schemas.microsoft.com/office/drawing/2010/main"/>
              </a:ext>
            </a:extLst>
          </a:blip>
          <a:srcRect/>
          <a:stretch/>
        </p:blipFill>
        <p:spPr>
          <a:xfrm>
            <a:off x="490695" y="1967641"/>
            <a:ext cx="1939260" cy="1308780"/>
          </a:xfrm>
          <a:prstGeom prst="rect">
            <a:avLst/>
          </a:prstGeom>
        </p:spPr>
      </p:pic>
      <p:pic>
        <p:nvPicPr>
          <p:cNvPr id="5" name="Picture 4" descr="Cook Inlet-Jason-P010.jpg"/>
          <p:cNvPicPr>
            <a:picLocks noChangeAspect="1"/>
          </p:cNvPicPr>
          <p:nvPr/>
        </p:nvPicPr>
        <p:blipFill rotWithShape="1">
          <a:blip r:embed="rId6" cstate="print">
            <a:extLst>
              <a:ext uri="{28A0092B-C50C-407E-A947-70E740481C1C}">
                <a14:useLocalDpi xmlns:a14="http://schemas.microsoft.com/office/drawing/2010/main"/>
              </a:ext>
            </a:extLst>
          </a:blip>
          <a:srcRect/>
          <a:stretch/>
        </p:blipFill>
        <p:spPr>
          <a:xfrm>
            <a:off x="490695" y="4940803"/>
            <a:ext cx="1939260" cy="1313423"/>
          </a:xfrm>
          <a:prstGeom prst="rect">
            <a:avLst/>
          </a:prstGeom>
        </p:spPr>
      </p:pic>
      <p:pic>
        <p:nvPicPr>
          <p:cNvPr id="6" name="Picture 5" descr="Cook Inlet-Stacey-P048.jpg"/>
          <p:cNvPicPr>
            <a:picLocks noChangeAspect="1"/>
          </p:cNvPicPr>
          <p:nvPr/>
        </p:nvPicPr>
        <p:blipFill rotWithShape="1">
          <a:blip r:embed="rId7" cstate="print">
            <a:extLst>
              <a:ext uri="{28A0092B-C50C-407E-A947-70E740481C1C}">
                <a14:useLocalDpi xmlns:a14="http://schemas.microsoft.com/office/drawing/2010/main"/>
              </a:ext>
            </a:extLst>
          </a:blip>
          <a:srcRect/>
          <a:stretch/>
        </p:blipFill>
        <p:spPr>
          <a:xfrm>
            <a:off x="490696" y="3472021"/>
            <a:ext cx="1939260" cy="1313423"/>
          </a:xfrm>
          <a:prstGeom prst="rect">
            <a:avLst/>
          </a:prstGeom>
        </p:spPr>
      </p:pic>
    </p:spTree>
    <p:extLst>
      <p:ext uri="{BB962C8B-B14F-4D97-AF65-F5344CB8AC3E}">
        <p14:creationId xmlns:p14="http://schemas.microsoft.com/office/powerpoint/2010/main" val="2139823276"/>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What are extended Conversations?</a:t>
            </a:r>
            <a:endParaRPr lang="en-US" dirty="0"/>
          </a:p>
        </p:txBody>
      </p:sp>
      <p:sp>
        <p:nvSpPr>
          <p:cNvPr id="11" name="Oval Callout 10"/>
          <p:cNvSpPr/>
          <p:nvPr/>
        </p:nvSpPr>
        <p:spPr>
          <a:xfrm>
            <a:off x="2878423" y="1967608"/>
            <a:ext cx="3651089" cy="2332249"/>
          </a:xfrm>
          <a:prstGeom prst="wedgeRoundRectCallout">
            <a:avLst>
              <a:gd name="adj1" fmla="val 63104"/>
              <a:gd name="adj2" fmla="val 40942"/>
              <a:gd name="adj3" fmla="val 16667"/>
            </a:avLst>
          </a:prstGeom>
          <a:ln/>
        </p:spPr>
        <p:style>
          <a:lnRef idx="2">
            <a:schemeClr val="accent6"/>
          </a:lnRef>
          <a:fillRef idx="1">
            <a:schemeClr val="lt1"/>
          </a:fillRef>
          <a:effectRef idx="0">
            <a:schemeClr val="accent6"/>
          </a:effectRef>
          <a:fontRef idx="minor">
            <a:schemeClr val="dk1"/>
          </a:fontRef>
        </p:style>
        <p:txBody>
          <a:bodyPr rtlCol="0" anchor="ctr"/>
          <a:lstStyle/>
          <a:p>
            <a:pPr algn="ctr"/>
            <a:endParaRPr lang="en-US"/>
          </a:p>
        </p:txBody>
      </p:sp>
      <p:sp>
        <p:nvSpPr>
          <p:cNvPr id="5" name="Content Placeholder 2"/>
          <p:cNvSpPr txBox="1">
            <a:spLocks/>
          </p:cNvSpPr>
          <p:nvPr/>
        </p:nvSpPr>
        <p:spPr>
          <a:xfrm>
            <a:off x="3053043" y="1982227"/>
            <a:ext cx="3380254" cy="2269520"/>
          </a:xfrm>
          <a:prstGeom prst="wedgeRoundRectCallout">
            <a:avLst/>
          </a:prstGeom>
        </p:spPr>
        <p:txBody>
          <a:bodyPr vert="horz" lIns="91440" tIns="45720" rIns="91440" bIns="45720" rtlCol="0">
            <a:normAutofit fontScale="77500" lnSpcReduction="20000"/>
          </a:bodyPr>
          <a:lst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lnSpc>
                <a:spcPct val="130000"/>
              </a:lnSpc>
              <a:buNone/>
            </a:pPr>
            <a:r>
              <a:rPr lang="en-US" sz="2400" kern="1300" dirty="0"/>
              <a:t>Extended conversations are rich back-and-forth </a:t>
            </a:r>
            <a:r>
              <a:rPr lang="en-US" sz="2400" kern="1300" dirty="0" smtClean="0"/>
              <a:t>exchanges </a:t>
            </a:r>
            <a:r>
              <a:rPr lang="en-US" sz="2400" kern="1300" dirty="0"/>
              <a:t>t</a:t>
            </a:r>
            <a:r>
              <a:rPr lang="en-US" sz="2400" kern="1300" dirty="0" smtClean="0"/>
              <a:t>hat help children develop more complex language and thinking skills.</a:t>
            </a:r>
            <a:endParaRPr lang="en-US" sz="2400" kern="1300" dirty="0"/>
          </a:p>
        </p:txBody>
      </p:sp>
      <p:pic>
        <p:nvPicPr>
          <p:cNvPr id="9" name="Picture 8" descr="hi2.png"/>
          <p:cNvPicPr>
            <a:picLocks noChangeAspect="1"/>
          </p:cNvPicPr>
          <p:nvPr/>
        </p:nvPicPr>
        <p:blipFill>
          <a:blip r:embed="rId2">
            <a:extLst>
              <a:ext uri="{28A0092B-C50C-407E-A947-70E740481C1C}">
                <a14:useLocalDpi xmlns:a14="http://schemas.microsoft.com/office/drawing/2010/main"/>
              </a:ext>
            </a:extLst>
          </a:blip>
          <a:stretch>
            <a:fillRect/>
          </a:stretch>
        </p:blipFill>
        <p:spPr>
          <a:xfrm>
            <a:off x="762510" y="3568642"/>
            <a:ext cx="1719552" cy="2891283"/>
          </a:xfrm>
          <a:prstGeom prst="rect">
            <a:avLst/>
          </a:prstGeom>
        </p:spPr>
      </p:pic>
      <p:sp>
        <p:nvSpPr>
          <p:cNvPr id="8" name="Rectangle 7"/>
          <p:cNvSpPr/>
          <p:nvPr/>
        </p:nvSpPr>
        <p:spPr>
          <a:xfrm>
            <a:off x="2920042" y="4913816"/>
            <a:ext cx="260253" cy="21862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Oval Callout 10"/>
          <p:cNvSpPr/>
          <p:nvPr/>
        </p:nvSpPr>
        <p:spPr>
          <a:xfrm>
            <a:off x="2804037" y="4434927"/>
            <a:ext cx="3137749" cy="1178359"/>
          </a:xfrm>
          <a:prstGeom prst="wedgeRoundRectCallout">
            <a:avLst>
              <a:gd name="adj1" fmla="val -63957"/>
              <a:gd name="adj2" fmla="val -28628"/>
              <a:gd name="adj3" fmla="val 16667"/>
            </a:avLst>
          </a:prstGeom>
          <a:ln/>
        </p:spPr>
        <p:style>
          <a:lnRef idx="2">
            <a:schemeClr val="accent1"/>
          </a:lnRef>
          <a:fillRef idx="1">
            <a:schemeClr val="lt1"/>
          </a:fillRef>
          <a:effectRef idx="0">
            <a:schemeClr val="accent1"/>
          </a:effectRef>
          <a:fontRef idx="minor">
            <a:schemeClr val="dk1"/>
          </a:fontRef>
        </p:style>
        <p:txBody>
          <a:bodyPr rtlCol="0" anchor="ctr"/>
          <a:lstStyle/>
          <a:p>
            <a:pPr>
              <a:lnSpc>
                <a:spcPct val="130000"/>
              </a:lnSpc>
            </a:pPr>
            <a:r>
              <a:rPr lang="en-US" kern="1300" dirty="0" smtClean="0">
                <a:solidFill>
                  <a:schemeClr val="tx1"/>
                </a:solidFill>
                <a:latin typeface="Century Gothic"/>
                <a:cs typeface="Century Gothic"/>
              </a:rPr>
              <a:t>That sounds interesting. Tell me more.</a:t>
            </a:r>
            <a:endParaRPr lang="en-US" kern="1300" dirty="0">
              <a:solidFill>
                <a:schemeClr val="tx1"/>
              </a:solidFill>
              <a:latin typeface="Century Gothic"/>
              <a:cs typeface="Century Gothic"/>
            </a:endParaRPr>
          </a:p>
        </p:txBody>
      </p:sp>
      <p:pic>
        <p:nvPicPr>
          <p:cNvPr id="3" name="Picture 2" descr="Asian_Kid.png"/>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6529512" y="3829312"/>
            <a:ext cx="1903611" cy="2606253"/>
          </a:xfrm>
          <a:prstGeom prst="rect">
            <a:avLst/>
          </a:prstGeom>
        </p:spPr>
      </p:pic>
    </p:spTree>
    <p:extLst>
      <p:ext uri="{BB962C8B-B14F-4D97-AF65-F5344CB8AC3E}">
        <p14:creationId xmlns:p14="http://schemas.microsoft.com/office/powerpoint/2010/main" val="2039926910"/>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blinds(horizontal)">
                                      <p:cBhvr>
                                        <p:cTn id="7"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Conversations Using Novel Words</a:t>
            </a:r>
          </a:p>
        </p:txBody>
      </p:sp>
      <p:pic>
        <p:nvPicPr>
          <p:cNvPr id="5" name="Picture 4" descr="Screen-Shot-2012-03-23-at-2.57.08-PM.png"/>
          <p:cNvPicPr>
            <a:picLocks noChangeAspect="1"/>
          </p:cNvPicPr>
          <p:nvPr/>
        </p:nvPicPr>
        <p:blipFill rotWithShape="1">
          <a:blip r:embed="rId2" cstate="print">
            <a:extLst>
              <a:ext uri="{28A0092B-C50C-407E-A947-70E740481C1C}">
                <a14:useLocalDpi xmlns:a14="http://schemas.microsoft.com/office/drawing/2010/main"/>
              </a:ext>
            </a:extLst>
          </a:blip>
          <a:srcRect/>
          <a:stretch/>
        </p:blipFill>
        <p:spPr>
          <a:xfrm>
            <a:off x="483670" y="1982349"/>
            <a:ext cx="3470752" cy="548207"/>
          </a:xfrm>
          <a:prstGeom prst="rect">
            <a:avLst/>
          </a:prstGeom>
        </p:spPr>
      </p:pic>
      <p:sp>
        <p:nvSpPr>
          <p:cNvPr id="4" name="Content Placeholder 5"/>
          <p:cNvSpPr txBox="1">
            <a:spLocks/>
          </p:cNvSpPr>
          <p:nvPr/>
        </p:nvSpPr>
        <p:spPr>
          <a:xfrm>
            <a:off x="5109638" y="2104474"/>
            <a:ext cx="3243418" cy="3893290"/>
          </a:xfrm>
          <a:prstGeom prst="rect">
            <a:avLst/>
          </a:prstGeom>
        </p:spPr>
        <p:txBody>
          <a:bodyPr>
            <a:normAutofit fontScale="92500"/>
          </a:bodyPr>
          <a:lst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Font typeface="Arial"/>
              <a:buNone/>
            </a:pPr>
            <a:r>
              <a:rPr lang="en-US" dirty="0" smtClean="0"/>
              <a:t>Intentionally introducing novel words in conversations is an effective way to promote language skills and learning.</a:t>
            </a:r>
          </a:p>
        </p:txBody>
      </p:sp>
      <p:pic>
        <p:nvPicPr>
          <p:cNvPr id="6" name="Picture 5" descr="Screen-Shot-2012-03-23-at-2.57.08-PM.png"/>
          <p:cNvPicPr>
            <a:picLocks noChangeAspect="1"/>
          </p:cNvPicPr>
          <p:nvPr/>
        </p:nvPicPr>
        <p:blipFill rotWithShape="1">
          <a:blip r:embed="rId3" cstate="print">
            <a:extLst>
              <a:ext uri="{28A0092B-C50C-407E-A947-70E740481C1C}">
                <a14:useLocalDpi xmlns:a14="http://schemas.microsoft.com/office/drawing/2010/main"/>
              </a:ext>
            </a:extLst>
          </a:blip>
          <a:srcRect l="-2"/>
          <a:stretch/>
        </p:blipFill>
        <p:spPr>
          <a:xfrm>
            <a:off x="636070" y="2530556"/>
            <a:ext cx="3789804" cy="432985"/>
          </a:xfrm>
          <a:prstGeom prst="rect">
            <a:avLst/>
          </a:prstGeom>
        </p:spPr>
      </p:pic>
      <p:pic>
        <p:nvPicPr>
          <p:cNvPr id="8" name="Picture 7" descr="Screen-Shot-2012-03-23-at-2.57.08-PM.png"/>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636070" y="2963541"/>
            <a:ext cx="3470752" cy="538826"/>
          </a:xfrm>
          <a:prstGeom prst="rect">
            <a:avLst/>
          </a:prstGeom>
        </p:spPr>
      </p:pic>
      <p:pic>
        <p:nvPicPr>
          <p:cNvPr id="9" name="Picture 8" descr="Screen-Shot-2012-03-23-at-2.57.08-PM.png"/>
          <p:cNvPicPr>
            <a:picLocks noChangeAspect="1"/>
          </p:cNvPicPr>
          <p:nvPr/>
        </p:nvPicPr>
        <p:blipFill rotWithShape="1">
          <a:blip r:embed="rId5" cstate="print">
            <a:extLst>
              <a:ext uri="{28A0092B-C50C-407E-A947-70E740481C1C}">
                <a14:useLocalDpi xmlns:a14="http://schemas.microsoft.com/office/drawing/2010/main"/>
              </a:ext>
            </a:extLst>
          </a:blip>
          <a:srcRect/>
          <a:stretch/>
        </p:blipFill>
        <p:spPr>
          <a:xfrm>
            <a:off x="1106468" y="3502367"/>
            <a:ext cx="750475" cy="2771102"/>
          </a:xfrm>
          <a:prstGeom prst="rect">
            <a:avLst/>
          </a:prstGeom>
        </p:spPr>
      </p:pic>
      <p:pic>
        <p:nvPicPr>
          <p:cNvPr id="10" name="Picture 9" descr="Screen-Shot-2012-03-23-at-2.57.08-PM.png"/>
          <p:cNvPicPr>
            <a:picLocks noChangeAspect="1"/>
          </p:cNvPicPr>
          <p:nvPr/>
        </p:nvPicPr>
        <p:blipFill rotWithShape="1">
          <a:blip r:embed="rId6" cstate="print">
            <a:extLst>
              <a:ext uri="{28A0092B-C50C-407E-A947-70E740481C1C}">
                <a14:useLocalDpi xmlns:a14="http://schemas.microsoft.com/office/drawing/2010/main"/>
              </a:ext>
            </a:extLst>
          </a:blip>
          <a:srcRect/>
          <a:stretch/>
        </p:blipFill>
        <p:spPr>
          <a:xfrm>
            <a:off x="1856943" y="3502367"/>
            <a:ext cx="2472715" cy="519582"/>
          </a:xfrm>
          <a:prstGeom prst="rect">
            <a:avLst/>
          </a:prstGeom>
        </p:spPr>
      </p:pic>
      <p:pic>
        <p:nvPicPr>
          <p:cNvPr id="11" name="Picture 10" descr="Screen-Shot-2012-03-23-at-2.57.08-PM.png"/>
          <p:cNvPicPr>
            <a:picLocks noChangeAspect="1"/>
          </p:cNvPicPr>
          <p:nvPr/>
        </p:nvPicPr>
        <p:blipFill rotWithShape="1">
          <a:blip r:embed="rId7" cstate="print">
            <a:extLst>
              <a:ext uri="{28A0092B-C50C-407E-A947-70E740481C1C}">
                <a14:useLocalDpi xmlns:a14="http://schemas.microsoft.com/office/drawing/2010/main"/>
              </a:ext>
            </a:extLst>
          </a:blip>
          <a:srcRect/>
          <a:stretch/>
        </p:blipFill>
        <p:spPr>
          <a:xfrm>
            <a:off x="1856943" y="4021949"/>
            <a:ext cx="2472715" cy="394496"/>
          </a:xfrm>
          <a:prstGeom prst="rect">
            <a:avLst/>
          </a:prstGeom>
        </p:spPr>
      </p:pic>
      <p:pic>
        <p:nvPicPr>
          <p:cNvPr id="12" name="Picture 11" descr="Screen-Shot-2012-03-23-at-2.57.08-PM.png"/>
          <p:cNvPicPr>
            <a:picLocks noChangeAspect="1"/>
          </p:cNvPicPr>
          <p:nvPr/>
        </p:nvPicPr>
        <p:blipFill rotWithShape="1">
          <a:blip r:embed="rId8" cstate="print">
            <a:extLst>
              <a:ext uri="{28A0092B-C50C-407E-A947-70E740481C1C}">
                <a14:useLocalDpi xmlns:a14="http://schemas.microsoft.com/office/drawing/2010/main"/>
              </a:ext>
            </a:extLst>
          </a:blip>
          <a:srcRect/>
          <a:stretch/>
        </p:blipFill>
        <p:spPr>
          <a:xfrm>
            <a:off x="1856944" y="4416445"/>
            <a:ext cx="384858" cy="1857024"/>
          </a:xfrm>
          <a:prstGeom prst="rect">
            <a:avLst/>
          </a:prstGeom>
        </p:spPr>
      </p:pic>
      <p:pic>
        <p:nvPicPr>
          <p:cNvPr id="13" name="Picture 12" descr="Screen-Shot-2012-03-23-at-2.57.08-PM.png"/>
          <p:cNvPicPr>
            <a:picLocks noChangeAspect="1"/>
          </p:cNvPicPr>
          <p:nvPr/>
        </p:nvPicPr>
        <p:blipFill rotWithShape="1">
          <a:blip r:embed="rId9" cstate="print">
            <a:extLst>
              <a:ext uri="{28A0092B-C50C-407E-A947-70E740481C1C}">
                <a14:useLocalDpi xmlns:a14="http://schemas.microsoft.com/office/drawing/2010/main"/>
              </a:ext>
            </a:extLst>
          </a:blip>
          <a:srcRect/>
          <a:stretch/>
        </p:blipFill>
        <p:spPr>
          <a:xfrm>
            <a:off x="2241802" y="4416445"/>
            <a:ext cx="1231546" cy="221305"/>
          </a:xfrm>
          <a:prstGeom prst="rect">
            <a:avLst/>
          </a:prstGeom>
        </p:spPr>
      </p:pic>
      <p:pic>
        <p:nvPicPr>
          <p:cNvPr id="14" name="Picture 13" descr="Screen-Shot-2012-03-23-at-2.57.08-PM.png"/>
          <p:cNvPicPr>
            <a:picLocks noChangeAspect="1"/>
          </p:cNvPicPr>
          <p:nvPr/>
        </p:nvPicPr>
        <p:blipFill rotWithShape="1">
          <a:blip r:embed="rId10" cstate="print">
            <a:extLst>
              <a:ext uri="{28A0092B-C50C-407E-A947-70E740481C1C}">
                <a14:useLocalDpi xmlns:a14="http://schemas.microsoft.com/office/drawing/2010/main"/>
              </a:ext>
            </a:extLst>
          </a:blip>
          <a:srcRect/>
          <a:stretch/>
        </p:blipFill>
        <p:spPr>
          <a:xfrm>
            <a:off x="2241802" y="4637750"/>
            <a:ext cx="2184072" cy="413742"/>
          </a:xfrm>
          <a:prstGeom prst="rect">
            <a:avLst/>
          </a:prstGeom>
        </p:spPr>
      </p:pic>
    </p:spTree>
    <p:extLst>
      <p:ext uri="{BB962C8B-B14F-4D97-AF65-F5344CB8AC3E}">
        <p14:creationId xmlns:p14="http://schemas.microsoft.com/office/powerpoint/2010/main" val="222974663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arn(inVertical)">
                                      <p:cBhvr>
                                        <p:cTn id="7" dur="500"/>
                                        <p:tgtEl>
                                          <p:spTgt spid="8"/>
                                        </p:tgtEl>
                                      </p:cBhvr>
                                    </p:animEffect>
                                  </p:childTnLst>
                                </p:cTn>
                              </p:par>
                            </p:childTnLst>
                          </p:cTn>
                        </p:par>
                        <p:par>
                          <p:cTn id="8" fill="hold">
                            <p:stCondLst>
                              <p:cond delay="500"/>
                            </p:stCondLst>
                            <p:childTnLst>
                              <p:par>
                                <p:cTn id="9" presetID="12" presetClass="entr" presetSubtype="4" fill="hold" nodeType="afterEffect">
                                  <p:stCondLst>
                                    <p:cond delay="0"/>
                                  </p:stCondLst>
                                  <p:childTnLst>
                                    <p:set>
                                      <p:cBhvr>
                                        <p:cTn id="10" dur="1" fill="hold">
                                          <p:stCondLst>
                                            <p:cond delay="0"/>
                                          </p:stCondLst>
                                        </p:cTn>
                                        <p:tgtEl>
                                          <p:spTgt spid="9"/>
                                        </p:tgtEl>
                                        <p:attrNameLst>
                                          <p:attrName>style.visibility</p:attrName>
                                        </p:attrNameLst>
                                      </p:cBhvr>
                                      <p:to>
                                        <p:strVal val="visible"/>
                                      </p:to>
                                    </p:set>
                                    <p:anim calcmode="lin" valueType="num">
                                      <p:cBhvr additive="base">
                                        <p:cTn id="11" dur="500"/>
                                        <p:tgtEl>
                                          <p:spTgt spid="9"/>
                                        </p:tgtEl>
                                        <p:attrNameLst>
                                          <p:attrName>ppt_y</p:attrName>
                                        </p:attrNameLst>
                                      </p:cBhvr>
                                      <p:tavLst>
                                        <p:tav tm="0">
                                          <p:val>
                                            <p:strVal val="#ppt_y+#ppt_h*1.125000"/>
                                          </p:val>
                                        </p:tav>
                                        <p:tav tm="100000">
                                          <p:val>
                                            <p:strVal val="#ppt_y"/>
                                          </p:val>
                                        </p:tav>
                                      </p:tavLst>
                                    </p:anim>
                                    <p:animEffect transition="in" filter="wipe(up)">
                                      <p:cBhvr>
                                        <p:cTn id="12" dur="500"/>
                                        <p:tgtEl>
                                          <p:spTgt spid="9"/>
                                        </p:tgtEl>
                                      </p:cBhvr>
                                    </p:animEffect>
                                  </p:childTnLst>
                                </p:cTn>
                              </p:par>
                            </p:childTnLst>
                          </p:cTn>
                        </p:par>
                        <p:par>
                          <p:cTn id="13" fill="hold">
                            <p:stCondLst>
                              <p:cond delay="1000"/>
                            </p:stCondLst>
                            <p:childTnLst>
                              <p:par>
                                <p:cTn id="14" presetID="19" presetClass="entr" presetSubtype="10" fill="hold" nodeType="afterEffect">
                                  <p:stCondLst>
                                    <p:cond delay="0"/>
                                  </p:stCondLst>
                                  <p:childTnLst>
                                    <p:set>
                                      <p:cBhvr>
                                        <p:cTn id="15" dur="1" fill="hold">
                                          <p:stCondLst>
                                            <p:cond delay="0"/>
                                          </p:stCondLst>
                                        </p:cTn>
                                        <p:tgtEl>
                                          <p:spTgt spid="10"/>
                                        </p:tgtEl>
                                        <p:attrNameLst>
                                          <p:attrName>style.visibility</p:attrName>
                                        </p:attrNameLst>
                                      </p:cBhvr>
                                      <p:to>
                                        <p:strVal val="visible"/>
                                      </p:to>
                                    </p:set>
                                    <p:anim calcmode="lin" valueType="num">
                                      <p:cBhvr>
                                        <p:cTn id="16" dur="1000" fill="hold"/>
                                        <p:tgtEl>
                                          <p:spTgt spid="10"/>
                                        </p:tgtEl>
                                        <p:attrNameLst>
                                          <p:attrName>ppt_w</p:attrName>
                                        </p:attrNameLst>
                                      </p:cBhvr>
                                      <p:tavLst>
                                        <p:tav tm="0" fmla="#ppt_w*sin(2.5*pi*$)">
                                          <p:val>
                                            <p:fltVal val="0"/>
                                          </p:val>
                                        </p:tav>
                                        <p:tav tm="100000">
                                          <p:val>
                                            <p:fltVal val="1"/>
                                          </p:val>
                                        </p:tav>
                                      </p:tavLst>
                                    </p:anim>
                                    <p:anim calcmode="lin" valueType="num">
                                      <p:cBhvr>
                                        <p:cTn id="17" dur="1000" fill="hold"/>
                                        <p:tgtEl>
                                          <p:spTgt spid="10"/>
                                        </p:tgtEl>
                                        <p:attrNameLst>
                                          <p:attrName>ppt_h</p:attrName>
                                        </p:attrNameLst>
                                      </p:cBhvr>
                                      <p:tavLst>
                                        <p:tav tm="0">
                                          <p:val>
                                            <p:strVal val="#ppt_h"/>
                                          </p:val>
                                        </p:tav>
                                        <p:tav tm="100000">
                                          <p:val>
                                            <p:strVal val="#ppt_h"/>
                                          </p:val>
                                        </p:tav>
                                      </p:tavLst>
                                    </p:anim>
                                  </p:childTnLst>
                                </p:cTn>
                              </p:par>
                            </p:childTnLst>
                          </p:cTn>
                        </p:par>
                        <p:par>
                          <p:cTn id="18" fill="hold">
                            <p:stCondLst>
                              <p:cond delay="2000"/>
                            </p:stCondLst>
                            <p:childTnLst>
                              <p:par>
                                <p:cTn id="19" presetID="10" presetClass="entr" presetSubtype="0" fill="hold" nodeType="after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fade">
                                      <p:cBhvr>
                                        <p:cTn id="21" dur="500"/>
                                        <p:tgtEl>
                                          <p:spTgt spid="11"/>
                                        </p:tgtEl>
                                      </p:cBhvr>
                                    </p:animEffect>
                                  </p:childTnLst>
                                </p:cTn>
                              </p:par>
                            </p:childTnLst>
                          </p:cTn>
                        </p:par>
                        <p:par>
                          <p:cTn id="22" fill="hold">
                            <p:stCondLst>
                              <p:cond delay="2500"/>
                            </p:stCondLst>
                            <p:childTnLst>
                              <p:par>
                                <p:cTn id="23" presetID="53" presetClass="entr" presetSubtype="16" fill="hold" nodeType="afterEffect">
                                  <p:stCondLst>
                                    <p:cond delay="0"/>
                                  </p:stCondLst>
                                  <p:childTnLst>
                                    <p:set>
                                      <p:cBhvr>
                                        <p:cTn id="24" dur="1" fill="hold">
                                          <p:stCondLst>
                                            <p:cond delay="0"/>
                                          </p:stCondLst>
                                        </p:cTn>
                                        <p:tgtEl>
                                          <p:spTgt spid="13"/>
                                        </p:tgtEl>
                                        <p:attrNameLst>
                                          <p:attrName>style.visibility</p:attrName>
                                        </p:attrNameLst>
                                      </p:cBhvr>
                                      <p:to>
                                        <p:strVal val="visible"/>
                                      </p:to>
                                    </p:set>
                                    <p:anim calcmode="lin" valueType="num">
                                      <p:cBhvr>
                                        <p:cTn id="25" dur="500" fill="hold"/>
                                        <p:tgtEl>
                                          <p:spTgt spid="13"/>
                                        </p:tgtEl>
                                        <p:attrNameLst>
                                          <p:attrName>ppt_w</p:attrName>
                                        </p:attrNameLst>
                                      </p:cBhvr>
                                      <p:tavLst>
                                        <p:tav tm="0">
                                          <p:val>
                                            <p:fltVal val="0"/>
                                          </p:val>
                                        </p:tav>
                                        <p:tav tm="100000">
                                          <p:val>
                                            <p:strVal val="#ppt_w"/>
                                          </p:val>
                                        </p:tav>
                                      </p:tavLst>
                                    </p:anim>
                                    <p:anim calcmode="lin" valueType="num">
                                      <p:cBhvr>
                                        <p:cTn id="26" dur="500" fill="hold"/>
                                        <p:tgtEl>
                                          <p:spTgt spid="13"/>
                                        </p:tgtEl>
                                        <p:attrNameLst>
                                          <p:attrName>ppt_h</p:attrName>
                                        </p:attrNameLst>
                                      </p:cBhvr>
                                      <p:tavLst>
                                        <p:tav tm="0">
                                          <p:val>
                                            <p:fltVal val="0"/>
                                          </p:val>
                                        </p:tav>
                                        <p:tav tm="100000">
                                          <p:val>
                                            <p:strVal val="#ppt_h"/>
                                          </p:val>
                                        </p:tav>
                                      </p:tavLst>
                                    </p:anim>
                                    <p:animEffect transition="in" filter="fade">
                                      <p:cBhvr>
                                        <p:cTn id="27" dur="500"/>
                                        <p:tgtEl>
                                          <p:spTgt spid="13"/>
                                        </p:tgtEl>
                                      </p:cBhvr>
                                    </p:animEffect>
                                  </p:childTnLst>
                                </p:cTn>
                              </p:par>
                            </p:childTnLst>
                          </p:cTn>
                        </p:par>
                        <p:par>
                          <p:cTn id="28" fill="hold">
                            <p:stCondLst>
                              <p:cond delay="3000"/>
                            </p:stCondLst>
                            <p:childTnLst>
                              <p:par>
                                <p:cTn id="29" presetID="25" presetClass="entr" presetSubtype="0" fill="hold" nodeType="afterEffect">
                                  <p:stCondLst>
                                    <p:cond delay="0"/>
                                  </p:stCondLst>
                                  <p:childTnLst>
                                    <p:set>
                                      <p:cBhvr>
                                        <p:cTn id="30" dur="1" fill="hold">
                                          <p:stCondLst>
                                            <p:cond delay="0"/>
                                          </p:stCondLst>
                                        </p:cTn>
                                        <p:tgtEl>
                                          <p:spTgt spid="14"/>
                                        </p:tgtEl>
                                        <p:attrNameLst>
                                          <p:attrName>style.visibility</p:attrName>
                                        </p:attrNameLst>
                                      </p:cBhvr>
                                      <p:to>
                                        <p:strVal val="visible"/>
                                      </p:to>
                                    </p:set>
                                    <p:anim calcmode="lin" valueType="num">
                                      <p:cBhvr>
                                        <p:cTn id="31" dur="500" decel="50000" fill="hold">
                                          <p:stCondLst>
                                            <p:cond delay="0"/>
                                          </p:stCondLst>
                                        </p:cTn>
                                        <p:tgtEl>
                                          <p:spTgt spid="14"/>
                                        </p:tgtEl>
                                        <p:attrNameLst>
                                          <p:attrName>style.rotation</p:attrName>
                                        </p:attrNameLst>
                                      </p:cBhvr>
                                      <p:tavLst>
                                        <p:tav tm="0">
                                          <p:val>
                                            <p:fltVal val="-90"/>
                                          </p:val>
                                        </p:tav>
                                        <p:tav tm="100000">
                                          <p:val>
                                            <p:fltVal val="0"/>
                                          </p:val>
                                        </p:tav>
                                      </p:tavLst>
                                    </p:anim>
                                    <p:anim calcmode="lin" valueType="num">
                                      <p:cBhvr>
                                        <p:cTn id="32" dur="500" decel="50000" fill="hold">
                                          <p:stCondLst>
                                            <p:cond delay="0"/>
                                          </p:stCondLst>
                                        </p:cTn>
                                        <p:tgtEl>
                                          <p:spTgt spid="14"/>
                                        </p:tgtEl>
                                        <p:attrNameLst>
                                          <p:attrName>ppt_w</p:attrName>
                                        </p:attrNameLst>
                                      </p:cBhvr>
                                      <p:tavLst>
                                        <p:tav tm="0">
                                          <p:val>
                                            <p:strVal val="#ppt_w"/>
                                          </p:val>
                                        </p:tav>
                                        <p:tav tm="100000">
                                          <p:val>
                                            <p:strVal val="#ppt_w*.05"/>
                                          </p:val>
                                        </p:tav>
                                      </p:tavLst>
                                    </p:anim>
                                    <p:anim calcmode="lin" valueType="num">
                                      <p:cBhvr>
                                        <p:cTn id="33" dur="500" accel="50000" fill="hold">
                                          <p:stCondLst>
                                            <p:cond delay="500"/>
                                          </p:stCondLst>
                                        </p:cTn>
                                        <p:tgtEl>
                                          <p:spTgt spid="14"/>
                                        </p:tgtEl>
                                        <p:attrNameLst>
                                          <p:attrName>ppt_w</p:attrName>
                                        </p:attrNameLst>
                                      </p:cBhvr>
                                      <p:tavLst>
                                        <p:tav tm="0">
                                          <p:val>
                                            <p:strVal val="#ppt_w*.05"/>
                                          </p:val>
                                        </p:tav>
                                        <p:tav tm="100000">
                                          <p:val>
                                            <p:strVal val="#ppt_w"/>
                                          </p:val>
                                        </p:tav>
                                      </p:tavLst>
                                    </p:anim>
                                    <p:anim calcmode="lin" valueType="num">
                                      <p:cBhvr>
                                        <p:cTn id="34" dur="1000" fill="hold"/>
                                        <p:tgtEl>
                                          <p:spTgt spid="14"/>
                                        </p:tgtEl>
                                        <p:attrNameLst>
                                          <p:attrName>ppt_h</p:attrName>
                                        </p:attrNameLst>
                                      </p:cBhvr>
                                      <p:tavLst>
                                        <p:tav tm="0">
                                          <p:val>
                                            <p:strVal val="#ppt_h"/>
                                          </p:val>
                                        </p:tav>
                                        <p:tav tm="100000">
                                          <p:val>
                                            <p:strVal val="#ppt_h"/>
                                          </p:val>
                                        </p:tav>
                                      </p:tavLst>
                                    </p:anim>
                                    <p:anim calcmode="lin" valueType="num">
                                      <p:cBhvr>
                                        <p:cTn id="35" dur="500" decel="50000" fill="hold">
                                          <p:stCondLst>
                                            <p:cond delay="0"/>
                                          </p:stCondLst>
                                        </p:cTn>
                                        <p:tgtEl>
                                          <p:spTgt spid="14"/>
                                        </p:tgtEl>
                                        <p:attrNameLst>
                                          <p:attrName>ppt_x</p:attrName>
                                        </p:attrNameLst>
                                      </p:cBhvr>
                                      <p:tavLst>
                                        <p:tav tm="0">
                                          <p:val>
                                            <p:strVal val="#ppt_x+.4"/>
                                          </p:val>
                                        </p:tav>
                                        <p:tav tm="100000">
                                          <p:val>
                                            <p:strVal val="#ppt_x"/>
                                          </p:val>
                                        </p:tav>
                                      </p:tavLst>
                                    </p:anim>
                                    <p:anim calcmode="lin" valueType="num">
                                      <p:cBhvr>
                                        <p:cTn id="36" dur="500" decel="50000" fill="hold">
                                          <p:stCondLst>
                                            <p:cond delay="0"/>
                                          </p:stCondLst>
                                        </p:cTn>
                                        <p:tgtEl>
                                          <p:spTgt spid="14"/>
                                        </p:tgtEl>
                                        <p:attrNameLst>
                                          <p:attrName>ppt_y</p:attrName>
                                        </p:attrNameLst>
                                      </p:cBhvr>
                                      <p:tavLst>
                                        <p:tav tm="0">
                                          <p:val>
                                            <p:strVal val="#ppt_y-.2"/>
                                          </p:val>
                                        </p:tav>
                                        <p:tav tm="100000">
                                          <p:val>
                                            <p:strVal val="#ppt_y+.1"/>
                                          </p:val>
                                        </p:tav>
                                      </p:tavLst>
                                    </p:anim>
                                    <p:anim calcmode="lin" valueType="num">
                                      <p:cBhvr>
                                        <p:cTn id="37" dur="500" accel="50000" fill="hold">
                                          <p:stCondLst>
                                            <p:cond delay="500"/>
                                          </p:stCondLst>
                                        </p:cTn>
                                        <p:tgtEl>
                                          <p:spTgt spid="14"/>
                                        </p:tgtEl>
                                        <p:attrNameLst>
                                          <p:attrName>ppt_y</p:attrName>
                                        </p:attrNameLst>
                                      </p:cBhvr>
                                      <p:tavLst>
                                        <p:tav tm="0">
                                          <p:val>
                                            <p:strVal val="#ppt_y+.1"/>
                                          </p:val>
                                        </p:tav>
                                        <p:tav tm="100000">
                                          <p:val>
                                            <p:strVal val="#ppt_y"/>
                                          </p:val>
                                        </p:tav>
                                      </p:tavLst>
                                    </p:anim>
                                    <p:animEffect transition="in" filter="fade">
                                      <p:cBhvr>
                                        <p:cTn id="38" dur="1000" decel="50000">
                                          <p:stCondLst>
                                            <p:cond delay="0"/>
                                          </p:stCondLst>
                                        </p:cTn>
                                        <p:tgtEl>
                                          <p:spTgt spid="14"/>
                                        </p:tgtEl>
                                      </p:cBhvr>
                                    </p:animEffect>
                                  </p:childTnLst>
                                </p:cTn>
                              </p:par>
                            </p:childTnLst>
                          </p:cTn>
                        </p:par>
                        <p:par>
                          <p:cTn id="39" fill="hold">
                            <p:stCondLst>
                              <p:cond delay="4000"/>
                            </p:stCondLst>
                            <p:childTnLst>
                              <p:par>
                                <p:cTn id="40" presetID="26" presetClass="entr" presetSubtype="0" fill="hold" nodeType="afterEffect">
                                  <p:stCondLst>
                                    <p:cond delay="0"/>
                                  </p:stCondLst>
                                  <p:childTnLst>
                                    <p:set>
                                      <p:cBhvr>
                                        <p:cTn id="41" dur="1" fill="hold">
                                          <p:stCondLst>
                                            <p:cond delay="0"/>
                                          </p:stCondLst>
                                        </p:cTn>
                                        <p:tgtEl>
                                          <p:spTgt spid="5"/>
                                        </p:tgtEl>
                                        <p:attrNameLst>
                                          <p:attrName>style.visibility</p:attrName>
                                        </p:attrNameLst>
                                      </p:cBhvr>
                                      <p:to>
                                        <p:strVal val="visible"/>
                                      </p:to>
                                    </p:set>
                                    <p:animEffect transition="in" filter="wipe(down)">
                                      <p:cBhvr>
                                        <p:cTn id="42" dur="290">
                                          <p:stCondLst>
                                            <p:cond delay="0"/>
                                          </p:stCondLst>
                                        </p:cTn>
                                        <p:tgtEl>
                                          <p:spTgt spid="5"/>
                                        </p:tgtEl>
                                      </p:cBhvr>
                                    </p:animEffect>
                                    <p:anim calcmode="lin" valueType="num">
                                      <p:cBhvr>
                                        <p:cTn id="43" dur="911" tmFilter="0,0; 0.14,0.36; 0.43,0.73; 0.71,0.91; 1.0,1.0">
                                          <p:stCondLst>
                                            <p:cond delay="0"/>
                                          </p:stCondLst>
                                        </p:cTn>
                                        <p:tgtEl>
                                          <p:spTgt spid="5"/>
                                        </p:tgtEl>
                                        <p:attrNameLst>
                                          <p:attrName>ppt_x</p:attrName>
                                        </p:attrNameLst>
                                      </p:cBhvr>
                                      <p:tavLst>
                                        <p:tav tm="0">
                                          <p:val>
                                            <p:strVal val="#ppt_x-0.25"/>
                                          </p:val>
                                        </p:tav>
                                        <p:tav tm="100000">
                                          <p:val>
                                            <p:strVal val="#ppt_x"/>
                                          </p:val>
                                        </p:tav>
                                      </p:tavLst>
                                    </p:anim>
                                    <p:anim calcmode="lin" valueType="num">
                                      <p:cBhvr>
                                        <p:cTn id="44" dur="332" tmFilter="0.0,0.0; 0.25,0.07; 0.50,0.2; 0.75,0.467; 1.0,1.0">
                                          <p:stCondLst>
                                            <p:cond delay="0"/>
                                          </p:stCondLst>
                                        </p:cTn>
                                        <p:tgtEl>
                                          <p:spTgt spid="5"/>
                                        </p:tgtEl>
                                        <p:attrNameLst>
                                          <p:attrName>ppt_y</p:attrName>
                                        </p:attrNameLst>
                                      </p:cBhvr>
                                      <p:tavLst>
                                        <p:tav tm="0" fmla="#ppt_y-sin(pi*$)/3">
                                          <p:val>
                                            <p:fltVal val="0.5"/>
                                          </p:val>
                                        </p:tav>
                                        <p:tav tm="100000">
                                          <p:val>
                                            <p:fltVal val="1"/>
                                          </p:val>
                                        </p:tav>
                                      </p:tavLst>
                                    </p:anim>
                                    <p:anim calcmode="lin" valueType="num">
                                      <p:cBhvr>
                                        <p:cTn id="45" dur="332" tmFilter="0, 0; 0.125,0.2665; 0.25,0.4; 0.375,0.465; 0.5,0.5;  0.625,0.535; 0.75,0.6; 0.875,0.7335; 1,1">
                                          <p:stCondLst>
                                            <p:cond delay="332"/>
                                          </p:stCondLst>
                                        </p:cTn>
                                        <p:tgtEl>
                                          <p:spTgt spid="5"/>
                                        </p:tgtEl>
                                        <p:attrNameLst>
                                          <p:attrName>ppt_y</p:attrName>
                                        </p:attrNameLst>
                                      </p:cBhvr>
                                      <p:tavLst>
                                        <p:tav tm="0" fmla="#ppt_y-sin(pi*$)/9">
                                          <p:val>
                                            <p:fltVal val="0"/>
                                          </p:val>
                                        </p:tav>
                                        <p:tav tm="100000">
                                          <p:val>
                                            <p:fltVal val="1"/>
                                          </p:val>
                                        </p:tav>
                                      </p:tavLst>
                                    </p:anim>
                                    <p:anim calcmode="lin" valueType="num">
                                      <p:cBhvr>
                                        <p:cTn id="46" dur="166" tmFilter="0, 0; 0.125,0.2665; 0.25,0.4; 0.375,0.465; 0.5,0.5;  0.625,0.535; 0.75,0.6; 0.875,0.7335; 1,1">
                                          <p:stCondLst>
                                            <p:cond delay="662"/>
                                          </p:stCondLst>
                                        </p:cTn>
                                        <p:tgtEl>
                                          <p:spTgt spid="5"/>
                                        </p:tgtEl>
                                        <p:attrNameLst>
                                          <p:attrName>ppt_y</p:attrName>
                                        </p:attrNameLst>
                                      </p:cBhvr>
                                      <p:tavLst>
                                        <p:tav tm="0" fmla="#ppt_y-sin(pi*$)/27">
                                          <p:val>
                                            <p:fltVal val="0"/>
                                          </p:val>
                                        </p:tav>
                                        <p:tav tm="100000">
                                          <p:val>
                                            <p:fltVal val="1"/>
                                          </p:val>
                                        </p:tav>
                                      </p:tavLst>
                                    </p:anim>
                                    <p:anim calcmode="lin" valueType="num">
                                      <p:cBhvr>
                                        <p:cTn id="47" dur="82" tmFilter="0, 0; 0.125,0.2665; 0.25,0.4; 0.375,0.465; 0.5,0.5;  0.625,0.535; 0.75,0.6; 0.875,0.7335; 1,1">
                                          <p:stCondLst>
                                            <p:cond delay="828"/>
                                          </p:stCondLst>
                                        </p:cTn>
                                        <p:tgtEl>
                                          <p:spTgt spid="5"/>
                                        </p:tgtEl>
                                        <p:attrNameLst>
                                          <p:attrName>ppt_y</p:attrName>
                                        </p:attrNameLst>
                                      </p:cBhvr>
                                      <p:tavLst>
                                        <p:tav tm="0" fmla="#ppt_y-sin(pi*$)/81">
                                          <p:val>
                                            <p:fltVal val="0"/>
                                          </p:val>
                                        </p:tav>
                                        <p:tav tm="100000">
                                          <p:val>
                                            <p:fltVal val="1"/>
                                          </p:val>
                                        </p:tav>
                                      </p:tavLst>
                                    </p:anim>
                                    <p:animScale>
                                      <p:cBhvr>
                                        <p:cTn id="48" dur="13">
                                          <p:stCondLst>
                                            <p:cond delay="325"/>
                                          </p:stCondLst>
                                        </p:cTn>
                                        <p:tgtEl>
                                          <p:spTgt spid="5"/>
                                        </p:tgtEl>
                                      </p:cBhvr>
                                      <p:to x="100000" y="60000"/>
                                    </p:animScale>
                                    <p:animScale>
                                      <p:cBhvr>
                                        <p:cTn id="49" dur="83" decel="50000">
                                          <p:stCondLst>
                                            <p:cond delay="338"/>
                                          </p:stCondLst>
                                        </p:cTn>
                                        <p:tgtEl>
                                          <p:spTgt spid="5"/>
                                        </p:tgtEl>
                                      </p:cBhvr>
                                      <p:to x="100000" y="100000"/>
                                    </p:animScale>
                                    <p:animScale>
                                      <p:cBhvr>
                                        <p:cTn id="50" dur="13">
                                          <p:stCondLst>
                                            <p:cond delay="656"/>
                                          </p:stCondLst>
                                        </p:cTn>
                                        <p:tgtEl>
                                          <p:spTgt spid="5"/>
                                        </p:tgtEl>
                                      </p:cBhvr>
                                      <p:to x="100000" y="80000"/>
                                    </p:animScale>
                                    <p:animScale>
                                      <p:cBhvr>
                                        <p:cTn id="51" dur="83" decel="50000">
                                          <p:stCondLst>
                                            <p:cond delay="669"/>
                                          </p:stCondLst>
                                        </p:cTn>
                                        <p:tgtEl>
                                          <p:spTgt spid="5"/>
                                        </p:tgtEl>
                                      </p:cBhvr>
                                      <p:to x="100000" y="100000"/>
                                    </p:animScale>
                                    <p:animScale>
                                      <p:cBhvr>
                                        <p:cTn id="52" dur="13">
                                          <p:stCondLst>
                                            <p:cond delay="821"/>
                                          </p:stCondLst>
                                        </p:cTn>
                                        <p:tgtEl>
                                          <p:spTgt spid="5"/>
                                        </p:tgtEl>
                                      </p:cBhvr>
                                      <p:to x="100000" y="90000"/>
                                    </p:animScale>
                                    <p:animScale>
                                      <p:cBhvr>
                                        <p:cTn id="53" dur="83" decel="50000">
                                          <p:stCondLst>
                                            <p:cond delay="834"/>
                                          </p:stCondLst>
                                        </p:cTn>
                                        <p:tgtEl>
                                          <p:spTgt spid="5"/>
                                        </p:tgtEl>
                                      </p:cBhvr>
                                      <p:to x="100000" y="100000"/>
                                    </p:animScale>
                                    <p:animScale>
                                      <p:cBhvr>
                                        <p:cTn id="54" dur="13">
                                          <p:stCondLst>
                                            <p:cond delay="904"/>
                                          </p:stCondLst>
                                        </p:cTn>
                                        <p:tgtEl>
                                          <p:spTgt spid="5"/>
                                        </p:tgtEl>
                                      </p:cBhvr>
                                      <p:to x="100000" y="95000"/>
                                    </p:animScale>
                                    <p:animScale>
                                      <p:cBhvr>
                                        <p:cTn id="55" dur="83" decel="50000">
                                          <p:stCondLst>
                                            <p:cond delay="917"/>
                                          </p:stCondLst>
                                        </p:cTn>
                                        <p:tgtEl>
                                          <p:spTgt spid="5"/>
                                        </p:tgtEl>
                                      </p:cBhvr>
                                      <p:to x="100000" y="100000"/>
                                    </p:animScale>
                                  </p:childTnLst>
                                </p:cTn>
                              </p:par>
                            </p:childTnLst>
                          </p:cTn>
                        </p:par>
                        <p:par>
                          <p:cTn id="56" fill="hold">
                            <p:stCondLst>
                              <p:cond delay="5000"/>
                            </p:stCondLst>
                            <p:childTnLst>
                              <p:par>
                                <p:cTn id="57" presetID="35" presetClass="entr" presetSubtype="0" fill="hold" nodeType="afterEffect">
                                  <p:stCondLst>
                                    <p:cond delay="0"/>
                                  </p:stCondLst>
                                  <p:childTnLst>
                                    <p:set>
                                      <p:cBhvr>
                                        <p:cTn id="58" dur="1" fill="hold">
                                          <p:stCondLst>
                                            <p:cond delay="0"/>
                                          </p:stCondLst>
                                        </p:cTn>
                                        <p:tgtEl>
                                          <p:spTgt spid="12"/>
                                        </p:tgtEl>
                                        <p:attrNameLst>
                                          <p:attrName>style.visibility</p:attrName>
                                        </p:attrNameLst>
                                      </p:cBhvr>
                                      <p:to>
                                        <p:strVal val="visible"/>
                                      </p:to>
                                    </p:set>
                                    <p:animEffect transition="in" filter="fade">
                                      <p:cBhvr>
                                        <p:cTn id="59" dur="2000"/>
                                        <p:tgtEl>
                                          <p:spTgt spid="12"/>
                                        </p:tgtEl>
                                      </p:cBhvr>
                                    </p:animEffect>
                                    <p:anim calcmode="lin" valueType="num">
                                      <p:cBhvr>
                                        <p:cTn id="60" dur="2000" fill="hold"/>
                                        <p:tgtEl>
                                          <p:spTgt spid="12"/>
                                        </p:tgtEl>
                                        <p:attrNameLst>
                                          <p:attrName>style.rotation</p:attrName>
                                        </p:attrNameLst>
                                      </p:cBhvr>
                                      <p:tavLst>
                                        <p:tav tm="0">
                                          <p:val>
                                            <p:fltVal val="720"/>
                                          </p:val>
                                        </p:tav>
                                        <p:tav tm="100000">
                                          <p:val>
                                            <p:fltVal val="0"/>
                                          </p:val>
                                        </p:tav>
                                      </p:tavLst>
                                    </p:anim>
                                    <p:anim calcmode="lin" valueType="num">
                                      <p:cBhvr>
                                        <p:cTn id="61" dur="2000" fill="hold"/>
                                        <p:tgtEl>
                                          <p:spTgt spid="12"/>
                                        </p:tgtEl>
                                        <p:attrNameLst>
                                          <p:attrName>ppt_h</p:attrName>
                                        </p:attrNameLst>
                                      </p:cBhvr>
                                      <p:tavLst>
                                        <p:tav tm="0">
                                          <p:val>
                                            <p:fltVal val="0"/>
                                          </p:val>
                                        </p:tav>
                                        <p:tav tm="100000">
                                          <p:val>
                                            <p:strVal val="#ppt_h"/>
                                          </p:val>
                                        </p:tav>
                                      </p:tavLst>
                                    </p:anim>
                                    <p:anim calcmode="lin" valueType="num">
                                      <p:cBhvr>
                                        <p:cTn id="62" dur="2000" fill="hold"/>
                                        <p:tgtEl>
                                          <p:spTgt spid="12"/>
                                        </p:tgtEl>
                                        <p:attrNameLst>
                                          <p:attrName>ppt_w</p:attrName>
                                        </p:attrNameLst>
                                      </p:cBhvr>
                                      <p:tavLst>
                                        <p:tav tm="0">
                                          <p:val>
                                            <p:fltVal val="0"/>
                                          </p:val>
                                        </p:tav>
                                        <p:tav tm="100000">
                                          <p:val>
                                            <p:strVal val="#ppt_w"/>
                                          </p:val>
                                        </p:tav>
                                      </p:tavLst>
                                    </p:anim>
                                  </p:childTnLst>
                                </p:cTn>
                              </p:par>
                            </p:childTnLst>
                          </p:cTn>
                        </p:par>
                        <p:par>
                          <p:cTn id="63" fill="hold">
                            <p:stCondLst>
                              <p:cond delay="7000"/>
                            </p:stCondLst>
                            <p:childTnLst>
                              <p:par>
                                <p:cTn id="64" presetID="45" presetClass="entr" presetSubtype="0" fill="hold" nodeType="afterEffect">
                                  <p:stCondLst>
                                    <p:cond delay="0"/>
                                  </p:stCondLst>
                                  <p:childTnLst>
                                    <p:set>
                                      <p:cBhvr>
                                        <p:cTn id="65" dur="1" fill="hold">
                                          <p:stCondLst>
                                            <p:cond delay="0"/>
                                          </p:stCondLst>
                                        </p:cTn>
                                        <p:tgtEl>
                                          <p:spTgt spid="6"/>
                                        </p:tgtEl>
                                        <p:attrNameLst>
                                          <p:attrName>style.visibility</p:attrName>
                                        </p:attrNameLst>
                                      </p:cBhvr>
                                      <p:to>
                                        <p:strVal val="visible"/>
                                      </p:to>
                                    </p:set>
                                    <p:animEffect transition="in" filter="fade">
                                      <p:cBhvr>
                                        <p:cTn id="66" dur="2000"/>
                                        <p:tgtEl>
                                          <p:spTgt spid="6"/>
                                        </p:tgtEl>
                                      </p:cBhvr>
                                    </p:animEffect>
                                    <p:anim calcmode="lin" valueType="num">
                                      <p:cBhvr>
                                        <p:cTn id="67" dur="2000" fill="hold"/>
                                        <p:tgtEl>
                                          <p:spTgt spid="6"/>
                                        </p:tgtEl>
                                        <p:attrNameLst>
                                          <p:attrName>ppt_w</p:attrName>
                                        </p:attrNameLst>
                                      </p:cBhvr>
                                      <p:tavLst>
                                        <p:tav tm="0" fmla="#ppt_w*sin(2.5*pi*$)">
                                          <p:val>
                                            <p:fltVal val="0"/>
                                          </p:val>
                                        </p:tav>
                                        <p:tav tm="100000">
                                          <p:val>
                                            <p:fltVal val="1"/>
                                          </p:val>
                                        </p:tav>
                                      </p:tavLst>
                                    </p:anim>
                                    <p:anim calcmode="lin" valueType="num">
                                      <p:cBhvr>
                                        <p:cTn id="68" dur="2000" fill="hold"/>
                                        <p:tgtEl>
                                          <p:spTgt spid="6"/>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Video example</a:t>
            </a:r>
            <a:endParaRPr lang="en-US" dirty="0"/>
          </a:p>
        </p:txBody>
      </p:sp>
      <p:sp>
        <p:nvSpPr>
          <p:cNvPr id="3" name="Content Placeholder 2"/>
          <p:cNvSpPr>
            <a:spLocks noGrp="1"/>
          </p:cNvSpPr>
          <p:nvPr>
            <p:ph idx="1"/>
          </p:nvPr>
        </p:nvSpPr>
        <p:spPr/>
        <p:txBody>
          <a:bodyPr/>
          <a:lstStyle/>
          <a:p>
            <a:r>
              <a:rPr lang="en-US" dirty="0" smtClean="0"/>
              <a:t>Video: Conversation with Novel Words</a:t>
            </a:r>
            <a:endParaRPr lang="en-US" dirty="0"/>
          </a:p>
        </p:txBody>
      </p:sp>
      <p:pic>
        <p:nvPicPr>
          <p:cNvPr id="4" name="Novel Words AIAN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0" y="0"/>
            <a:ext cx="9144000" cy="6858000"/>
          </a:xfrm>
          <a:prstGeom prst="rect">
            <a:avLst/>
          </a:prstGeom>
        </p:spPr>
      </p:pic>
    </p:spTree>
    <p:extLst>
      <p:ext uri="{BB962C8B-B14F-4D97-AF65-F5344CB8AC3E}">
        <p14:creationId xmlns:p14="http://schemas.microsoft.com/office/powerpoint/2010/main" val="3436423288"/>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How does introducing novel words benefit children?</a:t>
            </a:r>
            <a:endParaRPr lang="en-US" dirty="0"/>
          </a:p>
        </p:txBody>
      </p:sp>
      <p:sp>
        <p:nvSpPr>
          <p:cNvPr id="7" name="Freeform 6"/>
          <p:cNvSpPr/>
          <p:nvPr/>
        </p:nvSpPr>
        <p:spPr>
          <a:xfrm>
            <a:off x="5559344" y="4350166"/>
            <a:ext cx="2598127" cy="1682997"/>
          </a:xfrm>
          <a:custGeom>
            <a:avLst/>
            <a:gdLst>
              <a:gd name="connsiteX0" fmla="*/ 0 w 2598127"/>
              <a:gd name="connsiteY0" fmla="*/ 168300 h 1682997"/>
              <a:gd name="connsiteX1" fmla="*/ 168300 w 2598127"/>
              <a:gd name="connsiteY1" fmla="*/ 0 h 1682997"/>
              <a:gd name="connsiteX2" fmla="*/ 2429827 w 2598127"/>
              <a:gd name="connsiteY2" fmla="*/ 0 h 1682997"/>
              <a:gd name="connsiteX3" fmla="*/ 2598127 w 2598127"/>
              <a:gd name="connsiteY3" fmla="*/ 168300 h 1682997"/>
              <a:gd name="connsiteX4" fmla="*/ 2598127 w 2598127"/>
              <a:gd name="connsiteY4" fmla="*/ 1514697 h 1682997"/>
              <a:gd name="connsiteX5" fmla="*/ 2429827 w 2598127"/>
              <a:gd name="connsiteY5" fmla="*/ 1682997 h 1682997"/>
              <a:gd name="connsiteX6" fmla="*/ 168300 w 2598127"/>
              <a:gd name="connsiteY6" fmla="*/ 1682997 h 1682997"/>
              <a:gd name="connsiteX7" fmla="*/ 0 w 2598127"/>
              <a:gd name="connsiteY7" fmla="*/ 1514697 h 1682997"/>
              <a:gd name="connsiteX8" fmla="*/ 0 w 2598127"/>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598127" h="1682997">
                <a:moveTo>
                  <a:pt x="0" y="168300"/>
                </a:moveTo>
                <a:cubicBezTo>
                  <a:pt x="0" y="75350"/>
                  <a:pt x="75350" y="0"/>
                  <a:pt x="168300" y="0"/>
                </a:cubicBezTo>
                <a:lnTo>
                  <a:pt x="2429827" y="0"/>
                </a:lnTo>
                <a:cubicBezTo>
                  <a:pt x="2522777" y="0"/>
                  <a:pt x="2598127" y="75350"/>
                  <a:pt x="2598127" y="168300"/>
                </a:cubicBezTo>
                <a:lnTo>
                  <a:pt x="2598127" y="1514697"/>
                </a:lnTo>
                <a:cubicBezTo>
                  <a:pt x="2598127" y="1607647"/>
                  <a:pt x="2522777" y="1682997"/>
                  <a:pt x="2429827" y="1682997"/>
                </a:cubicBezTo>
                <a:lnTo>
                  <a:pt x="168300" y="1682997"/>
                </a:lnTo>
                <a:cubicBezTo>
                  <a:pt x="75350" y="1682997"/>
                  <a:pt x="0" y="1607647"/>
                  <a:pt x="0" y="1514697"/>
                </a:cubicBezTo>
                <a:lnTo>
                  <a:pt x="0" y="168300"/>
                </a:lnTo>
                <a:close/>
              </a:path>
            </a:pathLst>
          </a:custGeom>
        </p:spPr>
        <p:style>
          <a:lnRef idx="2">
            <a:schemeClr val="accent4">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869748" tIns="511059" rIns="90310" bIns="90310" numCol="1" spcCol="1270" anchor="b" anchorCtr="0">
            <a:noAutofit/>
          </a:bodyPr>
          <a:lstStyle/>
          <a:p>
            <a:pPr marL="114300" lvl="1" indent="-114300" algn="l" defTabSz="622300">
              <a:lnSpc>
                <a:spcPct val="90000"/>
              </a:lnSpc>
              <a:spcBef>
                <a:spcPct val="0"/>
              </a:spcBef>
              <a:spcAft>
                <a:spcPct val="15000"/>
              </a:spcAft>
              <a:buChar char="••"/>
            </a:pPr>
            <a:r>
              <a:rPr lang="en-US" sz="1400" kern="1200" dirty="0" smtClean="0"/>
              <a:t>Expands higher level thinking skills</a:t>
            </a:r>
            <a:endParaRPr lang="en-US" sz="1400" kern="1200" dirty="0"/>
          </a:p>
          <a:p>
            <a:pPr marL="114300" lvl="1" indent="-114300" algn="l" defTabSz="622300">
              <a:lnSpc>
                <a:spcPct val="90000"/>
              </a:lnSpc>
              <a:spcBef>
                <a:spcPct val="0"/>
              </a:spcBef>
              <a:spcAft>
                <a:spcPct val="15000"/>
              </a:spcAft>
              <a:buChar char="••"/>
            </a:pPr>
            <a:r>
              <a:rPr lang="en-US" sz="1400" kern="1200" dirty="0" smtClean="0"/>
              <a:t>Provides opportunities for children to think about their thinking and evaluate their understandings</a:t>
            </a:r>
            <a:endParaRPr lang="en-US" sz="1400" kern="1200" dirty="0"/>
          </a:p>
        </p:txBody>
      </p:sp>
      <p:sp>
        <p:nvSpPr>
          <p:cNvPr id="8" name="Freeform 7"/>
          <p:cNvSpPr/>
          <p:nvPr/>
        </p:nvSpPr>
        <p:spPr>
          <a:xfrm>
            <a:off x="849331" y="4350166"/>
            <a:ext cx="2598127" cy="1682997"/>
          </a:xfrm>
          <a:custGeom>
            <a:avLst/>
            <a:gdLst>
              <a:gd name="connsiteX0" fmla="*/ 0 w 2598127"/>
              <a:gd name="connsiteY0" fmla="*/ 168300 h 1682997"/>
              <a:gd name="connsiteX1" fmla="*/ 168300 w 2598127"/>
              <a:gd name="connsiteY1" fmla="*/ 0 h 1682997"/>
              <a:gd name="connsiteX2" fmla="*/ 2429827 w 2598127"/>
              <a:gd name="connsiteY2" fmla="*/ 0 h 1682997"/>
              <a:gd name="connsiteX3" fmla="*/ 2598127 w 2598127"/>
              <a:gd name="connsiteY3" fmla="*/ 168300 h 1682997"/>
              <a:gd name="connsiteX4" fmla="*/ 2598127 w 2598127"/>
              <a:gd name="connsiteY4" fmla="*/ 1514697 h 1682997"/>
              <a:gd name="connsiteX5" fmla="*/ 2429827 w 2598127"/>
              <a:gd name="connsiteY5" fmla="*/ 1682997 h 1682997"/>
              <a:gd name="connsiteX6" fmla="*/ 168300 w 2598127"/>
              <a:gd name="connsiteY6" fmla="*/ 1682997 h 1682997"/>
              <a:gd name="connsiteX7" fmla="*/ 0 w 2598127"/>
              <a:gd name="connsiteY7" fmla="*/ 1514697 h 1682997"/>
              <a:gd name="connsiteX8" fmla="*/ 0 w 2598127"/>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598127" h="1682997">
                <a:moveTo>
                  <a:pt x="0" y="168300"/>
                </a:moveTo>
                <a:cubicBezTo>
                  <a:pt x="0" y="75350"/>
                  <a:pt x="75350" y="0"/>
                  <a:pt x="168300" y="0"/>
                </a:cubicBezTo>
                <a:lnTo>
                  <a:pt x="2429827" y="0"/>
                </a:lnTo>
                <a:cubicBezTo>
                  <a:pt x="2522777" y="0"/>
                  <a:pt x="2598127" y="75350"/>
                  <a:pt x="2598127" y="168300"/>
                </a:cubicBezTo>
                <a:lnTo>
                  <a:pt x="2598127" y="1514697"/>
                </a:lnTo>
                <a:cubicBezTo>
                  <a:pt x="2598127" y="1607647"/>
                  <a:pt x="2522777" y="1682997"/>
                  <a:pt x="2429827" y="1682997"/>
                </a:cubicBezTo>
                <a:lnTo>
                  <a:pt x="168300" y="1682997"/>
                </a:lnTo>
                <a:cubicBezTo>
                  <a:pt x="75350" y="1682997"/>
                  <a:pt x="0" y="1607647"/>
                  <a:pt x="0" y="1514697"/>
                </a:cubicBezTo>
                <a:lnTo>
                  <a:pt x="0" y="168300"/>
                </a:lnTo>
                <a:close/>
              </a:path>
            </a:pathLst>
          </a:custGeom>
        </p:spPr>
        <p:style>
          <a:lnRef idx="2">
            <a:schemeClr val="accent5">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128410" tIns="457719" rIns="869748" bIns="36970" numCol="1" spcCol="1270" anchor="b" anchorCtr="0">
            <a:noAutofit/>
          </a:bodyPr>
          <a:lstStyle/>
          <a:p>
            <a:pPr marL="118872" lvl="1" indent="-114300" algn="l" defTabSz="622300">
              <a:lnSpc>
                <a:spcPct val="90000"/>
              </a:lnSpc>
              <a:spcBef>
                <a:spcPct val="0"/>
              </a:spcBef>
              <a:spcAft>
                <a:spcPct val="15000"/>
              </a:spcAft>
              <a:buChar char="••"/>
            </a:pPr>
            <a:r>
              <a:rPr lang="en-US" sz="1400" kern="1200" dirty="0" smtClean="0"/>
              <a:t>Develops </a:t>
            </a:r>
            <a:br>
              <a:rPr lang="en-US" sz="1400" kern="1200" dirty="0" smtClean="0"/>
            </a:br>
            <a:r>
              <a:rPr lang="en-US" sz="1400" kern="1200" dirty="0" smtClean="0"/>
              <a:t>knowledge of new concepts and skills</a:t>
            </a:r>
            <a:endParaRPr lang="en-US" sz="1400" kern="1200" dirty="0"/>
          </a:p>
          <a:p>
            <a:pPr marL="114300" lvl="1" indent="-114300" algn="l" defTabSz="622300">
              <a:lnSpc>
                <a:spcPct val="90000"/>
              </a:lnSpc>
              <a:spcBef>
                <a:spcPct val="0"/>
              </a:spcBef>
              <a:spcAft>
                <a:spcPct val="15000"/>
              </a:spcAft>
              <a:buChar char="••"/>
            </a:pPr>
            <a:r>
              <a:rPr lang="en-US" sz="1400" kern="1200" dirty="0" smtClean="0"/>
              <a:t>Enhances children’s understandings throughout the conversation</a:t>
            </a:r>
            <a:endParaRPr lang="en-US" sz="1400" kern="1200" dirty="0"/>
          </a:p>
        </p:txBody>
      </p:sp>
      <p:sp>
        <p:nvSpPr>
          <p:cNvPr id="9" name="Freeform 8"/>
          <p:cNvSpPr/>
          <p:nvPr/>
        </p:nvSpPr>
        <p:spPr>
          <a:xfrm>
            <a:off x="5505901" y="2143941"/>
            <a:ext cx="2642971" cy="1682997"/>
          </a:xfrm>
          <a:custGeom>
            <a:avLst/>
            <a:gdLst>
              <a:gd name="connsiteX0" fmla="*/ 0 w 2642971"/>
              <a:gd name="connsiteY0" fmla="*/ 168300 h 1682997"/>
              <a:gd name="connsiteX1" fmla="*/ 168300 w 2642971"/>
              <a:gd name="connsiteY1" fmla="*/ 0 h 1682997"/>
              <a:gd name="connsiteX2" fmla="*/ 2474671 w 2642971"/>
              <a:gd name="connsiteY2" fmla="*/ 0 h 1682997"/>
              <a:gd name="connsiteX3" fmla="*/ 2642971 w 2642971"/>
              <a:gd name="connsiteY3" fmla="*/ 168300 h 1682997"/>
              <a:gd name="connsiteX4" fmla="*/ 2642971 w 2642971"/>
              <a:gd name="connsiteY4" fmla="*/ 1514697 h 1682997"/>
              <a:gd name="connsiteX5" fmla="*/ 2474671 w 2642971"/>
              <a:gd name="connsiteY5" fmla="*/ 1682997 h 1682997"/>
              <a:gd name="connsiteX6" fmla="*/ 168300 w 2642971"/>
              <a:gd name="connsiteY6" fmla="*/ 1682997 h 1682997"/>
              <a:gd name="connsiteX7" fmla="*/ 0 w 2642971"/>
              <a:gd name="connsiteY7" fmla="*/ 1514697 h 1682997"/>
              <a:gd name="connsiteX8" fmla="*/ 0 w 2642971"/>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642971" h="1682997">
                <a:moveTo>
                  <a:pt x="0" y="168300"/>
                </a:moveTo>
                <a:cubicBezTo>
                  <a:pt x="0" y="75350"/>
                  <a:pt x="75350" y="0"/>
                  <a:pt x="168300" y="0"/>
                </a:cubicBezTo>
                <a:lnTo>
                  <a:pt x="2474671" y="0"/>
                </a:lnTo>
                <a:cubicBezTo>
                  <a:pt x="2567621" y="0"/>
                  <a:pt x="2642971" y="75350"/>
                  <a:pt x="2642971" y="168300"/>
                </a:cubicBezTo>
                <a:lnTo>
                  <a:pt x="2642971" y="1514697"/>
                </a:lnTo>
                <a:cubicBezTo>
                  <a:pt x="2642971" y="1607647"/>
                  <a:pt x="2567621" y="1682997"/>
                  <a:pt x="2474671" y="1682997"/>
                </a:cubicBezTo>
                <a:lnTo>
                  <a:pt x="168300" y="1682997"/>
                </a:lnTo>
                <a:cubicBezTo>
                  <a:pt x="75350" y="1682997"/>
                  <a:pt x="0" y="1607647"/>
                  <a:pt x="0" y="1514697"/>
                </a:cubicBezTo>
                <a:lnTo>
                  <a:pt x="0" y="168300"/>
                </a:lnTo>
                <a:close/>
              </a:path>
            </a:pathLst>
          </a:custGeom>
        </p:spPr>
        <p:style>
          <a:lnRef idx="2">
            <a:schemeClr val="accent3">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883201" tIns="90310" rIns="90310" bIns="511059" numCol="1" spcCol="1270" anchor="t" anchorCtr="0">
            <a:noAutofit/>
          </a:bodyPr>
          <a:lstStyle/>
          <a:p>
            <a:pPr marL="114300" lvl="1" indent="-114300" algn="l" defTabSz="622300">
              <a:lnSpc>
                <a:spcPct val="90000"/>
              </a:lnSpc>
              <a:spcBef>
                <a:spcPct val="0"/>
              </a:spcBef>
              <a:spcAft>
                <a:spcPct val="15000"/>
              </a:spcAft>
              <a:buChar char="••"/>
            </a:pPr>
            <a:r>
              <a:rPr lang="en-US" sz="1400" kern="1200" dirty="0" smtClean="0"/>
              <a:t>Models back-and-forth exchanges</a:t>
            </a:r>
            <a:endParaRPr lang="en-US" sz="1400" kern="1200" dirty="0"/>
          </a:p>
          <a:p>
            <a:pPr marL="114300" lvl="1" indent="-114300" algn="l" defTabSz="622300">
              <a:lnSpc>
                <a:spcPct val="90000"/>
              </a:lnSpc>
              <a:spcBef>
                <a:spcPct val="0"/>
              </a:spcBef>
              <a:spcAft>
                <a:spcPct val="15000"/>
              </a:spcAft>
              <a:buChar char="••"/>
            </a:pPr>
            <a:r>
              <a:rPr lang="en-US" sz="1400" kern="1200" dirty="0" smtClean="0"/>
              <a:t>Assists children in learning how to communicate more clearly and accurately</a:t>
            </a:r>
            <a:endParaRPr lang="en-US" sz="1400" kern="1200" dirty="0"/>
          </a:p>
        </p:txBody>
      </p:sp>
      <p:sp>
        <p:nvSpPr>
          <p:cNvPr id="10" name="Freeform 9"/>
          <p:cNvSpPr/>
          <p:nvPr/>
        </p:nvSpPr>
        <p:spPr>
          <a:xfrm>
            <a:off x="938966" y="2183390"/>
            <a:ext cx="2598127" cy="1682997"/>
          </a:xfrm>
          <a:custGeom>
            <a:avLst/>
            <a:gdLst>
              <a:gd name="connsiteX0" fmla="*/ 0 w 2598127"/>
              <a:gd name="connsiteY0" fmla="*/ 168300 h 1682997"/>
              <a:gd name="connsiteX1" fmla="*/ 168300 w 2598127"/>
              <a:gd name="connsiteY1" fmla="*/ 0 h 1682997"/>
              <a:gd name="connsiteX2" fmla="*/ 2429827 w 2598127"/>
              <a:gd name="connsiteY2" fmla="*/ 0 h 1682997"/>
              <a:gd name="connsiteX3" fmla="*/ 2598127 w 2598127"/>
              <a:gd name="connsiteY3" fmla="*/ 168300 h 1682997"/>
              <a:gd name="connsiteX4" fmla="*/ 2598127 w 2598127"/>
              <a:gd name="connsiteY4" fmla="*/ 1514697 h 1682997"/>
              <a:gd name="connsiteX5" fmla="*/ 2429827 w 2598127"/>
              <a:gd name="connsiteY5" fmla="*/ 1682997 h 1682997"/>
              <a:gd name="connsiteX6" fmla="*/ 168300 w 2598127"/>
              <a:gd name="connsiteY6" fmla="*/ 1682997 h 1682997"/>
              <a:gd name="connsiteX7" fmla="*/ 0 w 2598127"/>
              <a:gd name="connsiteY7" fmla="*/ 1514697 h 1682997"/>
              <a:gd name="connsiteX8" fmla="*/ 0 w 2598127"/>
              <a:gd name="connsiteY8" fmla="*/ 168300 h 168299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Lst>
            <a:rect l="l" t="t" r="r" b="b"/>
            <a:pathLst>
              <a:path w="2598127" h="1682997">
                <a:moveTo>
                  <a:pt x="0" y="168300"/>
                </a:moveTo>
                <a:cubicBezTo>
                  <a:pt x="0" y="75350"/>
                  <a:pt x="75350" y="0"/>
                  <a:pt x="168300" y="0"/>
                </a:cubicBezTo>
                <a:lnTo>
                  <a:pt x="2429827" y="0"/>
                </a:lnTo>
                <a:cubicBezTo>
                  <a:pt x="2522777" y="0"/>
                  <a:pt x="2598127" y="75350"/>
                  <a:pt x="2598127" y="168300"/>
                </a:cubicBezTo>
                <a:lnTo>
                  <a:pt x="2598127" y="1514697"/>
                </a:lnTo>
                <a:cubicBezTo>
                  <a:pt x="2598127" y="1607647"/>
                  <a:pt x="2522777" y="1682997"/>
                  <a:pt x="2429827" y="1682997"/>
                </a:cubicBezTo>
                <a:lnTo>
                  <a:pt x="168300" y="1682997"/>
                </a:lnTo>
                <a:cubicBezTo>
                  <a:pt x="75350" y="1682997"/>
                  <a:pt x="0" y="1607647"/>
                  <a:pt x="0" y="1514697"/>
                </a:cubicBezTo>
                <a:lnTo>
                  <a:pt x="0" y="168300"/>
                </a:lnTo>
                <a:close/>
              </a:path>
            </a:pathLst>
          </a:custGeom>
        </p:spPr>
        <p:style>
          <a:lnRef idx="2">
            <a:schemeClr val="accent2">
              <a:hueOff val="0"/>
              <a:satOff val="0"/>
              <a:lumOff val="0"/>
              <a:alphaOff val="0"/>
            </a:schemeClr>
          </a:lnRef>
          <a:fillRef idx="1">
            <a:schemeClr val="lt1">
              <a:alpha val="90000"/>
              <a:hueOff val="0"/>
              <a:satOff val="0"/>
              <a:lumOff val="0"/>
              <a:alphaOff val="0"/>
            </a:schemeClr>
          </a:fillRef>
          <a:effectRef idx="0">
            <a:schemeClr val="lt1">
              <a:alpha val="90000"/>
              <a:hueOff val="0"/>
              <a:satOff val="0"/>
              <a:lumOff val="0"/>
              <a:alphaOff val="0"/>
            </a:schemeClr>
          </a:effectRef>
          <a:fontRef idx="minor">
            <a:schemeClr val="dk1">
              <a:hueOff val="0"/>
              <a:satOff val="0"/>
              <a:lumOff val="0"/>
              <a:alphaOff val="0"/>
            </a:schemeClr>
          </a:fontRef>
        </p:style>
        <p:txBody>
          <a:bodyPr spcFirstLastPara="0" vert="horz" wrap="square" lIns="90310" tIns="90310" rIns="869748" bIns="511059" numCol="1" spcCol="1270" anchor="t" anchorCtr="0">
            <a:noAutofit/>
          </a:bodyPr>
          <a:lstStyle/>
          <a:p>
            <a:pPr marL="114300" lvl="1" indent="-114300" algn="l" defTabSz="622300">
              <a:lnSpc>
                <a:spcPct val="90000"/>
              </a:lnSpc>
              <a:spcBef>
                <a:spcPct val="0"/>
              </a:spcBef>
              <a:spcAft>
                <a:spcPct val="15000"/>
              </a:spcAft>
              <a:buChar char="••"/>
            </a:pPr>
            <a:r>
              <a:rPr lang="en-US" sz="1400" kern="1200" dirty="0" smtClean="0"/>
              <a:t>Increases vocabulary</a:t>
            </a:r>
            <a:endParaRPr lang="en-US" sz="1400" kern="1200" dirty="0"/>
          </a:p>
          <a:p>
            <a:pPr marL="114300" lvl="1" indent="-114300" algn="l" defTabSz="622300">
              <a:lnSpc>
                <a:spcPct val="90000"/>
              </a:lnSpc>
              <a:spcBef>
                <a:spcPct val="0"/>
              </a:spcBef>
              <a:spcAft>
                <a:spcPct val="15000"/>
              </a:spcAft>
              <a:buChar char="••"/>
            </a:pPr>
            <a:r>
              <a:rPr lang="en-US" sz="1400" kern="1200" dirty="0" smtClean="0"/>
              <a:t>Helps children learn more language to understand their actions and to express their </a:t>
            </a:r>
            <a:br>
              <a:rPr lang="en-US" sz="1400" kern="1200" dirty="0" smtClean="0"/>
            </a:br>
            <a:r>
              <a:rPr lang="en-US" sz="1400" kern="1200" dirty="0" smtClean="0"/>
              <a:t>ideas</a:t>
            </a:r>
            <a:endParaRPr lang="en-US" sz="1400" kern="1200" dirty="0"/>
          </a:p>
        </p:txBody>
      </p:sp>
      <p:sp>
        <p:nvSpPr>
          <p:cNvPr id="11" name="Freeform 10"/>
          <p:cNvSpPr/>
          <p:nvPr/>
        </p:nvSpPr>
        <p:spPr>
          <a:xfrm>
            <a:off x="2364598" y="2141323"/>
            <a:ext cx="1751385" cy="1882854"/>
          </a:xfrm>
          <a:custGeom>
            <a:avLst/>
            <a:gdLst>
              <a:gd name="connsiteX0" fmla="*/ 0 w 1751385"/>
              <a:gd name="connsiteY0" fmla="*/ 1882854 h 1882854"/>
              <a:gd name="connsiteX1" fmla="*/ 1751385 w 1751385"/>
              <a:gd name="connsiteY1" fmla="*/ 0 h 1882854"/>
              <a:gd name="connsiteX2" fmla="*/ 1751385 w 1751385"/>
              <a:gd name="connsiteY2" fmla="*/ 1882854 h 1882854"/>
              <a:gd name="connsiteX3" fmla="*/ 0 w 1751385"/>
              <a:gd name="connsiteY3" fmla="*/ 1882854 h 1882854"/>
            </a:gdLst>
            <a:ahLst/>
            <a:cxnLst>
              <a:cxn ang="0">
                <a:pos x="connsiteX0" y="connsiteY0"/>
              </a:cxn>
              <a:cxn ang="0">
                <a:pos x="connsiteX1" y="connsiteY1"/>
              </a:cxn>
              <a:cxn ang="0">
                <a:pos x="connsiteX2" y="connsiteY2"/>
              </a:cxn>
              <a:cxn ang="0">
                <a:pos x="connsiteX3" y="connsiteY3"/>
              </a:cxn>
            </a:cxnLst>
            <a:rect l="l" t="t" r="r" b="b"/>
            <a:pathLst>
              <a:path w="1751385" h="1882854">
                <a:moveTo>
                  <a:pt x="0" y="1882854"/>
                </a:moveTo>
                <a:cubicBezTo>
                  <a:pt x="0" y="842982"/>
                  <a:pt x="784122" y="0"/>
                  <a:pt x="1751385" y="0"/>
                </a:cubicBezTo>
                <a:lnTo>
                  <a:pt x="1751385" y="1882854"/>
                </a:lnTo>
                <a:lnTo>
                  <a:pt x="0" y="1882854"/>
                </a:lnTo>
                <a:close/>
              </a:path>
            </a:pathLst>
          </a:custGeom>
          <a:solidFill>
            <a:srgbClr val="FFA72C"/>
          </a:solidFill>
        </p:spPr>
        <p:style>
          <a:lnRef idx="3">
            <a:schemeClr val="lt1">
              <a:hueOff val="0"/>
              <a:satOff val="0"/>
              <a:lumOff val="0"/>
              <a:alphaOff val="0"/>
            </a:schemeClr>
          </a:lnRef>
          <a:fillRef idx="1">
            <a:schemeClr val="accent2">
              <a:hueOff val="0"/>
              <a:satOff val="0"/>
              <a:lumOff val="0"/>
              <a:alphaOff val="0"/>
            </a:schemeClr>
          </a:fillRef>
          <a:effectRef idx="1">
            <a:schemeClr val="accent2">
              <a:hueOff val="0"/>
              <a:satOff val="0"/>
              <a:lumOff val="0"/>
              <a:alphaOff val="0"/>
            </a:schemeClr>
          </a:effectRef>
          <a:fontRef idx="minor">
            <a:schemeClr val="lt1"/>
          </a:fontRef>
        </p:style>
        <p:txBody>
          <a:bodyPr spcFirstLastPara="0" vert="horz" wrap="square" lIns="619649" tIns="658155" rIns="106680" bIns="106680" numCol="1" spcCol="1270" anchor="ctr" anchorCtr="0">
            <a:noAutofit/>
          </a:bodyPr>
          <a:lstStyle/>
          <a:p>
            <a:pPr lvl="0" algn="l" defTabSz="666750">
              <a:lnSpc>
                <a:spcPct val="90000"/>
              </a:lnSpc>
              <a:spcBef>
                <a:spcPct val="0"/>
              </a:spcBef>
              <a:spcAft>
                <a:spcPct val="35000"/>
              </a:spcAft>
            </a:pPr>
            <a:r>
              <a:rPr lang="en-US" sz="1500" kern="1200" dirty="0" smtClean="0"/>
              <a:t>Introducing Novel Words</a:t>
            </a:r>
            <a:endParaRPr lang="en-US" sz="1000" kern="1200" dirty="0" smtClean="0"/>
          </a:p>
          <a:p>
            <a:pPr lvl="0" algn="ctr" defTabSz="666750">
              <a:lnSpc>
                <a:spcPct val="90000"/>
              </a:lnSpc>
              <a:spcBef>
                <a:spcPct val="0"/>
              </a:spcBef>
              <a:spcAft>
                <a:spcPct val="35000"/>
              </a:spcAft>
            </a:pPr>
            <a:endParaRPr lang="en-US" sz="1000" kern="1200" dirty="0"/>
          </a:p>
        </p:txBody>
      </p:sp>
      <p:sp>
        <p:nvSpPr>
          <p:cNvPr id="12" name="Freeform 11"/>
          <p:cNvSpPr/>
          <p:nvPr/>
        </p:nvSpPr>
        <p:spPr>
          <a:xfrm>
            <a:off x="4336869" y="2123082"/>
            <a:ext cx="1897110" cy="1907858"/>
          </a:xfrm>
          <a:custGeom>
            <a:avLst/>
            <a:gdLst>
              <a:gd name="connsiteX0" fmla="*/ 0 w 1907858"/>
              <a:gd name="connsiteY0" fmla="*/ 1897110 h 1897110"/>
              <a:gd name="connsiteX1" fmla="*/ 1907858 w 1907858"/>
              <a:gd name="connsiteY1" fmla="*/ 0 h 1897110"/>
              <a:gd name="connsiteX2" fmla="*/ 1907858 w 1907858"/>
              <a:gd name="connsiteY2" fmla="*/ 1897110 h 1897110"/>
              <a:gd name="connsiteX3" fmla="*/ 0 w 1907858"/>
              <a:gd name="connsiteY3" fmla="*/ 1897110 h 1897110"/>
            </a:gdLst>
            <a:ahLst/>
            <a:cxnLst>
              <a:cxn ang="0">
                <a:pos x="connsiteX0" y="connsiteY0"/>
              </a:cxn>
              <a:cxn ang="0">
                <a:pos x="connsiteX1" y="connsiteY1"/>
              </a:cxn>
              <a:cxn ang="0">
                <a:pos x="connsiteX2" y="connsiteY2"/>
              </a:cxn>
              <a:cxn ang="0">
                <a:pos x="connsiteX3" y="connsiteY3"/>
              </a:cxn>
            </a:cxnLst>
            <a:rect l="l" t="t" r="r" b="b"/>
            <a:pathLst>
              <a:path w="1907858" h="1897110">
                <a:moveTo>
                  <a:pt x="1" y="0"/>
                </a:moveTo>
                <a:cubicBezTo>
                  <a:pt x="1053681" y="0"/>
                  <a:pt x="1907857" y="849365"/>
                  <a:pt x="1907857" y="1897110"/>
                </a:cubicBezTo>
                <a:lnTo>
                  <a:pt x="1" y="1897110"/>
                </a:lnTo>
                <a:lnTo>
                  <a:pt x="1" y="0"/>
                </a:lnTo>
                <a:close/>
              </a:path>
            </a:pathLst>
          </a:custGeom>
        </p:spPr>
        <p:style>
          <a:lnRef idx="3">
            <a:schemeClr val="lt1">
              <a:hueOff val="0"/>
              <a:satOff val="0"/>
              <a:lumOff val="0"/>
              <a:alphaOff val="0"/>
            </a:schemeClr>
          </a:lnRef>
          <a:fillRef idx="1">
            <a:schemeClr val="accent3">
              <a:hueOff val="0"/>
              <a:satOff val="0"/>
              <a:lumOff val="0"/>
              <a:alphaOff val="0"/>
            </a:schemeClr>
          </a:fillRef>
          <a:effectRef idx="1">
            <a:schemeClr val="accent3">
              <a:hueOff val="0"/>
              <a:satOff val="0"/>
              <a:lumOff val="0"/>
              <a:alphaOff val="0"/>
            </a:schemeClr>
          </a:effectRef>
          <a:fontRef idx="minor">
            <a:schemeClr val="lt1"/>
          </a:fontRef>
        </p:style>
        <p:txBody>
          <a:bodyPr spcFirstLastPara="0" vert="horz" wrap="square" lIns="106680" tIns="665479" rIns="662331" bIns="106680" numCol="1" spcCol="1270" anchor="ctr" anchorCtr="0">
            <a:noAutofit/>
          </a:bodyPr>
          <a:lstStyle/>
          <a:p>
            <a:pPr lvl="0" algn="r" defTabSz="666750">
              <a:lnSpc>
                <a:spcPct val="90000"/>
              </a:lnSpc>
              <a:spcBef>
                <a:spcPct val="0"/>
              </a:spcBef>
              <a:spcAft>
                <a:spcPct val="35000"/>
              </a:spcAft>
            </a:pPr>
            <a:r>
              <a:rPr lang="en-US" sz="1500" kern="1200" dirty="0" smtClean="0"/>
              <a:t>Engaging in Thick Conversations</a:t>
            </a:r>
          </a:p>
          <a:p>
            <a:pPr lvl="0" algn="ctr" defTabSz="666750">
              <a:lnSpc>
                <a:spcPct val="90000"/>
              </a:lnSpc>
              <a:spcBef>
                <a:spcPct val="0"/>
              </a:spcBef>
              <a:spcAft>
                <a:spcPct val="35000"/>
              </a:spcAft>
            </a:pPr>
            <a:endParaRPr lang="en-US" sz="1000" kern="1200" dirty="0" smtClean="0"/>
          </a:p>
          <a:p>
            <a:pPr lvl="0" algn="ctr" defTabSz="666750">
              <a:lnSpc>
                <a:spcPct val="90000"/>
              </a:lnSpc>
              <a:spcBef>
                <a:spcPct val="0"/>
              </a:spcBef>
              <a:spcAft>
                <a:spcPct val="35000"/>
              </a:spcAft>
            </a:pPr>
            <a:endParaRPr lang="en-US" sz="1000" kern="1200" dirty="0"/>
          </a:p>
        </p:txBody>
      </p:sp>
      <p:sp>
        <p:nvSpPr>
          <p:cNvPr id="13" name="Freeform 12"/>
          <p:cNvSpPr/>
          <p:nvPr/>
        </p:nvSpPr>
        <p:spPr>
          <a:xfrm>
            <a:off x="4336869" y="4254330"/>
            <a:ext cx="1814489" cy="1873586"/>
          </a:xfrm>
          <a:custGeom>
            <a:avLst/>
            <a:gdLst>
              <a:gd name="connsiteX0" fmla="*/ 0 w 1814489"/>
              <a:gd name="connsiteY0" fmla="*/ 1873585 h 1873585"/>
              <a:gd name="connsiteX1" fmla="*/ 1814489 w 1814489"/>
              <a:gd name="connsiteY1" fmla="*/ 0 h 1873585"/>
              <a:gd name="connsiteX2" fmla="*/ 1814489 w 1814489"/>
              <a:gd name="connsiteY2" fmla="*/ 1873585 h 1873585"/>
              <a:gd name="connsiteX3" fmla="*/ 0 w 1814489"/>
              <a:gd name="connsiteY3" fmla="*/ 1873585 h 1873585"/>
            </a:gdLst>
            <a:ahLst/>
            <a:cxnLst>
              <a:cxn ang="0">
                <a:pos x="connsiteX0" y="connsiteY0"/>
              </a:cxn>
              <a:cxn ang="0">
                <a:pos x="connsiteX1" y="connsiteY1"/>
              </a:cxn>
              <a:cxn ang="0">
                <a:pos x="connsiteX2" y="connsiteY2"/>
              </a:cxn>
              <a:cxn ang="0">
                <a:pos x="connsiteX3" y="connsiteY3"/>
              </a:cxn>
            </a:cxnLst>
            <a:rect l="l" t="t" r="r" b="b"/>
            <a:pathLst>
              <a:path w="1814489" h="1873585">
                <a:moveTo>
                  <a:pt x="1814489" y="0"/>
                </a:moveTo>
                <a:cubicBezTo>
                  <a:pt x="1814489" y="1034752"/>
                  <a:pt x="1002115" y="1873585"/>
                  <a:pt x="0" y="1873585"/>
                </a:cubicBezTo>
                <a:lnTo>
                  <a:pt x="0" y="0"/>
                </a:lnTo>
                <a:lnTo>
                  <a:pt x="1814489" y="0"/>
                </a:lnTo>
                <a:close/>
              </a:path>
            </a:pathLst>
          </a:custGeom>
        </p:spPr>
        <p:style>
          <a:lnRef idx="3">
            <a:schemeClr val="lt1">
              <a:hueOff val="0"/>
              <a:satOff val="0"/>
              <a:lumOff val="0"/>
              <a:alphaOff val="0"/>
            </a:schemeClr>
          </a:lnRef>
          <a:fillRef idx="1">
            <a:schemeClr val="accent4">
              <a:hueOff val="0"/>
              <a:satOff val="0"/>
              <a:lumOff val="0"/>
              <a:alphaOff val="0"/>
            </a:schemeClr>
          </a:fillRef>
          <a:effectRef idx="1">
            <a:schemeClr val="accent4">
              <a:hueOff val="0"/>
              <a:satOff val="0"/>
              <a:lumOff val="0"/>
              <a:alphaOff val="0"/>
            </a:schemeClr>
          </a:effectRef>
          <a:fontRef idx="minor">
            <a:schemeClr val="lt1"/>
          </a:fontRef>
        </p:style>
        <p:txBody>
          <a:bodyPr spcFirstLastPara="0" vert="horz" wrap="square" lIns="99568" tIns="99569" rIns="631020" bIns="648328" numCol="1" spcCol="1270" anchor="ctr" anchorCtr="0">
            <a:noAutofit/>
          </a:bodyPr>
          <a:lstStyle/>
          <a:p>
            <a:pPr lvl="0" algn="ctr" defTabSz="622300">
              <a:lnSpc>
                <a:spcPct val="90000"/>
              </a:lnSpc>
              <a:spcBef>
                <a:spcPct val="0"/>
              </a:spcBef>
              <a:spcAft>
                <a:spcPct val="35000"/>
              </a:spcAft>
            </a:pPr>
            <a:endParaRPr lang="en-US" sz="1400" kern="1200" dirty="0" smtClean="0"/>
          </a:p>
          <a:p>
            <a:pPr lvl="0" algn="ctr" defTabSz="622300">
              <a:lnSpc>
                <a:spcPct val="90000"/>
              </a:lnSpc>
              <a:spcBef>
                <a:spcPct val="0"/>
              </a:spcBef>
              <a:spcAft>
                <a:spcPct val="35000"/>
              </a:spcAft>
            </a:pPr>
            <a:r>
              <a:rPr lang="en-US" sz="1600" kern="1200" dirty="0" smtClean="0"/>
              <a:t>Asking Questions</a:t>
            </a:r>
          </a:p>
        </p:txBody>
      </p:sp>
      <p:sp>
        <p:nvSpPr>
          <p:cNvPr id="14" name="Freeform 13"/>
          <p:cNvSpPr/>
          <p:nvPr/>
        </p:nvSpPr>
        <p:spPr>
          <a:xfrm>
            <a:off x="2364598" y="4224988"/>
            <a:ext cx="1798708" cy="1905855"/>
          </a:xfrm>
          <a:custGeom>
            <a:avLst/>
            <a:gdLst>
              <a:gd name="connsiteX0" fmla="*/ 0 w 1905854"/>
              <a:gd name="connsiteY0" fmla="*/ 1798707 h 1798707"/>
              <a:gd name="connsiteX1" fmla="*/ 1905854 w 1905854"/>
              <a:gd name="connsiteY1" fmla="*/ 0 h 1798707"/>
              <a:gd name="connsiteX2" fmla="*/ 1905854 w 1905854"/>
              <a:gd name="connsiteY2" fmla="*/ 1798707 h 1798707"/>
              <a:gd name="connsiteX3" fmla="*/ 0 w 1905854"/>
              <a:gd name="connsiteY3" fmla="*/ 1798707 h 1798707"/>
            </a:gdLst>
            <a:ahLst/>
            <a:cxnLst>
              <a:cxn ang="0">
                <a:pos x="connsiteX0" y="connsiteY0"/>
              </a:cxn>
              <a:cxn ang="0">
                <a:pos x="connsiteX1" y="connsiteY1"/>
              </a:cxn>
              <a:cxn ang="0">
                <a:pos x="connsiteX2" y="connsiteY2"/>
              </a:cxn>
              <a:cxn ang="0">
                <a:pos x="connsiteX3" y="connsiteY3"/>
              </a:cxn>
            </a:cxnLst>
            <a:rect l="l" t="t" r="r" b="b"/>
            <a:pathLst>
              <a:path w="1905854" h="1798707">
                <a:moveTo>
                  <a:pt x="1905853" y="1798707"/>
                </a:moveTo>
                <a:cubicBezTo>
                  <a:pt x="853280" y="1798707"/>
                  <a:pt x="1" y="993398"/>
                  <a:pt x="1" y="0"/>
                </a:cubicBezTo>
                <a:lnTo>
                  <a:pt x="1905853" y="0"/>
                </a:lnTo>
                <a:lnTo>
                  <a:pt x="1905853" y="1798707"/>
                </a:lnTo>
                <a:close/>
              </a:path>
            </a:pathLst>
          </a:custGeom>
        </p:spPr>
        <p:style>
          <a:lnRef idx="3">
            <a:schemeClr val="lt1">
              <a:hueOff val="0"/>
              <a:satOff val="0"/>
              <a:lumOff val="0"/>
              <a:alphaOff val="0"/>
            </a:schemeClr>
          </a:lnRef>
          <a:fillRef idx="1">
            <a:schemeClr val="accent5">
              <a:hueOff val="0"/>
              <a:satOff val="0"/>
              <a:lumOff val="0"/>
              <a:alphaOff val="0"/>
            </a:schemeClr>
          </a:fillRef>
          <a:effectRef idx="1">
            <a:schemeClr val="accent5">
              <a:hueOff val="0"/>
              <a:satOff val="0"/>
              <a:lumOff val="0"/>
              <a:alphaOff val="0"/>
            </a:schemeClr>
          </a:effectRef>
          <a:fontRef idx="minor">
            <a:schemeClr val="lt1"/>
          </a:fontRef>
        </p:style>
        <p:txBody>
          <a:bodyPr spcFirstLastPara="0" vert="horz" wrap="square" lIns="633510" tIns="106681" rIns="106680" bIns="664892" numCol="1" spcCol="1270" anchor="ctr" anchorCtr="0">
            <a:noAutofit/>
          </a:bodyPr>
          <a:lstStyle/>
          <a:p>
            <a:pPr lvl="0" algn="l" defTabSz="666750">
              <a:lnSpc>
                <a:spcPct val="90000"/>
              </a:lnSpc>
              <a:spcBef>
                <a:spcPct val="0"/>
              </a:spcBef>
              <a:spcAft>
                <a:spcPct val="35000"/>
              </a:spcAft>
            </a:pPr>
            <a:r>
              <a:rPr lang="en-US" sz="1500" kern="1200" dirty="0" smtClean="0"/>
              <a:t>Expanding on What Children Say</a:t>
            </a:r>
          </a:p>
        </p:txBody>
      </p:sp>
      <p:sp>
        <p:nvSpPr>
          <p:cNvPr id="15" name="Circular Arrow 14"/>
          <p:cNvSpPr/>
          <p:nvPr/>
        </p:nvSpPr>
        <p:spPr>
          <a:xfrm>
            <a:off x="3845114" y="3692384"/>
            <a:ext cx="786275" cy="683717"/>
          </a:xfrm>
          <a:prstGeom prst="circularArrow">
            <a:avLst/>
          </a:prstGeom>
        </p:spPr>
        <p:style>
          <a:lnRef idx="3">
            <a:schemeClr val="lt1">
              <a:hueOff val="0"/>
              <a:satOff val="0"/>
              <a:lumOff val="0"/>
              <a:alphaOff val="0"/>
            </a:schemeClr>
          </a:lnRef>
          <a:fillRef idx="1">
            <a:schemeClr val="accent2">
              <a:tint val="40000"/>
              <a:hueOff val="0"/>
              <a:satOff val="0"/>
              <a:lumOff val="0"/>
              <a:alphaOff val="0"/>
            </a:schemeClr>
          </a:fillRef>
          <a:effectRef idx="1">
            <a:schemeClr val="accent2">
              <a:tint val="40000"/>
              <a:hueOff val="0"/>
              <a:satOff val="0"/>
              <a:lumOff val="0"/>
              <a:alphaOff val="0"/>
            </a:schemeClr>
          </a:effectRef>
          <a:fontRef idx="minor">
            <a:schemeClr val="dk1">
              <a:hueOff val="0"/>
              <a:satOff val="0"/>
              <a:lumOff val="0"/>
              <a:alphaOff val="0"/>
            </a:schemeClr>
          </a:fontRef>
        </p:style>
      </p:sp>
      <p:sp>
        <p:nvSpPr>
          <p:cNvPr id="16" name="Circular Arrow 15"/>
          <p:cNvSpPr/>
          <p:nvPr/>
        </p:nvSpPr>
        <p:spPr>
          <a:xfrm rot="10800000">
            <a:off x="3845114" y="3826937"/>
            <a:ext cx="786275" cy="683717"/>
          </a:xfrm>
          <a:prstGeom prst="circularArrow">
            <a:avLst/>
          </a:prstGeom>
        </p:spPr>
        <p:style>
          <a:lnRef idx="3">
            <a:schemeClr val="lt1">
              <a:hueOff val="0"/>
              <a:satOff val="0"/>
              <a:lumOff val="0"/>
              <a:alphaOff val="0"/>
            </a:schemeClr>
          </a:lnRef>
          <a:fillRef idx="1">
            <a:schemeClr val="accent2">
              <a:tint val="40000"/>
              <a:hueOff val="0"/>
              <a:satOff val="0"/>
              <a:lumOff val="0"/>
              <a:alphaOff val="0"/>
            </a:schemeClr>
          </a:fillRef>
          <a:effectRef idx="1">
            <a:schemeClr val="accent2">
              <a:tint val="40000"/>
              <a:hueOff val="0"/>
              <a:satOff val="0"/>
              <a:lumOff val="0"/>
              <a:alphaOff val="0"/>
            </a:schemeClr>
          </a:effectRef>
          <a:fontRef idx="minor">
            <a:schemeClr val="dk1">
              <a:hueOff val="0"/>
              <a:satOff val="0"/>
              <a:lumOff val="0"/>
              <a:alphaOff val="0"/>
            </a:schemeClr>
          </a:fontRef>
        </p:style>
      </p:sp>
      <p:sp>
        <p:nvSpPr>
          <p:cNvPr id="5" name="Oval 4"/>
          <p:cNvSpPr/>
          <p:nvPr/>
        </p:nvSpPr>
        <p:spPr>
          <a:xfrm>
            <a:off x="3706184" y="3574613"/>
            <a:ext cx="1183873" cy="1064090"/>
          </a:xfrm>
          <a:prstGeom prst="ellipse">
            <a:avLst/>
          </a:prstGeom>
          <a:solidFill>
            <a:schemeClr val="bg1"/>
          </a:solidFill>
          <a:ln>
            <a:solidFill>
              <a:schemeClr val="accent6">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TextBox 5"/>
          <p:cNvSpPr txBox="1"/>
          <p:nvPr/>
        </p:nvSpPr>
        <p:spPr>
          <a:xfrm>
            <a:off x="3639065" y="3826939"/>
            <a:ext cx="1276222" cy="523220"/>
          </a:xfrm>
          <a:prstGeom prst="rect">
            <a:avLst/>
          </a:prstGeom>
          <a:noFill/>
        </p:spPr>
        <p:txBody>
          <a:bodyPr wrap="square" rtlCol="0">
            <a:spAutoFit/>
          </a:bodyPr>
          <a:lstStyle/>
          <a:p>
            <a:pPr algn="ctr"/>
            <a:r>
              <a:rPr lang="en-US" sz="1400" dirty="0" smtClean="0"/>
              <a:t>Extended Conversations</a:t>
            </a:r>
            <a:endParaRPr lang="en-US" sz="1400" dirty="0"/>
          </a:p>
        </p:txBody>
      </p:sp>
    </p:spTree>
    <p:extLst>
      <p:ext uri="{BB962C8B-B14F-4D97-AF65-F5344CB8AC3E}">
        <p14:creationId xmlns:p14="http://schemas.microsoft.com/office/powerpoint/2010/main" val="164385299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0" presetClass="emph" presetSubtype="0" fill="hold" grpId="0" nodeType="clickEffect">
                                  <p:stCondLst>
                                    <p:cond delay="0"/>
                                  </p:stCondLst>
                                  <p:childTnLst>
                                    <p:animClr clrSpc="hsl" dir="cw">
                                      <p:cBhvr override="childStyle">
                                        <p:cTn id="6" dur="500" fill="hold"/>
                                        <p:tgtEl>
                                          <p:spTgt spid="8"/>
                                        </p:tgtEl>
                                        <p:attrNameLst>
                                          <p:attrName>style.color</p:attrName>
                                        </p:attrNameLst>
                                      </p:cBhvr>
                                      <p:by>
                                        <p:hsl h="0" s="12549" l="25098"/>
                                      </p:by>
                                    </p:animClr>
                                    <p:animClr clrSpc="hsl" dir="cw">
                                      <p:cBhvr>
                                        <p:cTn id="7" dur="500" fill="hold"/>
                                        <p:tgtEl>
                                          <p:spTgt spid="8"/>
                                        </p:tgtEl>
                                        <p:attrNameLst>
                                          <p:attrName>fillcolor</p:attrName>
                                        </p:attrNameLst>
                                      </p:cBhvr>
                                      <p:by>
                                        <p:hsl h="0" s="12549" l="25098"/>
                                      </p:by>
                                    </p:animClr>
                                    <p:animClr clrSpc="hsl" dir="cw">
                                      <p:cBhvr>
                                        <p:cTn id="8" dur="500" fill="hold"/>
                                        <p:tgtEl>
                                          <p:spTgt spid="8"/>
                                        </p:tgtEl>
                                        <p:attrNameLst>
                                          <p:attrName>stroke.color</p:attrName>
                                        </p:attrNameLst>
                                      </p:cBhvr>
                                      <p:by>
                                        <p:hsl h="0" s="12549" l="25098"/>
                                      </p:by>
                                    </p:animClr>
                                    <p:set>
                                      <p:cBhvr>
                                        <p:cTn id="9" dur="500" fill="hold"/>
                                        <p:tgtEl>
                                          <p:spTgt spid="8"/>
                                        </p:tgtEl>
                                        <p:attrNameLst>
                                          <p:attrName>fill.type</p:attrName>
                                        </p:attrNameLst>
                                      </p:cBhvr>
                                      <p:to>
                                        <p:strVal val="solid"/>
                                      </p:to>
                                    </p:set>
                                  </p:childTnLst>
                                </p:cTn>
                              </p:par>
                              <p:par>
                                <p:cTn id="10" presetID="30" presetClass="emph" presetSubtype="0" fill="hold" grpId="0" nodeType="withEffect">
                                  <p:stCondLst>
                                    <p:cond delay="0"/>
                                  </p:stCondLst>
                                  <p:childTnLst>
                                    <p:animClr clrSpc="hsl" dir="cw">
                                      <p:cBhvr override="childStyle">
                                        <p:cTn id="11" dur="500" fill="hold"/>
                                        <p:tgtEl>
                                          <p:spTgt spid="6"/>
                                        </p:tgtEl>
                                        <p:attrNameLst>
                                          <p:attrName>style.color</p:attrName>
                                        </p:attrNameLst>
                                      </p:cBhvr>
                                      <p:by>
                                        <p:hsl h="0" s="12549" l="25098"/>
                                      </p:by>
                                    </p:animClr>
                                    <p:animClr clrSpc="hsl" dir="cw">
                                      <p:cBhvr>
                                        <p:cTn id="12" dur="500" fill="hold"/>
                                        <p:tgtEl>
                                          <p:spTgt spid="6"/>
                                        </p:tgtEl>
                                        <p:attrNameLst>
                                          <p:attrName>fillcolor</p:attrName>
                                        </p:attrNameLst>
                                      </p:cBhvr>
                                      <p:by>
                                        <p:hsl h="0" s="12549" l="25098"/>
                                      </p:by>
                                    </p:animClr>
                                    <p:animClr clrSpc="hsl" dir="cw">
                                      <p:cBhvr>
                                        <p:cTn id="13" dur="500" fill="hold"/>
                                        <p:tgtEl>
                                          <p:spTgt spid="6"/>
                                        </p:tgtEl>
                                        <p:attrNameLst>
                                          <p:attrName>stroke.color</p:attrName>
                                        </p:attrNameLst>
                                      </p:cBhvr>
                                      <p:by>
                                        <p:hsl h="0" s="12549" l="25098"/>
                                      </p:by>
                                    </p:animClr>
                                    <p:set>
                                      <p:cBhvr>
                                        <p:cTn id="14" dur="500" fill="hold"/>
                                        <p:tgtEl>
                                          <p:spTgt spid="6"/>
                                        </p:tgtEl>
                                        <p:attrNameLst>
                                          <p:attrName>fill.type</p:attrName>
                                        </p:attrNameLst>
                                      </p:cBhvr>
                                      <p:to>
                                        <p:strVal val="solid"/>
                                      </p:to>
                                    </p:set>
                                  </p:childTnLst>
                                </p:cTn>
                              </p:par>
                              <p:par>
                                <p:cTn id="15" presetID="30" presetClass="emph" presetSubtype="0" fill="hold" grpId="0" nodeType="withEffect">
                                  <p:stCondLst>
                                    <p:cond delay="0"/>
                                  </p:stCondLst>
                                  <p:childTnLst>
                                    <p:animClr clrSpc="hsl" dir="cw">
                                      <p:cBhvr override="childStyle">
                                        <p:cTn id="16" dur="500" fill="hold"/>
                                        <p:tgtEl>
                                          <p:spTgt spid="5"/>
                                        </p:tgtEl>
                                        <p:attrNameLst>
                                          <p:attrName>style.color</p:attrName>
                                        </p:attrNameLst>
                                      </p:cBhvr>
                                      <p:by>
                                        <p:hsl h="0" s="12549" l="25098"/>
                                      </p:by>
                                    </p:animClr>
                                    <p:animClr clrSpc="hsl" dir="cw">
                                      <p:cBhvr>
                                        <p:cTn id="17" dur="500" fill="hold"/>
                                        <p:tgtEl>
                                          <p:spTgt spid="5"/>
                                        </p:tgtEl>
                                        <p:attrNameLst>
                                          <p:attrName>fillcolor</p:attrName>
                                        </p:attrNameLst>
                                      </p:cBhvr>
                                      <p:by>
                                        <p:hsl h="0" s="12549" l="25098"/>
                                      </p:by>
                                    </p:animClr>
                                    <p:animClr clrSpc="hsl" dir="cw">
                                      <p:cBhvr>
                                        <p:cTn id="18" dur="500" fill="hold"/>
                                        <p:tgtEl>
                                          <p:spTgt spid="5"/>
                                        </p:tgtEl>
                                        <p:attrNameLst>
                                          <p:attrName>stroke.color</p:attrName>
                                        </p:attrNameLst>
                                      </p:cBhvr>
                                      <p:by>
                                        <p:hsl h="0" s="12549" l="25098"/>
                                      </p:by>
                                    </p:animClr>
                                    <p:set>
                                      <p:cBhvr>
                                        <p:cTn id="19" dur="500" fill="hold"/>
                                        <p:tgtEl>
                                          <p:spTgt spid="5"/>
                                        </p:tgtEl>
                                        <p:attrNameLst>
                                          <p:attrName>fill.type</p:attrName>
                                        </p:attrNameLst>
                                      </p:cBhvr>
                                      <p:to>
                                        <p:strVal val="solid"/>
                                      </p:to>
                                    </p:set>
                                  </p:childTnLst>
                                </p:cTn>
                              </p:par>
                              <p:par>
                                <p:cTn id="20" presetID="30" presetClass="emph" presetSubtype="0" fill="hold" grpId="0" nodeType="withEffect">
                                  <p:stCondLst>
                                    <p:cond delay="0"/>
                                  </p:stCondLst>
                                  <p:childTnLst>
                                    <p:animClr clrSpc="hsl" dir="cw">
                                      <p:cBhvr override="childStyle">
                                        <p:cTn id="21" dur="500" fill="hold"/>
                                        <p:tgtEl>
                                          <p:spTgt spid="14"/>
                                        </p:tgtEl>
                                        <p:attrNameLst>
                                          <p:attrName>style.color</p:attrName>
                                        </p:attrNameLst>
                                      </p:cBhvr>
                                      <p:by>
                                        <p:hsl h="0" s="12549" l="25098"/>
                                      </p:by>
                                    </p:animClr>
                                    <p:animClr clrSpc="hsl" dir="cw">
                                      <p:cBhvr>
                                        <p:cTn id="22" dur="500" fill="hold"/>
                                        <p:tgtEl>
                                          <p:spTgt spid="14"/>
                                        </p:tgtEl>
                                        <p:attrNameLst>
                                          <p:attrName>fillcolor</p:attrName>
                                        </p:attrNameLst>
                                      </p:cBhvr>
                                      <p:by>
                                        <p:hsl h="0" s="12549" l="25098"/>
                                      </p:by>
                                    </p:animClr>
                                    <p:animClr clrSpc="hsl" dir="cw">
                                      <p:cBhvr>
                                        <p:cTn id="23" dur="500" fill="hold"/>
                                        <p:tgtEl>
                                          <p:spTgt spid="14"/>
                                        </p:tgtEl>
                                        <p:attrNameLst>
                                          <p:attrName>stroke.color</p:attrName>
                                        </p:attrNameLst>
                                      </p:cBhvr>
                                      <p:by>
                                        <p:hsl h="0" s="12549" l="25098"/>
                                      </p:by>
                                    </p:animClr>
                                    <p:set>
                                      <p:cBhvr>
                                        <p:cTn id="24" dur="500" fill="hold"/>
                                        <p:tgtEl>
                                          <p:spTgt spid="14"/>
                                        </p:tgtEl>
                                        <p:attrNameLst>
                                          <p:attrName>fill.type</p:attrName>
                                        </p:attrNameLst>
                                      </p:cBhvr>
                                      <p:to>
                                        <p:strVal val="solid"/>
                                      </p:to>
                                    </p:set>
                                  </p:childTnLst>
                                </p:cTn>
                              </p:par>
                              <p:par>
                                <p:cTn id="25" presetID="30" presetClass="emph" presetSubtype="0" fill="hold" grpId="0" nodeType="withEffect">
                                  <p:stCondLst>
                                    <p:cond delay="0"/>
                                  </p:stCondLst>
                                  <p:childTnLst>
                                    <p:animClr clrSpc="hsl" dir="cw">
                                      <p:cBhvr override="childStyle">
                                        <p:cTn id="26" dur="500" fill="hold"/>
                                        <p:tgtEl>
                                          <p:spTgt spid="13"/>
                                        </p:tgtEl>
                                        <p:attrNameLst>
                                          <p:attrName>style.color</p:attrName>
                                        </p:attrNameLst>
                                      </p:cBhvr>
                                      <p:by>
                                        <p:hsl h="0" s="12549" l="25098"/>
                                      </p:by>
                                    </p:animClr>
                                    <p:animClr clrSpc="hsl" dir="cw">
                                      <p:cBhvr>
                                        <p:cTn id="27" dur="500" fill="hold"/>
                                        <p:tgtEl>
                                          <p:spTgt spid="13"/>
                                        </p:tgtEl>
                                        <p:attrNameLst>
                                          <p:attrName>fillcolor</p:attrName>
                                        </p:attrNameLst>
                                      </p:cBhvr>
                                      <p:by>
                                        <p:hsl h="0" s="12549" l="25098"/>
                                      </p:by>
                                    </p:animClr>
                                    <p:animClr clrSpc="hsl" dir="cw">
                                      <p:cBhvr>
                                        <p:cTn id="28" dur="500" fill="hold"/>
                                        <p:tgtEl>
                                          <p:spTgt spid="13"/>
                                        </p:tgtEl>
                                        <p:attrNameLst>
                                          <p:attrName>stroke.color</p:attrName>
                                        </p:attrNameLst>
                                      </p:cBhvr>
                                      <p:by>
                                        <p:hsl h="0" s="12549" l="25098"/>
                                      </p:by>
                                    </p:animClr>
                                    <p:set>
                                      <p:cBhvr>
                                        <p:cTn id="29" dur="500" fill="hold"/>
                                        <p:tgtEl>
                                          <p:spTgt spid="13"/>
                                        </p:tgtEl>
                                        <p:attrNameLst>
                                          <p:attrName>fill.type</p:attrName>
                                        </p:attrNameLst>
                                      </p:cBhvr>
                                      <p:to>
                                        <p:strVal val="solid"/>
                                      </p:to>
                                    </p:set>
                                  </p:childTnLst>
                                </p:cTn>
                              </p:par>
                              <p:par>
                                <p:cTn id="30" presetID="30" presetClass="emph" presetSubtype="0" fill="hold" grpId="0" nodeType="withEffect">
                                  <p:stCondLst>
                                    <p:cond delay="0"/>
                                  </p:stCondLst>
                                  <p:childTnLst>
                                    <p:animClr clrSpc="hsl" dir="cw">
                                      <p:cBhvr override="childStyle">
                                        <p:cTn id="31" dur="500" fill="hold"/>
                                        <p:tgtEl>
                                          <p:spTgt spid="7"/>
                                        </p:tgtEl>
                                        <p:attrNameLst>
                                          <p:attrName>style.color</p:attrName>
                                        </p:attrNameLst>
                                      </p:cBhvr>
                                      <p:by>
                                        <p:hsl h="0" s="12549" l="25098"/>
                                      </p:by>
                                    </p:animClr>
                                    <p:animClr clrSpc="hsl" dir="cw">
                                      <p:cBhvr>
                                        <p:cTn id="32" dur="500" fill="hold"/>
                                        <p:tgtEl>
                                          <p:spTgt spid="7"/>
                                        </p:tgtEl>
                                        <p:attrNameLst>
                                          <p:attrName>fillcolor</p:attrName>
                                        </p:attrNameLst>
                                      </p:cBhvr>
                                      <p:by>
                                        <p:hsl h="0" s="12549" l="25098"/>
                                      </p:by>
                                    </p:animClr>
                                    <p:animClr clrSpc="hsl" dir="cw">
                                      <p:cBhvr>
                                        <p:cTn id="33" dur="500" fill="hold"/>
                                        <p:tgtEl>
                                          <p:spTgt spid="7"/>
                                        </p:tgtEl>
                                        <p:attrNameLst>
                                          <p:attrName>stroke.color</p:attrName>
                                        </p:attrNameLst>
                                      </p:cBhvr>
                                      <p:by>
                                        <p:hsl h="0" s="12549" l="25098"/>
                                      </p:by>
                                    </p:animClr>
                                    <p:set>
                                      <p:cBhvr>
                                        <p:cTn id="34" dur="500" fill="hold"/>
                                        <p:tgtEl>
                                          <p:spTgt spid="7"/>
                                        </p:tgtEl>
                                        <p:attrNameLst>
                                          <p:attrName>fill.type</p:attrName>
                                        </p:attrNameLst>
                                      </p:cBhvr>
                                      <p:to>
                                        <p:strVal val="solid"/>
                                      </p:to>
                                    </p:set>
                                  </p:childTnLst>
                                </p:cTn>
                              </p:par>
                              <p:par>
                                <p:cTn id="35" presetID="30" presetClass="emph" presetSubtype="0" fill="hold" grpId="0" nodeType="withEffect">
                                  <p:stCondLst>
                                    <p:cond delay="0"/>
                                  </p:stCondLst>
                                  <p:childTnLst>
                                    <p:animClr clrSpc="hsl" dir="cw">
                                      <p:cBhvr override="childStyle">
                                        <p:cTn id="36" dur="500" fill="hold"/>
                                        <p:tgtEl>
                                          <p:spTgt spid="9"/>
                                        </p:tgtEl>
                                        <p:attrNameLst>
                                          <p:attrName>style.color</p:attrName>
                                        </p:attrNameLst>
                                      </p:cBhvr>
                                      <p:by>
                                        <p:hsl h="0" s="12549" l="25098"/>
                                      </p:by>
                                    </p:animClr>
                                    <p:animClr clrSpc="hsl" dir="cw">
                                      <p:cBhvr>
                                        <p:cTn id="37" dur="500" fill="hold"/>
                                        <p:tgtEl>
                                          <p:spTgt spid="9"/>
                                        </p:tgtEl>
                                        <p:attrNameLst>
                                          <p:attrName>fillcolor</p:attrName>
                                        </p:attrNameLst>
                                      </p:cBhvr>
                                      <p:by>
                                        <p:hsl h="0" s="12549" l="25098"/>
                                      </p:by>
                                    </p:animClr>
                                    <p:animClr clrSpc="hsl" dir="cw">
                                      <p:cBhvr>
                                        <p:cTn id="38" dur="500" fill="hold"/>
                                        <p:tgtEl>
                                          <p:spTgt spid="9"/>
                                        </p:tgtEl>
                                        <p:attrNameLst>
                                          <p:attrName>stroke.color</p:attrName>
                                        </p:attrNameLst>
                                      </p:cBhvr>
                                      <p:by>
                                        <p:hsl h="0" s="12549" l="25098"/>
                                      </p:by>
                                    </p:animClr>
                                    <p:set>
                                      <p:cBhvr>
                                        <p:cTn id="39" dur="500" fill="hold"/>
                                        <p:tgtEl>
                                          <p:spTgt spid="9"/>
                                        </p:tgtEl>
                                        <p:attrNameLst>
                                          <p:attrName>fill.type</p:attrName>
                                        </p:attrNameLst>
                                      </p:cBhvr>
                                      <p:to>
                                        <p:strVal val="solid"/>
                                      </p:to>
                                    </p:set>
                                  </p:childTnLst>
                                </p:cTn>
                              </p:par>
                              <p:par>
                                <p:cTn id="40" presetID="30" presetClass="emph" presetSubtype="0" fill="hold" grpId="0" nodeType="withEffect">
                                  <p:stCondLst>
                                    <p:cond delay="0"/>
                                  </p:stCondLst>
                                  <p:childTnLst>
                                    <p:animClr clrSpc="hsl" dir="cw">
                                      <p:cBhvr override="childStyle">
                                        <p:cTn id="41" dur="500" fill="hold"/>
                                        <p:tgtEl>
                                          <p:spTgt spid="12"/>
                                        </p:tgtEl>
                                        <p:attrNameLst>
                                          <p:attrName>style.color</p:attrName>
                                        </p:attrNameLst>
                                      </p:cBhvr>
                                      <p:by>
                                        <p:hsl h="0" s="12549" l="25098"/>
                                      </p:by>
                                    </p:animClr>
                                    <p:animClr clrSpc="hsl" dir="cw">
                                      <p:cBhvr>
                                        <p:cTn id="42" dur="500" fill="hold"/>
                                        <p:tgtEl>
                                          <p:spTgt spid="12"/>
                                        </p:tgtEl>
                                        <p:attrNameLst>
                                          <p:attrName>fillcolor</p:attrName>
                                        </p:attrNameLst>
                                      </p:cBhvr>
                                      <p:by>
                                        <p:hsl h="0" s="12549" l="25098"/>
                                      </p:by>
                                    </p:animClr>
                                    <p:animClr clrSpc="hsl" dir="cw">
                                      <p:cBhvr>
                                        <p:cTn id="43" dur="500" fill="hold"/>
                                        <p:tgtEl>
                                          <p:spTgt spid="12"/>
                                        </p:tgtEl>
                                        <p:attrNameLst>
                                          <p:attrName>stroke.color</p:attrName>
                                        </p:attrNameLst>
                                      </p:cBhvr>
                                      <p:by>
                                        <p:hsl h="0" s="12549" l="25098"/>
                                      </p:by>
                                    </p:animClr>
                                    <p:set>
                                      <p:cBhvr>
                                        <p:cTn id="44" dur="500" fill="hold"/>
                                        <p:tgtEl>
                                          <p:spTgt spid="12"/>
                                        </p:tgtEl>
                                        <p:attrNameLst>
                                          <p:attrName>fill.type</p:attrName>
                                        </p:attrNameLst>
                                      </p:cBhvr>
                                      <p:to>
                                        <p:strVal val="solid"/>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2" grpId="0" animBg="1"/>
      <p:bldP spid="13" grpId="0" animBg="1"/>
      <p:bldP spid="14" grpId="0" animBg="1"/>
      <p:bldP spid="5" grpId="0" animBg="1"/>
      <p:bldP spid="6"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r>
              <a:rPr lang="en-US" sz="3200" dirty="0" smtClean="0"/>
              <a:t>How does Introducing Novel words in conversations benefit teachers?</a:t>
            </a:r>
            <a:endParaRPr lang="en-US" sz="3200" dirty="0"/>
          </a:p>
        </p:txBody>
      </p:sp>
      <p:sp>
        <p:nvSpPr>
          <p:cNvPr id="7" name="Rectangle 6"/>
          <p:cNvSpPr/>
          <p:nvPr/>
        </p:nvSpPr>
        <p:spPr>
          <a:xfrm>
            <a:off x="1134020" y="2169169"/>
            <a:ext cx="6802376" cy="1313423"/>
          </a:xfrm>
          <a:prstGeom prst="rect">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dirty="0">
                <a:solidFill>
                  <a:srgbClr val="000000"/>
                </a:solidFill>
                <a:latin typeface="Century Gothic"/>
                <a:cs typeface="Century Gothic"/>
              </a:rPr>
              <a:t>Provides opportunities to embed vocabulary </a:t>
            </a:r>
            <a:r>
              <a:rPr lang="en-US" sz="2000" dirty="0" smtClean="0">
                <a:solidFill>
                  <a:srgbClr val="000000"/>
                </a:solidFill>
                <a:latin typeface="Century Gothic"/>
                <a:cs typeface="Century Gothic"/>
              </a:rPr>
              <a:t/>
            </a:r>
            <a:br>
              <a:rPr lang="en-US" sz="2000" dirty="0" smtClean="0">
                <a:solidFill>
                  <a:srgbClr val="000000"/>
                </a:solidFill>
                <a:latin typeface="Century Gothic"/>
                <a:cs typeface="Century Gothic"/>
              </a:rPr>
            </a:br>
            <a:r>
              <a:rPr lang="en-US" sz="2000" dirty="0" smtClean="0">
                <a:solidFill>
                  <a:srgbClr val="000000"/>
                </a:solidFill>
                <a:latin typeface="Century Gothic"/>
                <a:cs typeface="Century Gothic"/>
              </a:rPr>
              <a:t>development </a:t>
            </a:r>
            <a:r>
              <a:rPr lang="en-US" sz="2000" dirty="0">
                <a:solidFill>
                  <a:srgbClr val="000000"/>
                </a:solidFill>
                <a:latin typeface="Century Gothic"/>
                <a:cs typeface="Century Gothic"/>
              </a:rPr>
              <a:t>into everyday interactions</a:t>
            </a:r>
          </a:p>
        </p:txBody>
      </p:sp>
      <p:sp>
        <p:nvSpPr>
          <p:cNvPr id="8" name="Rectangle 7"/>
          <p:cNvSpPr/>
          <p:nvPr/>
        </p:nvSpPr>
        <p:spPr>
          <a:xfrm>
            <a:off x="1134020" y="3552492"/>
            <a:ext cx="6802376" cy="1313423"/>
          </a:xfrm>
          <a:prstGeom prst="rect">
            <a:avLst/>
          </a:prstGeom>
          <a:solidFill>
            <a:srgbClr val="FF455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dirty="0">
                <a:solidFill>
                  <a:srgbClr val="000000"/>
                </a:solidFill>
                <a:latin typeface="Century Gothic"/>
                <a:cs typeface="Century Gothic"/>
              </a:rPr>
              <a:t>Informs teachers of children’s </a:t>
            </a:r>
            <a:r>
              <a:rPr lang="en-US" sz="2000" dirty="0" smtClean="0">
                <a:solidFill>
                  <a:srgbClr val="000000"/>
                </a:solidFill>
                <a:latin typeface="Century Gothic"/>
                <a:cs typeface="Century Gothic"/>
              </a:rPr>
              <a:t/>
            </a:r>
            <a:br>
              <a:rPr lang="en-US" sz="2000" dirty="0" smtClean="0">
                <a:solidFill>
                  <a:srgbClr val="000000"/>
                </a:solidFill>
                <a:latin typeface="Century Gothic"/>
                <a:cs typeface="Century Gothic"/>
              </a:rPr>
            </a:br>
            <a:r>
              <a:rPr lang="en-US" sz="2000" dirty="0" smtClean="0">
                <a:solidFill>
                  <a:srgbClr val="000000"/>
                </a:solidFill>
                <a:latin typeface="Century Gothic"/>
                <a:cs typeface="Century Gothic"/>
              </a:rPr>
              <a:t>comprehension </a:t>
            </a:r>
            <a:r>
              <a:rPr lang="en-US" sz="2000" dirty="0">
                <a:solidFill>
                  <a:srgbClr val="000000"/>
                </a:solidFill>
                <a:latin typeface="Century Gothic"/>
                <a:cs typeface="Century Gothic"/>
              </a:rPr>
              <a:t>skills</a:t>
            </a:r>
          </a:p>
        </p:txBody>
      </p:sp>
      <p:sp>
        <p:nvSpPr>
          <p:cNvPr id="9" name="Rectangle 8"/>
          <p:cNvSpPr/>
          <p:nvPr/>
        </p:nvSpPr>
        <p:spPr>
          <a:xfrm>
            <a:off x="1134020" y="4949492"/>
            <a:ext cx="6802376" cy="1313423"/>
          </a:xfrm>
          <a:prstGeom prst="rect">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000" dirty="0">
                <a:solidFill>
                  <a:srgbClr val="000000"/>
                </a:solidFill>
                <a:latin typeface="Century Gothic"/>
                <a:cs typeface="Century Gothic"/>
              </a:rPr>
              <a:t>Assists with ongoing assessment </a:t>
            </a:r>
            <a:r>
              <a:rPr lang="en-US" sz="2000" dirty="0" smtClean="0">
                <a:solidFill>
                  <a:srgbClr val="000000"/>
                </a:solidFill>
                <a:latin typeface="Century Gothic"/>
                <a:cs typeface="Century Gothic"/>
              </a:rPr>
              <a:t/>
            </a:r>
            <a:br>
              <a:rPr lang="en-US" sz="2000" dirty="0" smtClean="0">
                <a:solidFill>
                  <a:srgbClr val="000000"/>
                </a:solidFill>
                <a:latin typeface="Century Gothic"/>
                <a:cs typeface="Century Gothic"/>
              </a:rPr>
            </a:br>
            <a:r>
              <a:rPr lang="en-US" sz="2000" dirty="0" smtClean="0">
                <a:solidFill>
                  <a:srgbClr val="000000"/>
                </a:solidFill>
                <a:latin typeface="Century Gothic"/>
                <a:cs typeface="Century Gothic"/>
              </a:rPr>
              <a:t>and curriculum </a:t>
            </a:r>
            <a:r>
              <a:rPr lang="en-US" sz="2000" dirty="0">
                <a:solidFill>
                  <a:srgbClr val="000000"/>
                </a:solidFill>
                <a:latin typeface="Century Gothic"/>
                <a:cs typeface="Century Gothic"/>
              </a:rPr>
              <a:t>planning</a:t>
            </a:r>
          </a:p>
        </p:txBody>
      </p:sp>
      <p:pic>
        <p:nvPicPr>
          <p:cNvPr id="3" name="Picture 2" descr="Teacher3.png"/>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125358" y="2825881"/>
            <a:ext cx="1984665" cy="3667710"/>
          </a:xfrm>
          <a:prstGeom prst="rect">
            <a:avLst/>
          </a:prstGeom>
        </p:spPr>
      </p:pic>
      <p:pic>
        <p:nvPicPr>
          <p:cNvPr id="4" name="Picture 3" descr="Teacher.png"/>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6856051" y="2960138"/>
            <a:ext cx="1953670" cy="3610429"/>
          </a:xfrm>
          <a:prstGeom prst="rect">
            <a:avLst/>
          </a:prstGeom>
        </p:spPr>
      </p:pic>
    </p:spTree>
    <p:extLst>
      <p:ext uri="{BB962C8B-B14F-4D97-AF65-F5344CB8AC3E}">
        <p14:creationId xmlns:p14="http://schemas.microsoft.com/office/powerpoint/2010/main" val="760586421"/>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p:tgtEl>
                                          <p:spTgt spid="7"/>
                                        </p:tgtEl>
                                        <p:attrNameLst>
                                          <p:attrName>ppt_y</p:attrName>
                                        </p:attrNameLst>
                                      </p:cBhvr>
                                      <p:tavLst>
                                        <p:tav tm="0">
                                          <p:val>
                                            <p:strVal val="#ppt_y+#ppt_h*1.125000"/>
                                          </p:val>
                                        </p:tav>
                                        <p:tav tm="100000">
                                          <p:val>
                                            <p:strVal val="#ppt_y"/>
                                          </p:val>
                                        </p:tav>
                                      </p:tavLst>
                                    </p:anim>
                                    <p:animEffect transition="in" filter="wipe(up)">
                                      <p:cBhvr>
                                        <p:cTn id="8" dur="500"/>
                                        <p:tgtEl>
                                          <p:spTgt spid="7"/>
                                        </p:tgtEl>
                                      </p:cBhvr>
                                    </p:animEffect>
                                  </p:childTnLst>
                                </p:cTn>
                              </p:par>
                            </p:childTnLst>
                          </p:cTn>
                        </p:par>
                      </p:childTnLst>
                    </p:cTn>
                  </p:par>
                  <p:par>
                    <p:cTn id="9" fill="hold">
                      <p:stCondLst>
                        <p:cond delay="indefinite"/>
                      </p:stCondLst>
                      <p:childTnLst>
                        <p:par>
                          <p:cTn id="10" fill="hold">
                            <p:stCondLst>
                              <p:cond delay="0"/>
                            </p:stCondLst>
                            <p:childTnLst>
                              <p:par>
                                <p:cTn id="11" presetID="12" presetClass="entr" presetSubtype="4" fill="hold" grpId="0" nodeType="clickEffect">
                                  <p:stCondLst>
                                    <p:cond delay="0"/>
                                  </p:stCondLst>
                                  <p:childTnLst>
                                    <p:set>
                                      <p:cBhvr>
                                        <p:cTn id="12" dur="1" fill="hold">
                                          <p:stCondLst>
                                            <p:cond delay="0"/>
                                          </p:stCondLst>
                                        </p:cTn>
                                        <p:tgtEl>
                                          <p:spTgt spid="8"/>
                                        </p:tgtEl>
                                        <p:attrNameLst>
                                          <p:attrName>style.visibility</p:attrName>
                                        </p:attrNameLst>
                                      </p:cBhvr>
                                      <p:to>
                                        <p:strVal val="visible"/>
                                      </p:to>
                                    </p:set>
                                    <p:anim calcmode="lin" valueType="num">
                                      <p:cBhvr additive="base">
                                        <p:cTn id="13" dur="500"/>
                                        <p:tgtEl>
                                          <p:spTgt spid="8"/>
                                        </p:tgtEl>
                                        <p:attrNameLst>
                                          <p:attrName>ppt_y</p:attrName>
                                        </p:attrNameLst>
                                      </p:cBhvr>
                                      <p:tavLst>
                                        <p:tav tm="0">
                                          <p:val>
                                            <p:strVal val="#ppt_y+#ppt_h*1.125000"/>
                                          </p:val>
                                        </p:tav>
                                        <p:tav tm="100000">
                                          <p:val>
                                            <p:strVal val="#ppt_y"/>
                                          </p:val>
                                        </p:tav>
                                      </p:tavLst>
                                    </p:anim>
                                    <p:animEffect transition="in" filter="wipe(up)">
                                      <p:cBhvr>
                                        <p:cTn id="14" dur="500"/>
                                        <p:tgtEl>
                                          <p:spTgt spid="8"/>
                                        </p:tgtEl>
                                      </p:cBhvr>
                                    </p:animEffect>
                                  </p:childTnLst>
                                </p:cTn>
                              </p:par>
                            </p:childTnLst>
                          </p:cTn>
                        </p:par>
                      </p:childTnLst>
                    </p:cTn>
                  </p:par>
                  <p:par>
                    <p:cTn id="15" fill="hold">
                      <p:stCondLst>
                        <p:cond delay="indefinite"/>
                      </p:stCondLst>
                      <p:childTnLst>
                        <p:par>
                          <p:cTn id="16" fill="hold">
                            <p:stCondLst>
                              <p:cond delay="0"/>
                            </p:stCondLst>
                            <p:childTnLst>
                              <p:par>
                                <p:cTn id="17" presetID="12" presetClass="entr" presetSubtype="4" fill="hold" grpId="0" nodeType="click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500"/>
                                        <p:tgtEl>
                                          <p:spTgt spid="9"/>
                                        </p:tgtEl>
                                        <p:attrNameLst>
                                          <p:attrName>ppt_y</p:attrName>
                                        </p:attrNameLst>
                                      </p:cBhvr>
                                      <p:tavLst>
                                        <p:tav tm="0">
                                          <p:val>
                                            <p:strVal val="#ppt_y+#ppt_h*1.125000"/>
                                          </p:val>
                                        </p:tav>
                                        <p:tav tm="100000">
                                          <p:val>
                                            <p:strVal val="#ppt_y"/>
                                          </p:val>
                                        </p:tav>
                                      </p:tavLst>
                                    </p:anim>
                                    <p:animEffect transition="in" filter="wipe(up)">
                                      <p:cBhvr>
                                        <p:cTn id="20"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Incorporating novel words into </a:t>
            </a:r>
            <a:r>
              <a:rPr lang="en-US" dirty="0" smtClean="0"/>
              <a:t>conversations</a:t>
            </a:r>
            <a:endParaRPr lang="en-US" dirty="0"/>
          </a:p>
        </p:txBody>
      </p:sp>
      <p:sp>
        <p:nvSpPr>
          <p:cNvPr id="3" name="Content Placeholder 2"/>
          <p:cNvSpPr>
            <a:spLocks noGrp="1"/>
          </p:cNvSpPr>
          <p:nvPr>
            <p:ph idx="1"/>
          </p:nvPr>
        </p:nvSpPr>
        <p:spPr>
          <a:xfrm>
            <a:off x="4927010" y="1949441"/>
            <a:ext cx="3882711" cy="4717577"/>
          </a:xfrm>
        </p:spPr>
        <p:txBody>
          <a:bodyPr>
            <a:normAutofit/>
          </a:bodyPr>
          <a:lstStyle/>
          <a:p>
            <a:pPr marL="0" indent="0">
              <a:buNone/>
            </a:pPr>
            <a:r>
              <a:rPr lang="en-US" sz="2800" dirty="0"/>
              <a:t>Provide intentional exposure to new </a:t>
            </a:r>
            <a:r>
              <a:rPr lang="en-US" sz="2800" dirty="0" smtClean="0"/>
              <a:t>words</a:t>
            </a:r>
            <a:endParaRPr lang="en-US" dirty="0" smtClean="0"/>
          </a:p>
          <a:p>
            <a:pPr marL="228600" indent="-228600">
              <a:spcAft>
                <a:spcPts val="600"/>
              </a:spcAft>
              <a:buSzPct val="80000"/>
            </a:pPr>
            <a:r>
              <a:rPr lang="en-US" sz="2800" dirty="0" smtClean="0"/>
              <a:t>Throughout </a:t>
            </a:r>
            <a:br>
              <a:rPr lang="en-US" sz="2800" dirty="0" smtClean="0"/>
            </a:br>
            <a:r>
              <a:rPr lang="en-US" sz="2800" dirty="0" smtClean="0"/>
              <a:t>the day</a:t>
            </a:r>
          </a:p>
          <a:p>
            <a:pPr marL="228600" indent="-228600">
              <a:spcAft>
                <a:spcPts val="600"/>
              </a:spcAft>
              <a:buSzPct val="80000"/>
            </a:pPr>
            <a:r>
              <a:rPr lang="en-US" sz="2800" dirty="0" smtClean="0"/>
              <a:t>During a variety </a:t>
            </a:r>
            <a:br>
              <a:rPr lang="en-US" sz="2800" dirty="0" smtClean="0"/>
            </a:br>
            <a:r>
              <a:rPr lang="en-US" sz="2800" dirty="0" smtClean="0"/>
              <a:t>of activities.</a:t>
            </a:r>
          </a:p>
        </p:txBody>
      </p:sp>
      <p:pic>
        <p:nvPicPr>
          <p:cNvPr id="4" name="Picture 3" descr="Cook Inlet-Stacey-P037.jpg"/>
          <p:cNvPicPr>
            <a:picLocks noChangeAspect="1"/>
          </p:cNvPicPr>
          <p:nvPr/>
        </p:nvPicPr>
        <p:blipFill rotWithShape="1">
          <a:blip r:embed="rId3" cstate="print">
            <a:extLst>
              <a:ext uri="{28A0092B-C50C-407E-A947-70E740481C1C}">
                <a14:useLocalDpi xmlns:a14="http://schemas.microsoft.com/office/drawing/2010/main"/>
              </a:ext>
            </a:extLst>
          </a:blip>
          <a:srcRect/>
          <a:stretch/>
        </p:blipFill>
        <p:spPr>
          <a:xfrm>
            <a:off x="457200" y="2087361"/>
            <a:ext cx="2020824" cy="1437924"/>
          </a:xfrm>
          <a:prstGeom prst="rect">
            <a:avLst/>
          </a:prstGeom>
        </p:spPr>
      </p:pic>
      <p:pic>
        <p:nvPicPr>
          <p:cNvPr id="5" name="Picture 4" descr="Cook Inlet-Jason-P013.jpg"/>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2573270" y="2062927"/>
            <a:ext cx="1956815" cy="1462358"/>
          </a:xfrm>
          <a:prstGeom prst="rect">
            <a:avLst/>
          </a:prstGeom>
        </p:spPr>
      </p:pic>
      <p:pic>
        <p:nvPicPr>
          <p:cNvPr id="7" name="Picture 6" descr="Oneida-Janice-P008.jpg"/>
          <p:cNvPicPr>
            <a:picLocks noChangeAspect="1"/>
          </p:cNvPicPr>
          <p:nvPr/>
        </p:nvPicPr>
        <p:blipFill rotWithShape="1">
          <a:blip r:embed="rId5" cstate="print">
            <a:extLst>
              <a:ext uri="{28A0092B-C50C-407E-A947-70E740481C1C}">
                <a14:useLocalDpi xmlns:a14="http://schemas.microsoft.com/office/drawing/2010/main"/>
              </a:ext>
            </a:extLst>
          </a:blip>
          <a:srcRect/>
          <a:stretch/>
        </p:blipFill>
        <p:spPr>
          <a:xfrm>
            <a:off x="457200" y="3662194"/>
            <a:ext cx="2020824" cy="1510346"/>
          </a:xfrm>
          <a:prstGeom prst="rect">
            <a:avLst/>
          </a:prstGeom>
        </p:spPr>
      </p:pic>
      <p:pic>
        <p:nvPicPr>
          <p:cNvPr id="8" name="Picture 7" descr="Oneida-Theresa-P040.jpg"/>
          <p:cNvPicPr>
            <a:picLocks noChangeAspect="1"/>
          </p:cNvPicPr>
          <p:nvPr/>
        </p:nvPicPr>
        <p:blipFill rotWithShape="1">
          <a:blip r:embed="rId6" cstate="print">
            <a:extLst>
              <a:ext uri="{28A0092B-C50C-407E-A947-70E740481C1C}">
                <a14:useLocalDpi xmlns:a14="http://schemas.microsoft.com/office/drawing/2010/main"/>
              </a:ext>
            </a:extLst>
          </a:blip>
          <a:srcRect/>
          <a:stretch/>
        </p:blipFill>
        <p:spPr>
          <a:xfrm>
            <a:off x="2573270" y="3661396"/>
            <a:ext cx="1956815" cy="1511144"/>
          </a:xfrm>
          <a:prstGeom prst="rect">
            <a:avLst/>
          </a:prstGeom>
        </p:spPr>
      </p:pic>
    </p:spTree>
    <p:extLst>
      <p:ext uri="{BB962C8B-B14F-4D97-AF65-F5344CB8AC3E}">
        <p14:creationId xmlns:p14="http://schemas.microsoft.com/office/powerpoint/2010/main" val="3018186242"/>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Fill-IN</a:t>
            </a:r>
            <a:r>
              <a:rPr lang="en-US" dirty="0" smtClean="0"/>
              <a:t> Children’s phrases</a:t>
            </a:r>
            <a:endParaRPr lang="en-US" dirty="0"/>
          </a:p>
        </p:txBody>
      </p:sp>
      <p:sp>
        <p:nvSpPr>
          <p:cNvPr id="7" name="Rounded Rectangular Callout 6"/>
          <p:cNvSpPr/>
          <p:nvPr/>
        </p:nvSpPr>
        <p:spPr>
          <a:xfrm>
            <a:off x="5118507" y="4306013"/>
            <a:ext cx="3358004" cy="1516360"/>
          </a:xfrm>
          <a:prstGeom prst="wedgeRoundRectCallout">
            <a:avLst>
              <a:gd name="adj1" fmla="val -38743"/>
              <a:gd name="adj2" fmla="val 76907"/>
              <a:gd name="adj3" fmla="val 16667"/>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pic>
        <p:nvPicPr>
          <p:cNvPr id="15" name="Picture 14" descr="Avery-1.png"/>
          <p:cNvPicPr>
            <a:picLocks noChangeAspect="1"/>
          </p:cNvPicPr>
          <p:nvPr/>
        </p:nvPicPr>
        <p:blipFill>
          <a:blip r:embed="rId3">
            <a:extLst>
              <a:ext uri="{28A0092B-C50C-407E-A947-70E740481C1C}">
                <a14:useLocalDpi xmlns:a14="http://schemas.microsoft.com/office/drawing/2010/main"/>
              </a:ext>
            </a:extLst>
          </a:blip>
          <a:stretch>
            <a:fillRect/>
          </a:stretch>
        </p:blipFill>
        <p:spPr>
          <a:xfrm>
            <a:off x="431769" y="2377533"/>
            <a:ext cx="4478027" cy="3459276"/>
          </a:xfrm>
          <a:prstGeom prst="rect">
            <a:avLst/>
          </a:prstGeom>
        </p:spPr>
      </p:pic>
      <p:pic>
        <p:nvPicPr>
          <p:cNvPr id="16" name="Picture 15"/>
          <p:cNvPicPr>
            <a:picLocks noChangeAspect="1"/>
          </p:cNvPicPr>
          <p:nvPr/>
        </p:nvPicPr>
        <p:blipFill>
          <a:blip r:embed="rId4">
            <a:extLst>
              <a:ext uri="{28A0092B-C50C-407E-A947-70E740481C1C}">
                <a14:useLocalDpi xmlns:a14="http://schemas.microsoft.com/office/drawing/2010/main"/>
              </a:ext>
            </a:extLst>
          </a:blip>
          <a:stretch>
            <a:fillRect/>
          </a:stretch>
        </p:blipFill>
        <p:spPr>
          <a:xfrm>
            <a:off x="431769" y="2377533"/>
            <a:ext cx="4459340" cy="3444840"/>
          </a:xfrm>
          <a:prstGeom prst="rect">
            <a:avLst/>
          </a:prstGeom>
        </p:spPr>
      </p:pic>
      <p:pic>
        <p:nvPicPr>
          <p:cNvPr id="17" name="Picture 16" descr="Avery-3.png"/>
          <p:cNvPicPr>
            <a:picLocks noChangeAspect="1"/>
          </p:cNvPicPr>
          <p:nvPr/>
        </p:nvPicPr>
        <p:blipFill>
          <a:blip r:embed="rId5">
            <a:extLst>
              <a:ext uri="{28A0092B-C50C-407E-A947-70E740481C1C}">
                <a14:useLocalDpi xmlns:a14="http://schemas.microsoft.com/office/drawing/2010/main"/>
              </a:ext>
            </a:extLst>
          </a:blip>
          <a:stretch>
            <a:fillRect/>
          </a:stretch>
        </p:blipFill>
        <p:spPr>
          <a:xfrm>
            <a:off x="431767" y="2377532"/>
            <a:ext cx="4459342" cy="3444841"/>
          </a:xfrm>
          <a:prstGeom prst="rect">
            <a:avLst/>
          </a:prstGeom>
        </p:spPr>
      </p:pic>
      <p:sp>
        <p:nvSpPr>
          <p:cNvPr id="10" name="Rounded Rectangular Callout 9"/>
          <p:cNvSpPr/>
          <p:nvPr/>
        </p:nvSpPr>
        <p:spPr>
          <a:xfrm>
            <a:off x="5118507" y="2026255"/>
            <a:ext cx="3358004" cy="1580285"/>
          </a:xfrm>
          <a:prstGeom prst="wedgeRoundRectCallout">
            <a:avLst>
              <a:gd name="adj1" fmla="val 42967"/>
              <a:gd name="adj2" fmla="val 81710"/>
              <a:gd name="adj3" fmla="val 16667"/>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1" name="Rectangle 10"/>
          <p:cNvSpPr/>
          <p:nvPr/>
        </p:nvSpPr>
        <p:spPr>
          <a:xfrm>
            <a:off x="5262785" y="2263959"/>
            <a:ext cx="3136856" cy="1015663"/>
          </a:xfrm>
          <a:prstGeom prst="rect">
            <a:avLst/>
          </a:prstGeom>
        </p:spPr>
        <p:txBody>
          <a:bodyPr wrap="square">
            <a:spAutoFit/>
          </a:bodyPr>
          <a:lstStyle/>
          <a:p>
            <a:r>
              <a:rPr lang="en-US" sz="2000" dirty="0">
                <a:latin typeface="Century Gothic"/>
                <a:cs typeface="Century Gothic"/>
              </a:rPr>
              <a:t>I drew the mom and this one and this one and this one. </a:t>
            </a:r>
          </a:p>
        </p:txBody>
      </p:sp>
      <p:sp>
        <p:nvSpPr>
          <p:cNvPr id="12" name="Rectangle 11"/>
          <p:cNvSpPr/>
          <p:nvPr/>
        </p:nvSpPr>
        <p:spPr>
          <a:xfrm>
            <a:off x="5339655" y="4476265"/>
            <a:ext cx="2954700" cy="1200329"/>
          </a:xfrm>
          <a:prstGeom prst="rect">
            <a:avLst/>
          </a:prstGeom>
        </p:spPr>
        <p:txBody>
          <a:bodyPr wrap="square">
            <a:spAutoFit/>
          </a:bodyPr>
          <a:lstStyle/>
          <a:p>
            <a:r>
              <a:rPr lang="en-US" dirty="0">
                <a:latin typeface="Century Gothic"/>
                <a:cs typeface="Century Gothic"/>
              </a:rPr>
              <a:t>I see you drew the mom and then three other people. It looks like this could be your family</a:t>
            </a:r>
            <a:r>
              <a:rPr lang="en-US" dirty="0" smtClean="0">
                <a:latin typeface="Century Gothic"/>
                <a:cs typeface="Century Gothic"/>
              </a:rPr>
              <a:t>.</a:t>
            </a:r>
            <a:endParaRPr lang="en-US" dirty="0">
              <a:latin typeface="Century Gothic"/>
              <a:cs typeface="Century Gothic"/>
            </a:endParaRPr>
          </a:p>
        </p:txBody>
      </p:sp>
      <p:sp>
        <p:nvSpPr>
          <p:cNvPr id="18" name="Rectangle 17"/>
          <p:cNvSpPr/>
          <p:nvPr/>
        </p:nvSpPr>
        <p:spPr>
          <a:xfrm>
            <a:off x="5347039" y="2251497"/>
            <a:ext cx="3136856" cy="1015663"/>
          </a:xfrm>
          <a:prstGeom prst="rect">
            <a:avLst/>
          </a:prstGeom>
        </p:spPr>
        <p:txBody>
          <a:bodyPr wrap="square">
            <a:spAutoFit/>
          </a:bodyPr>
          <a:lstStyle/>
          <a:p>
            <a:r>
              <a:rPr lang="en-US" sz="2000" dirty="0">
                <a:latin typeface="Century Gothic"/>
                <a:cs typeface="Century Gothic"/>
              </a:rPr>
              <a:t>Yeah, and we are outside with all </a:t>
            </a:r>
            <a:r>
              <a:rPr lang="en-US" sz="2000" dirty="0" smtClean="0">
                <a:latin typeface="Century Gothic"/>
                <a:cs typeface="Century Gothic"/>
              </a:rPr>
              <a:t>these things.</a:t>
            </a:r>
            <a:endParaRPr lang="en-US" sz="2000" dirty="0">
              <a:latin typeface="Century Gothic"/>
              <a:cs typeface="Century Gothic"/>
            </a:endParaRPr>
          </a:p>
        </p:txBody>
      </p:sp>
      <p:sp>
        <p:nvSpPr>
          <p:cNvPr id="20" name="Rounded Rectangular Callout 19"/>
          <p:cNvSpPr/>
          <p:nvPr/>
        </p:nvSpPr>
        <p:spPr>
          <a:xfrm>
            <a:off x="5125891" y="3770484"/>
            <a:ext cx="3358004" cy="2323327"/>
          </a:xfrm>
          <a:prstGeom prst="wedgeRoundRectCallout">
            <a:avLst>
              <a:gd name="adj1" fmla="val -36691"/>
              <a:gd name="adj2" fmla="val 66188"/>
              <a:gd name="adj3" fmla="val 16667"/>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9" name="Rectangle 18"/>
          <p:cNvSpPr/>
          <p:nvPr/>
        </p:nvSpPr>
        <p:spPr>
          <a:xfrm>
            <a:off x="5383492" y="3901863"/>
            <a:ext cx="2954700" cy="2062103"/>
          </a:xfrm>
          <a:prstGeom prst="rect">
            <a:avLst/>
          </a:prstGeom>
        </p:spPr>
        <p:txBody>
          <a:bodyPr wrap="square">
            <a:spAutoFit/>
          </a:bodyPr>
          <a:lstStyle/>
          <a:p>
            <a:r>
              <a:rPr lang="en-US" sz="1600" dirty="0">
                <a:latin typeface="Century Gothic"/>
                <a:cs typeface="Century Gothic"/>
              </a:rPr>
              <a:t>You are outside playing on the grass. And it looks like it is raining and sunny at the same time. Together the sun and rain must have created this rainbow. That must be a beautiful sight for your family</a:t>
            </a:r>
            <a:r>
              <a:rPr lang="en-US" sz="1600" dirty="0" smtClean="0">
                <a:latin typeface="Century Gothic"/>
                <a:cs typeface="Century Gothic"/>
              </a:rPr>
              <a:t>.</a:t>
            </a:r>
            <a:endParaRPr lang="en-US" sz="1600" dirty="0">
              <a:latin typeface="Century Gothic"/>
              <a:cs typeface="Century Gothic"/>
            </a:endParaRPr>
          </a:p>
        </p:txBody>
      </p:sp>
      <p:sp>
        <p:nvSpPr>
          <p:cNvPr id="21" name="Rounded Rectangular Callout 20"/>
          <p:cNvSpPr/>
          <p:nvPr/>
        </p:nvSpPr>
        <p:spPr>
          <a:xfrm>
            <a:off x="5118507" y="2014720"/>
            <a:ext cx="3358004" cy="1580285"/>
          </a:xfrm>
          <a:prstGeom prst="wedgeRoundRectCallout">
            <a:avLst>
              <a:gd name="adj1" fmla="val 42967"/>
              <a:gd name="adj2" fmla="val 81710"/>
              <a:gd name="adj3" fmla="val 16667"/>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3" name="Rectangle 12"/>
          <p:cNvSpPr/>
          <p:nvPr/>
        </p:nvSpPr>
        <p:spPr>
          <a:xfrm>
            <a:off x="5742133" y="2332996"/>
            <a:ext cx="2193333" cy="830997"/>
          </a:xfrm>
          <a:prstGeom prst="rect">
            <a:avLst/>
          </a:prstGeom>
        </p:spPr>
        <p:txBody>
          <a:bodyPr wrap="square">
            <a:spAutoFit/>
          </a:bodyPr>
          <a:lstStyle/>
          <a:p>
            <a:r>
              <a:rPr lang="en-US" sz="2400" dirty="0">
                <a:latin typeface="Century Gothic"/>
                <a:cs typeface="Century Gothic"/>
              </a:rPr>
              <a:t>And here’s my letters</a:t>
            </a:r>
            <a:r>
              <a:rPr lang="en-US" sz="2400" dirty="0" smtClean="0">
                <a:latin typeface="Century Gothic"/>
                <a:cs typeface="Century Gothic"/>
              </a:rPr>
              <a:t>. </a:t>
            </a:r>
            <a:endParaRPr lang="en-US" sz="2400" dirty="0">
              <a:latin typeface="Century Gothic"/>
              <a:cs typeface="Century Gothic"/>
            </a:endParaRPr>
          </a:p>
        </p:txBody>
      </p:sp>
      <p:sp>
        <p:nvSpPr>
          <p:cNvPr id="22" name="Rounded Rectangular Callout 21"/>
          <p:cNvSpPr/>
          <p:nvPr/>
        </p:nvSpPr>
        <p:spPr>
          <a:xfrm>
            <a:off x="5118507" y="3770484"/>
            <a:ext cx="3358004" cy="2323327"/>
          </a:xfrm>
          <a:prstGeom prst="wedgeRoundRectCallout">
            <a:avLst>
              <a:gd name="adj1" fmla="val -36691"/>
              <a:gd name="adj2" fmla="val 66188"/>
              <a:gd name="adj3" fmla="val 16667"/>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4" name="Rectangle 13"/>
          <p:cNvSpPr/>
          <p:nvPr/>
        </p:nvSpPr>
        <p:spPr>
          <a:xfrm>
            <a:off x="5475939" y="4050419"/>
            <a:ext cx="2818416" cy="1754327"/>
          </a:xfrm>
          <a:prstGeom prst="rect">
            <a:avLst/>
          </a:prstGeom>
        </p:spPr>
        <p:txBody>
          <a:bodyPr wrap="square">
            <a:spAutoFit/>
          </a:bodyPr>
          <a:lstStyle/>
          <a:p>
            <a:r>
              <a:rPr lang="en-US" dirty="0">
                <a:latin typeface="Century Gothic"/>
                <a:cs typeface="Century Gothic"/>
              </a:rPr>
              <a:t>And you wrote your name across the top. </a:t>
            </a:r>
            <a:r>
              <a:rPr lang="en-US" dirty="0" smtClean="0">
                <a:latin typeface="Century Gothic"/>
                <a:cs typeface="Century Gothic"/>
              </a:rPr>
              <a:t/>
            </a:r>
            <a:br>
              <a:rPr lang="en-US" dirty="0" smtClean="0">
                <a:latin typeface="Century Gothic"/>
                <a:cs typeface="Century Gothic"/>
              </a:rPr>
            </a:br>
            <a:r>
              <a:rPr lang="en-US" dirty="0" smtClean="0">
                <a:latin typeface="Century Gothic"/>
                <a:cs typeface="Century Gothic"/>
              </a:rPr>
              <a:t>I </a:t>
            </a:r>
            <a:r>
              <a:rPr lang="en-US" dirty="0">
                <a:latin typeface="Century Gothic"/>
                <a:cs typeface="Century Gothic"/>
              </a:rPr>
              <a:t>see all the letters of your </a:t>
            </a:r>
            <a:r>
              <a:rPr lang="en-US" dirty="0" smtClean="0">
                <a:latin typeface="Century Gothic"/>
                <a:cs typeface="Century Gothic"/>
              </a:rPr>
              <a:t>name, Avery. </a:t>
            </a:r>
            <a:r>
              <a:rPr lang="en-US" dirty="0">
                <a:latin typeface="Century Gothic"/>
                <a:cs typeface="Century Gothic"/>
              </a:rPr>
              <a:t>You also wrote the letters </a:t>
            </a:r>
            <a:r>
              <a:rPr lang="en-US" dirty="0" smtClean="0">
                <a:latin typeface="Century Gothic"/>
                <a:cs typeface="Century Gothic"/>
              </a:rPr>
              <a:t>for </a:t>
            </a:r>
            <a:r>
              <a:rPr lang="en-US" dirty="0">
                <a:latin typeface="Century Gothic"/>
                <a:cs typeface="Century Gothic"/>
              </a:rPr>
              <a:t>the word </a:t>
            </a:r>
            <a:r>
              <a:rPr lang="en-US" i="1" dirty="0">
                <a:latin typeface="Century Gothic"/>
                <a:cs typeface="Century Gothic"/>
              </a:rPr>
              <a:t>mom</a:t>
            </a:r>
            <a:r>
              <a:rPr lang="en-US" dirty="0" smtClean="0">
                <a:latin typeface="Century Gothic"/>
                <a:cs typeface="Century Gothic"/>
              </a:rPr>
              <a:t>.</a:t>
            </a:r>
            <a:endParaRPr lang="en-US" dirty="0">
              <a:latin typeface="Century Gothic"/>
              <a:cs typeface="Century Gothic"/>
            </a:endParaRPr>
          </a:p>
        </p:txBody>
      </p:sp>
    </p:spTree>
    <p:extLst>
      <p:ext uri="{BB962C8B-B14F-4D97-AF65-F5344CB8AC3E}">
        <p14:creationId xmlns:p14="http://schemas.microsoft.com/office/powerpoint/2010/main" val="295524378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fade">
                                      <p:cBhvr>
                                        <p:cTn id="7" dur="500"/>
                                        <p:tgtEl>
                                          <p:spTgt spid="15"/>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1"/>
                                        </p:tgtEl>
                                        <p:attrNameLst>
                                          <p:attrName>style.visibility</p:attrName>
                                        </p:attrNameLst>
                                      </p:cBhvr>
                                      <p:to>
                                        <p:strVal val="visible"/>
                                      </p:to>
                                    </p:set>
                                    <p:animEffect transition="in" filter="fade">
                                      <p:cBhvr>
                                        <p:cTn id="10" dur="500"/>
                                        <p:tgtEl>
                                          <p:spTgt spid="11"/>
                                        </p:tgtEl>
                                      </p:cBhvr>
                                    </p:animEffect>
                                  </p:childTnLst>
                                </p:cTn>
                              </p:par>
                              <p:par>
                                <p:cTn id="11" presetID="10" presetClass="entr" presetSubtype="0" fill="hold" grpId="0" nodeType="withEffect">
                                  <p:stCondLst>
                                    <p:cond delay="0"/>
                                  </p:stCondLst>
                                  <p:childTnLst>
                                    <p:set>
                                      <p:cBhvr>
                                        <p:cTn id="12" dur="1" fill="hold">
                                          <p:stCondLst>
                                            <p:cond delay="0"/>
                                          </p:stCondLst>
                                        </p:cTn>
                                        <p:tgtEl>
                                          <p:spTgt spid="10"/>
                                        </p:tgtEl>
                                        <p:attrNameLst>
                                          <p:attrName>style.visibility</p:attrName>
                                        </p:attrNameLst>
                                      </p:cBhvr>
                                      <p:to>
                                        <p:strVal val="visible"/>
                                      </p:to>
                                    </p:set>
                                    <p:animEffect transition="in" filter="fade">
                                      <p:cBhvr>
                                        <p:cTn id="13" dur="500"/>
                                        <p:tgtEl>
                                          <p:spTgt spid="10"/>
                                        </p:tgtEl>
                                      </p:cBhvr>
                                    </p:animEffect>
                                  </p:childTnLst>
                                </p:cTn>
                              </p:par>
                            </p:childTnLst>
                          </p:cTn>
                        </p:par>
                      </p:childTnLst>
                    </p:cTn>
                  </p:par>
                  <p:par>
                    <p:cTn id="14" fill="hold">
                      <p:stCondLst>
                        <p:cond delay="indefinite"/>
                      </p:stCondLst>
                      <p:childTnLst>
                        <p:par>
                          <p:cTn id="15" fill="hold">
                            <p:stCondLst>
                              <p:cond delay="0"/>
                            </p:stCondLst>
                            <p:childTnLst>
                              <p:par>
                                <p:cTn id="16" presetID="10" presetClass="entr" presetSubtype="0" fill="hold" grpId="0" nodeType="clickEffect">
                                  <p:stCondLst>
                                    <p:cond delay="0"/>
                                  </p:stCondLst>
                                  <p:childTnLst>
                                    <p:set>
                                      <p:cBhvr>
                                        <p:cTn id="17" dur="1" fill="hold">
                                          <p:stCondLst>
                                            <p:cond delay="0"/>
                                          </p:stCondLst>
                                        </p:cTn>
                                        <p:tgtEl>
                                          <p:spTgt spid="7"/>
                                        </p:tgtEl>
                                        <p:attrNameLst>
                                          <p:attrName>style.visibility</p:attrName>
                                        </p:attrNameLst>
                                      </p:cBhvr>
                                      <p:to>
                                        <p:strVal val="visible"/>
                                      </p:to>
                                    </p:set>
                                    <p:animEffect transition="in" filter="fade">
                                      <p:cBhvr>
                                        <p:cTn id="18" dur="500"/>
                                        <p:tgtEl>
                                          <p:spTgt spid="7"/>
                                        </p:tgtEl>
                                      </p:cBhvr>
                                    </p:animEffect>
                                  </p:childTnLst>
                                </p:cTn>
                              </p:par>
                              <p:par>
                                <p:cTn id="19" presetID="10" presetClass="entr" presetSubtype="0" fill="hold" grpId="0" nodeType="withEffect">
                                  <p:stCondLst>
                                    <p:cond delay="0"/>
                                  </p:stCondLst>
                                  <p:childTnLst>
                                    <p:set>
                                      <p:cBhvr>
                                        <p:cTn id="20" dur="1" fill="hold">
                                          <p:stCondLst>
                                            <p:cond delay="0"/>
                                          </p:stCondLst>
                                        </p:cTn>
                                        <p:tgtEl>
                                          <p:spTgt spid="12"/>
                                        </p:tgtEl>
                                        <p:attrNameLst>
                                          <p:attrName>style.visibility</p:attrName>
                                        </p:attrNameLst>
                                      </p:cBhvr>
                                      <p:to>
                                        <p:strVal val="visible"/>
                                      </p:to>
                                    </p:set>
                                    <p:animEffect transition="in" filter="fade">
                                      <p:cBhvr>
                                        <p:cTn id="21" dur="500"/>
                                        <p:tgtEl>
                                          <p:spTgt spid="12"/>
                                        </p:tgtEl>
                                      </p:cBhvr>
                                    </p:animEffect>
                                  </p:childTnLst>
                                </p:cTn>
                              </p:par>
                            </p:childTnLst>
                          </p:cTn>
                        </p:par>
                      </p:childTnLst>
                    </p:cTn>
                  </p:par>
                  <p:par>
                    <p:cTn id="22" fill="hold">
                      <p:stCondLst>
                        <p:cond delay="indefinite"/>
                      </p:stCondLst>
                      <p:childTnLst>
                        <p:par>
                          <p:cTn id="23" fill="hold">
                            <p:stCondLst>
                              <p:cond delay="0"/>
                            </p:stCondLst>
                            <p:childTnLst>
                              <p:par>
                                <p:cTn id="24" presetID="1" presetClass="exit" presetSubtype="0" fill="hold" grpId="1" nodeType="clickEffect">
                                  <p:stCondLst>
                                    <p:cond delay="0"/>
                                  </p:stCondLst>
                                  <p:childTnLst>
                                    <p:set>
                                      <p:cBhvr>
                                        <p:cTn id="25" dur="1" fill="hold">
                                          <p:stCondLst>
                                            <p:cond delay="0"/>
                                          </p:stCondLst>
                                        </p:cTn>
                                        <p:tgtEl>
                                          <p:spTgt spid="11"/>
                                        </p:tgtEl>
                                        <p:attrNameLst>
                                          <p:attrName>style.visibility</p:attrName>
                                        </p:attrNameLst>
                                      </p:cBhvr>
                                      <p:to>
                                        <p:strVal val="hidden"/>
                                      </p:to>
                                    </p:set>
                                  </p:childTnLst>
                                </p:cTn>
                              </p:par>
                              <p:par>
                                <p:cTn id="26" presetID="1" presetClass="exit" presetSubtype="0" fill="hold" grpId="1" nodeType="withEffect">
                                  <p:stCondLst>
                                    <p:cond delay="0"/>
                                  </p:stCondLst>
                                  <p:childTnLst>
                                    <p:set>
                                      <p:cBhvr>
                                        <p:cTn id="27" dur="1" fill="hold">
                                          <p:stCondLst>
                                            <p:cond delay="0"/>
                                          </p:stCondLst>
                                        </p:cTn>
                                        <p:tgtEl>
                                          <p:spTgt spid="10"/>
                                        </p:tgtEl>
                                        <p:attrNameLst>
                                          <p:attrName>style.visibility</p:attrName>
                                        </p:attrNameLst>
                                      </p:cBhvr>
                                      <p:to>
                                        <p:strVal val="hidden"/>
                                      </p:to>
                                    </p:set>
                                  </p:childTnLst>
                                </p:cTn>
                              </p:par>
                              <p:par>
                                <p:cTn id="28" presetID="1" presetClass="exit" presetSubtype="0" fill="hold" grpId="1" nodeType="withEffect">
                                  <p:stCondLst>
                                    <p:cond delay="0"/>
                                  </p:stCondLst>
                                  <p:childTnLst>
                                    <p:set>
                                      <p:cBhvr>
                                        <p:cTn id="29" dur="1" fill="hold">
                                          <p:stCondLst>
                                            <p:cond delay="0"/>
                                          </p:stCondLst>
                                        </p:cTn>
                                        <p:tgtEl>
                                          <p:spTgt spid="12"/>
                                        </p:tgtEl>
                                        <p:attrNameLst>
                                          <p:attrName>style.visibility</p:attrName>
                                        </p:attrNameLst>
                                      </p:cBhvr>
                                      <p:to>
                                        <p:strVal val="hidden"/>
                                      </p:to>
                                    </p:set>
                                  </p:childTnLst>
                                </p:cTn>
                              </p:par>
                              <p:par>
                                <p:cTn id="30" presetID="1" presetClass="exit" presetSubtype="0" fill="hold" grpId="1" nodeType="withEffect">
                                  <p:stCondLst>
                                    <p:cond delay="0"/>
                                  </p:stCondLst>
                                  <p:childTnLst>
                                    <p:set>
                                      <p:cBhvr>
                                        <p:cTn id="31" dur="1" fill="hold">
                                          <p:stCondLst>
                                            <p:cond delay="0"/>
                                          </p:stCondLst>
                                        </p:cTn>
                                        <p:tgtEl>
                                          <p:spTgt spid="7"/>
                                        </p:tgtEl>
                                        <p:attrNameLst>
                                          <p:attrName>style.visibility</p:attrName>
                                        </p:attrNameLst>
                                      </p:cBhvr>
                                      <p:to>
                                        <p:strVal val="hidden"/>
                                      </p:to>
                                    </p:set>
                                  </p:childTnLst>
                                </p:cTn>
                              </p:par>
                            </p:childTnLst>
                          </p:cTn>
                        </p:par>
                        <p:par>
                          <p:cTn id="32" fill="hold">
                            <p:stCondLst>
                              <p:cond delay="0"/>
                            </p:stCondLst>
                            <p:childTnLst>
                              <p:par>
                                <p:cTn id="33" presetID="10" presetClass="entr" presetSubtype="0" fill="hold" nodeType="afterEffect">
                                  <p:stCondLst>
                                    <p:cond delay="0"/>
                                  </p:stCondLst>
                                  <p:childTnLst>
                                    <p:set>
                                      <p:cBhvr>
                                        <p:cTn id="34" dur="1" fill="hold">
                                          <p:stCondLst>
                                            <p:cond delay="0"/>
                                          </p:stCondLst>
                                        </p:cTn>
                                        <p:tgtEl>
                                          <p:spTgt spid="16"/>
                                        </p:tgtEl>
                                        <p:attrNameLst>
                                          <p:attrName>style.visibility</p:attrName>
                                        </p:attrNameLst>
                                      </p:cBhvr>
                                      <p:to>
                                        <p:strVal val="visible"/>
                                      </p:to>
                                    </p:set>
                                    <p:animEffect transition="in" filter="fade">
                                      <p:cBhvr>
                                        <p:cTn id="35" dur="500"/>
                                        <p:tgtEl>
                                          <p:spTgt spid="16"/>
                                        </p:tgtEl>
                                      </p:cBhvr>
                                    </p:animEffect>
                                  </p:childTnLst>
                                </p:cTn>
                              </p:par>
                              <p:par>
                                <p:cTn id="36" presetID="10" presetClass="entr" presetSubtype="0" fill="hold" grpId="0" nodeType="withEffect">
                                  <p:stCondLst>
                                    <p:cond delay="0"/>
                                  </p:stCondLst>
                                  <p:childTnLst>
                                    <p:set>
                                      <p:cBhvr>
                                        <p:cTn id="37" dur="1" fill="hold">
                                          <p:stCondLst>
                                            <p:cond delay="0"/>
                                          </p:stCondLst>
                                        </p:cTn>
                                        <p:tgtEl>
                                          <p:spTgt spid="18"/>
                                        </p:tgtEl>
                                        <p:attrNameLst>
                                          <p:attrName>style.visibility</p:attrName>
                                        </p:attrNameLst>
                                      </p:cBhvr>
                                      <p:to>
                                        <p:strVal val="visible"/>
                                      </p:to>
                                    </p:set>
                                    <p:animEffect transition="in" filter="fade">
                                      <p:cBhvr>
                                        <p:cTn id="38" dur="500"/>
                                        <p:tgtEl>
                                          <p:spTgt spid="18"/>
                                        </p:tgtEl>
                                      </p:cBhvr>
                                    </p:animEffect>
                                  </p:childTnLst>
                                </p:cTn>
                              </p:par>
                              <p:par>
                                <p:cTn id="39" presetID="10" presetClass="entr" presetSubtype="0" fill="hold" grpId="2" nodeType="withEffect">
                                  <p:stCondLst>
                                    <p:cond delay="0"/>
                                  </p:stCondLst>
                                  <p:childTnLst>
                                    <p:set>
                                      <p:cBhvr>
                                        <p:cTn id="40" dur="1" fill="hold">
                                          <p:stCondLst>
                                            <p:cond delay="0"/>
                                          </p:stCondLst>
                                        </p:cTn>
                                        <p:tgtEl>
                                          <p:spTgt spid="10"/>
                                        </p:tgtEl>
                                        <p:attrNameLst>
                                          <p:attrName>style.visibility</p:attrName>
                                        </p:attrNameLst>
                                      </p:cBhvr>
                                      <p:to>
                                        <p:strVal val="visible"/>
                                      </p:to>
                                    </p:set>
                                    <p:animEffect transition="in" filter="fade">
                                      <p:cBhvr>
                                        <p:cTn id="41" dur="500"/>
                                        <p:tgtEl>
                                          <p:spTgt spid="10"/>
                                        </p:tgtEl>
                                      </p:cBhvr>
                                    </p:animEffect>
                                  </p:childTnLst>
                                </p:cTn>
                              </p:par>
                            </p:childTnLst>
                          </p:cTn>
                        </p:par>
                      </p:childTnLst>
                    </p:cTn>
                  </p:par>
                  <p:par>
                    <p:cTn id="42" fill="hold">
                      <p:stCondLst>
                        <p:cond delay="indefinite"/>
                      </p:stCondLst>
                      <p:childTnLst>
                        <p:par>
                          <p:cTn id="43" fill="hold">
                            <p:stCondLst>
                              <p:cond delay="0"/>
                            </p:stCondLst>
                            <p:childTnLst>
                              <p:par>
                                <p:cTn id="44" presetID="10" presetClass="entr" presetSubtype="0" fill="hold" grpId="0" nodeType="clickEffect">
                                  <p:stCondLst>
                                    <p:cond delay="0"/>
                                  </p:stCondLst>
                                  <p:childTnLst>
                                    <p:set>
                                      <p:cBhvr>
                                        <p:cTn id="45" dur="1" fill="hold">
                                          <p:stCondLst>
                                            <p:cond delay="0"/>
                                          </p:stCondLst>
                                        </p:cTn>
                                        <p:tgtEl>
                                          <p:spTgt spid="20"/>
                                        </p:tgtEl>
                                        <p:attrNameLst>
                                          <p:attrName>style.visibility</p:attrName>
                                        </p:attrNameLst>
                                      </p:cBhvr>
                                      <p:to>
                                        <p:strVal val="visible"/>
                                      </p:to>
                                    </p:set>
                                    <p:animEffect transition="in" filter="fade">
                                      <p:cBhvr>
                                        <p:cTn id="46" dur="500"/>
                                        <p:tgtEl>
                                          <p:spTgt spid="20"/>
                                        </p:tgtEl>
                                      </p:cBhvr>
                                    </p:animEffect>
                                  </p:childTnLst>
                                </p:cTn>
                              </p:par>
                              <p:par>
                                <p:cTn id="47" presetID="10" presetClass="entr" presetSubtype="0" fill="hold" grpId="0" nodeType="withEffect">
                                  <p:stCondLst>
                                    <p:cond delay="0"/>
                                  </p:stCondLst>
                                  <p:childTnLst>
                                    <p:set>
                                      <p:cBhvr>
                                        <p:cTn id="48" dur="1" fill="hold">
                                          <p:stCondLst>
                                            <p:cond delay="0"/>
                                          </p:stCondLst>
                                        </p:cTn>
                                        <p:tgtEl>
                                          <p:spTgt spid="19"/>
                                        </p:tgtEl>
                                        <p:attrNameLst>
                                          <p:attrName>style.visibility</p:attrName>
                                        </p:attrNameLst>
                                      </p:cBhvr>
                                      <p:to>
                                        <p:strVal val="visible"/>
                                      </p:to>
                                    </p:set>
                                    <p:animEffect transition="in" filter="fade">
                                      <p:cBhvr>
                                        <p:cTn id="49" dur="500"/>
                                        <p:tgtEl>
                                          <p:spTgt spid="19"/>
                                        </p:tgtEl>
                                      </p:cBhvr>
                                    </p:animEffect>
                                  </p:childTnLst>
                                </p:cTn>
                              </p:par>
                            </p:childTnLst>
                          </p:cTn>
                        </p:par>
                      </p:childTnLst>
                    </p:cTn>
                  </p:par>
                  <p:par>
                    <p:cTn id="50" fill="hold">
                      <p:stCondLst>
                        <p:cond delay="indefinite"/>
                      </p:stCondLst>
                      <p:childTnLst>
                        <p:par>
                          <p:cTn id="51" fill="hold">
                            <p:stCondLst>
                              <p:cond delay="0"/>
                            </p:stCondLst>
                            <p:childTnLst>
                              <p:par>
                                <p:cTn id="52" presetID="1" presetClass="exit" presetSubtype="0" fill="hold" grpId="1" nodeType="clickEffect">
                                  <p:stCondLst>
                                    <p:cond delay="0"/>
                                  </p:stCondLst>
                                  <p:childTnLst>
                                    <p:set>
                                      <p:cBhvr>
                                        <p:cTn id="53" dur="1" fill="hold">
                                          <p:stCondLst>
                                            <p:cond delay="0"/>
                                          </p:stCondLst>
                                        </p:cTn>
                                        <p:tgtEl>
                                          <p:spTgt spid="20"/>
                                        </p:tgtEl>
                                        <p:attrNameLst>
                                          <p:attrName>style.visibility</p:attrName>
                                        </p:attrNameLst>
                                      </p:cBhvr>
                                      <p:to>
                                        <p:strVal val="hidden"/>
                                      </p:to>
                                    </p:set>
                                  </p:childTnLst>
                                </p:cTn>
                              </p:par>
                              <p:par>
                                <p:cTn id="54" presetID="1" presetClass="exit" presetSubtype="0" fill="hold" grpId="1" nodeType="withEffect">
                                  <p:stCondLst>
                                    <p:cond delay="0"/>
                                  </p:stCondLst>
                                  <p:childTnLst>
                                    <p:set>
                                      <p:cBhvr>
                                        <p:cTn id="55" dur="1" fill="hold">
                                          <p:stCondLst>
                                            <p:cond delay="0"/>
                                          </p:stCondLst>
                                        </p:cTn>
                                        <p:tgtEl>
                                          <p:spTgt spid="19"/>
                                        </p:tgtEl>
                                        <p:attrNameLst>
                                          <p:attrName>style.visibility</p:attrName>
                                        </p:attrNameLst>
                                      </p:cBhvr>
                                      <p:to>
                                        <p:strVal val="hidden"/>
                                      </p:to>
                                    </p:set>
                                  </p:childTnLst>
                                </p:cTn>
                              </p:par>
                              <p:par>
                                <p:cTn id="56" presetID="1" presetClass="exit" presetSubtype="0" fill="hold" grpId="1" nodeType="withEffect">
                                  <p:stCondLst>
                                    <p:cond delay="0"/>
                                  </p:stCondLst>
                                  <p:childTnLst>
                                    <p:set>
                                      <p:cBhvr>
                                        <p:cTn id="57" dur="1" fill="hold">
                                          <p:stCondLst>
                                            <p:cond delay="0"/>
                                          </p:stCondLst>
                                        </p:cTn>
                                        <p:tgtEl>
                                          <p:spTgt spid="18"/>
                                        </p:tgtEl>
                                        <p:attrNameLst>
                                          <p:attrName>style.visibility</p:attrName>
                                        </p:attrNameLst>
                                      </p:cBhvr>
                                      <p:to>
                                        <p:strVal val="hidden"/>
                                      </p:to>
                                    </p:set>
                                  </p:childTnLst>
                                </p:cTn>
                              </p:par>
                              <p:par>
                                <p:cTn id="58" presetID="1" presetClass="exit" presetSubtype="0" fill="hold" grpId="3" nodeType="withEffect">
                                  <p:stCondLst>
                                    <p:cond delay="0"/>
                                  </p:stCondLst>
                                  <p:childTnLst>
                                    <p:set>
                                      <p:cBhvr>
                                        <p:cTn id="59" dur="1" fill="hold">
                                          <p:stCondLst>
                                            <p:cond delay="0"/>
                                          </p:stCondLst>
                                        </p:cTn>
                                        <p:tgtEl>
                                          <p:spTgt spid="10"/>
                                        </p:tgtEl>
                                        <p:attrNameLst>
                                          <p:attrName>style.visibility</p:attrName>
                                        </p:attrNameLst>
                                      </p:cBhvr>
                                      <p:to>
                                        <p:strVal val="hidden"/>
                                      </p:to>
                                    </p:set>
                                  </p:childTnLst>
                                </p:cTn>
                              </p:par>
                            </p:childTnLst>
                          </p:cTn>
                        </p:par>
                        <p:par>
                          <p:cTn id="60" fill="hold">
                            <p:stCondLst>
                              <p:cond delay="0"/>
                            </p:stCondLst>
                            <p:childTnLst>
                              <p:par>
                                <p:cTn id="61" presetID="10" presetClass="entr" presetSubtype="0" fill="hold" nodeType="afterEffect">
                                  <p:stCondLst>
                                    <p:cond delay="0"/>
                                  </p:stCondLst>
                                  <p:childTnLst>
                                    <p:set>
                                      <p:cBhvr>
                                        <p:cTn id="62" dur="1" fill="hold">
                                          <p:stCondLst>
                                            <p:cond delay="0"/>
                                          </p:stCondLst>
                                        </p:cTn>
                                        <p:tgtEl>
                                          <p:spTgt spid="17"/>
                                        </p:tgtEl>
                                        <p:attrNameLst>
                                          <p:attrName>style.visibility</p:attrName>
                                        </p:attrNameLst>
                                      </p:cBhvr>
                                      <p:to>
                                        <p:strVal val="visible"/>
                                      </p:to>
                                    </p:set>
                                    <p:animEffect transition="in" filter="fade">
                                      <p:cBhvr>
                                        <p:cTn id="63" dur="500"/>
                                        <p:tgtEl>
                                          <p:spTgt spid="17"/>
                                        </p:tgtEl>
                                      </p:cBhvr>
                                    </p:animEffect>
                                  </p:childTnLst>
                                </p:cTn>
                              </p:par>
                              <p:par>
                                <p:cTn id="64" presetID="10" presetClass="entr" presetSubtype="0" fill="hold" grpId="0" nodeType="withEffect">
                                  <p:stCondLst>
                                    <p:cond delay="0"/>
                                  </p:stCondLst>
                                  <p:childTnLst>
                                    <p:set>
                                      <p:cBhvr>
                                        <p:cTn id="65" dur="1" fill="hold">
                                          <p:stCondLst>
                                            <p:cond delay="0"/>
                                          </p:stCondLst>
                                        </p:cTn>
                                        <p:tgtEl>
                                          <p:spTgt spid="13"/>
                                        </p:tgtEl>
                                        <p:attrNameLst>
                                          <p:attrName>style.visibility</p:attrName>
                                        </p:attrNameLst>
                                      </p:cBhvr>
                                      <p:to>
                                        <p:strVal val="visible"/>
                                      </p:to>
                                    </p:set>
                                    <p:animEffect transition="in" filter="fade">
                                      <p:cBhvr>
                                        <p:cTn id="66" dur="500"/>
                                        <p:tgtEl>
                                          <p:spTgt spid="13"/>
                                        </p:tgtEl>
                                      </p:cBhvr>
                                    </p:animEffect>
                                  </p:childTnLst>
                                </p:cTn>
                              </p:par>
                              <p:par>
                                <p:cTn id="67" presetID="10" presetClass="entr" presetSubtype="0" fill="hold" grpId="0" nodeType="withEffect">
                                  <p:stCondLst>
                                    <p:cond delay="0"/>
                                  </p:stCondLst>
                                  <p:childTnLst>
                                    <p:set>
                                      <p:cBhvr>
                                        <p:cTn id="68" dur="1" fill="hold">
                                          <p:stCondLst>
                                            <p:cond delay="0"/>
                                          </p:stCondLst>
                                        </p:cTn>
                                        <p:tgtEl>
                                          <p:spTgt spid="21"/>
                                        </p:tgtEl>
                                        <p:attrNameLst>
                                          <p:attrName>style.visibility</p:attrName>
                                        </p:attrNameLst>
                                      </p:cBhvr>
                                      <p:to>
                                        <p:strVal val="visible"/>
                                      </p:to>
                                    </p:set>
                                    <p:animEffect transition="in" filter="fade">
                                      <p:cBhvr>
                                        <p:cTn id="69" dur="500"/>
                                        <p:tgtEl>
                                          <p:spTgt spid="21"/>
                                        </p:tgtEl>
                                      </p:cBhvr>
                                    </p:animEffect>
                                  </p:childTnLst>
                                </p:cTn>
                              </p:par>
                            </p:childTnLst>
                          </p:cTn>
                        </p:par>
                      </p:childTnLst>
                    </p:cTn>
                  </p:par>
                  <p:par>
                    <p:cTn id="70" fill="hold">
                      <p:stCondLst>
                        <p:cond delay="indefinite"/>
                      </p:stCondLst>
                      <p:childTnLst>
                        <p:par>
                          <p:cTn id="71" fill="hold">
                            <p:stCondLst>
                              <p:cond delay="0"/>
                            </p:stCondLst>
                            <p:childTnLst>
                              <p:par>
                                <p:cTn id="72" presetID="10" presetClass="entr" presetSubtype="0" fill="hold" grpId="0" nodeType="clickEffect">
                                  <p:stCondLst>
                                    <p:cond delay="0"/>
                                  </p:stCondLst>
                                  <p:childTnLst>
                                    <p:set>
                                      <p:cBhvr>
                                        <p:cTn id="73" dur="1" fill="hold">
                                          <p:stCondLst>
                                            <p:cond delay="0"/>
                                          </p:stCondLst>
                                        </p:cTn>
                                        <p:tgtEl>
                                          <p:spTgt spid="14"/>
                                        </p:tgtEl>
                                        <p:attrNameLst>
                                          <p:attrName>style.visibility</p:attrName>
                                        </p:attrNameLst>
                                      </p:cBhvr>
                                      <p:to>
                                        <p:strVal val="visible"/>
                                      </p:to>
                                    </p:set>
                                    <p:animEffect transition="in" filter="fade">
                                      <p:cBhvr>
                                        <p:cTn id="74" dur="500"/>
                                        <p:tgtEl>
                                          <p:spTgt spid="14"/>
                                        </p:tgtEl>
                                      </p:cBhvr>
                                    </p:animEffect>
                                  </p:childTnLst>
                                </p:cTn>
                              </p:par>
                              <p:par>
                                <p:cTn id="75" presetID="10" presetClass="entr" presetSubtype="0" fill="hold" grpId="0" nodeType="withEffect">
                                  <p:stCondLst>
                                    <p:cond delay="0"/>
                                  </p:stCondLst>
                                  <p:childTnLst>
                                    <p:set>
                                      <p:cBhvr>
                                        <p:cTn id="76" dur="1" fill="hold">
                                          <p:stCondLst>
                                            <p:cond delay="0"/>
                                          </p:stCondLst>
                                        </p:cTn>
                                        <p:tgtEl>
                                          <p:spTgt spid="22"/>
                                        </p:tgtEl>
                                        <p:attrNameLst>
                                          <p:attrName>style.visibility</p:attrName>
                                        </p:attrNameLst>
                                      </p:cBhvr>
                                      <p:to>
                                        <p:strVal val="visible"/>
                                      </p:to>
                                    </p:set>
                                    <p:animEffect transition="in" filter="fade">
                                      <p:cBhvr>
                                        <p:cTn id="77" dur="5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7" grpId="1" animBg="1"/>
      <p:bldP spid="10" grpId="0" animBg="1"/>
      <p:bldP spid="10" grpId="1" animBg="1"/>
      <p:bldP spid="10" grpId="2" animBg="1"/>
      <p:bldP spid="10" grpId="3" animBg="1"/>
      <p:bldP spid="11" grpId="0"/>
      <p:bldP spid="11" grpId="1"/>
      <p:bldP spid="12" grpId="0"/>
      <p:bldP spid="12" grpId="1"/>
      <p:bldP spid="18" grpId="0"/>
      <p:bldP spid="18" grpId="1"/>
      <p:bldP spid="20" grpId="0" animBg="1"/>
      <p:bldP spid="20" grpId="1" animBg="1"/>
      <p:bldP spid="19" grpId="0"/>
      <p:bldP spid="19" grpId="1"/>
      <p:bldP spid="21" grpId="0" animBg="1"/>
      <p:bldP spid="13" grpId="0"/>
      <p:bldP spid="22" grpId="0" animBg="1"/>
      <p:bldP spid="1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Purposefully Teach Word Meanings</a:t>
            </a:r>
            <a:endParaRPr lang="en-US" dirty="0"/>
          </a:p>
        </p:txBody>
      </p:sp>
      <p:sp>
        <p:nvSpPr>
          <p:cNvPr id="3" name="Content Placeholder 2"/>
          <p:cNvSpPr>
            <a:spLocks noGrp="1"/>
          </p:cNvSpPr>
          <p:nvPr>
            <p:ph idx="1"/>
          </p:nvPr>
        </p:nvSpPr>
        <p:spPr>
          <a:xfrm>
            <a:off x="4555623" y="1830387"/>
            <a:ext cx="4254098" cy="4525963"/>
          </a:xfrm>
        </p:spPr>
        <p:txBody>
          <a:bodyPr>
            <a:normAutofit/>
          </a:bodyPr>
          <a:lstStyle/>
          <a:p>
            <a:r>
              <a:rPr lang="en-US" sz="2400" dirty="0" smtClean="0"/>
              <a:t>When children encounter unfamiliar words </a:t>
            </a:r>
          </a:p>
          <a:p>
            <a:pPr marL="0" indent="0">
              <a:buNone/>
            </a:pPr>
            <a:endParaRPr lang="en-US" sz="2400" dirty="0" smtClean="0"/>
          </a:p>
          <a:p>
            <a:r>
              <a:rPr lang="en-US" sz="2400" dirty="0" smtClean="0"/>
              <a:t>When definitions can be naturally embedded</a:t>
            </a:r>
          </a:p>
          <a:p>
            <a:pPr marL="0" indent="0">
              <a:buNone/>
            </a:pPr>
            <a:endParaRPr lang="en-US" sz="2400" dirty="0" smtClean="0"/>
          </a:p>
          <a:p>
            <a:r>
              <a:rPr lang="en-US" sz="2400" dirty="0" smtClean="0"/>
              <a:t>When specific words are important for comprehension and everyday interactions</a:t>
            </a:r>
          </a:p>
          <a:p>
            <a:pPr marL="0" indent="0">
              <a:buNone/>
            </a:pPr>
            <a:endParaRPr lang="en-US" sz="2800" dirty="0" smtClean="0"/>
          </a:p>
        </p:txBody>
      </p:sp>
      <p:pic>
        <p:nvPicPr>
          <p:cNvPr id="4" name="Picture 3" descr="Teacher.png"/>
          <p:cNvPicPr>
            <a:picLocks noChangeAspect="1"/>
          </p:cNvPicPr>
          <p:nvPr/>
        </p:nvPicPr>
        <p:blipFill>
          <a:blip r:embed="rId3">
            <a:extLst>
              <a:ext uri="{28A0092B-C50C-407E-A947-70E740481C1C}">
                <a14:useLocalDpi xmlns:a14="http://schemas.microsoft.com/office/drawing/2010/main"/>
              </a:ext>
            </a:extLst>
          </a:blip>
          <a:stretch>
            <a:fillRect/>
          </a:stretch>
        </p:blipFill>
        <p:spPr>
          <a:xfrm flipH="1">
            <a:off x="470158" y="3009171"/>
            <a:ext cx="1787494" cy="3303331"/>
          </a:xfrm>
          <a:prstGeom prst="rect">
            <a:avLst/>
          </a:prstGeom>
        </p:spPr>
      </p:pic>
      <p:pic>
        <p:nvPicPr>
          <p:cNvPr id="5" name="Picture 4" descr="lil guy.png"/>
          <p:cNvPicPr>
            <a:picLocks noChangeAspect="1"/>
          </p:cNvPicPr>
          <p:nvPr/>
        </p:nvPicPr>
        <p:blipFill>
          <a:blip r:embed="rId4" cstate="print">
            <a:extLst>
              <a:ext uri="{28A0092B-C50C-407E-A947-70E740481C1C}">
                <a14:useLocalDpi xmlns:a14="http://schemas.microsoft.com/office/drawing/2010/main"/>
              </a:ext>
            </a:extLst>
          </a:blip>
          <a:stretch>
            <a:fillRect/>
          </a:stretch>
        </p:blipFill>
        <p:spPr>
          <a:xfrm>
            <a:off x="2851993" y="4063888"/>
            <a:ext cx="1268199" cy="2117578"/>
          </a:xfrm>
          <a:prstGeom prst="rect">
            <a:avLst/>
          </a:prstGeom>
        </p:spPr>
      </p:pic>
      <p:sp>
        <p:nvSpPr>
          <p:cNvPr id="6" name="Oval Callout 5"/>
          <p:cNvSpPr/>
          <p:nvPr/>
        </p:nvSpPr>
        <p:spPr>
          <a:xfrm>
            <a:off x="1734929" y="2015947"/>
            <a:ext cx="2659432" cy="1320445"/>
          </a:xfrm>
          <a:prstGeom prst="wedgeEllipseCallout">
            <a:avLst>
              <a:gd name="adj1" fmla="val -41650"/>
              <a:gd name="adj2" fmla="val 63652"/>
            </a:avLst>
          </a:prstGeom>
          <a:solidFill>
            <a:schemeClr val="accent6">
              <a:lumMod val="75000"/>
            </a:schemeClr>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600" dirty="0">
                <a:latin typeface="Century Gothic"/>
                <a:cs typeface="Century Gothic"/>
              </a:rPr>
              <a:t>Delicious. That means it tastes really, really good!</a:t>
            </a:r>
          </a:p>
        </p:txBody>
      </p:sp>
    </p:spTree>
    <p:extLst>
      <p:ext uri="{BB962C8B-B14F-4D97-AF65-F5344CB8AC3E}">
        <p14:creationId xmlns:p14="http://schemas.microsoft.com/office/powerpoint/2010/main" val="1432252044"/>
      </p:ext>
    </p:extLst>
  </p:cSld>
  <p:clrMapOvr>
    <a:masterClrMapping/>
  </p:clrMapOvr>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Definitions of novel words</a:t>
            </a:r>
            <a:endParaRPr lang="en-US" dirty="0"/>
          </a:p>
        </p:txBody>
      </p:sp>
      <p:sp>
        <p:nvSpPr>
          <p:cNvPr id="4" name="Rectangle 3"/>
          <p:cNvSpPr/>
          <p:nvPr/>
        </p:nvSpPr>
        <p:spPr>
          <a:xfrm>
            <a:off x="467414" y="2012465"/>
            <a:ext cx="2700115" cy="916006"/>
          </a:xfrm>
          <a:prstGeom prst="rect">
            <a:avLst/>
          </a:prstGeom>
          <a:solidFill>
            <a:schemeClr val="accent6">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smtClean="0">
                <a:latin typeface="Century Gothic"/>
                <a:cs typeface="Century Gothic"/>
              </a:rPr>
              <a:t>SIMPLE</a:t>
            </a:r>
            <a:endParaRPr lang="en-US" sz="2400" dirty="0">
              <a:latin typeface="Century Gothic"/>
              <a:cs typeface="Century Gothic"/>
            </a:endParaRPr>
          </a:p>
        </p:txBody>
      </p:sp>
      <p:sp>
        <p:nvSpPr>
          <p:cNvPr id="7" name="Rectangle 6"/>
          <p:cNvSpPr/>
          <p:nvPr/>
        </p:nvSpPr>
        <p:spPr>
          <a:xfrm>
            <a:off x="3231740" y="2012465"/>
            <a:ext cx="2700115" cy="916006"/>
          </a:xfrm>
          <a:prstGeom prst="rect">
            <a:avLst/>
          </a:prstGeom>
          <a:solidFill>
            <a:srgbClr val="3366FF"/>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smtClean="0">
                <a:solidFill>
                  <a:schemeClr val="bg1">
                    <a:lumMod val="95000"/>
                  </a:schemeClr>
                </a:solidFill>
                <a:latin typeface="Century Gothic"/>
                <a:cs typeface="Century Gothic"/>
              </a:rPr>
              <a:t>FOCUS ON ATTRIBUTES</a:t>
            </a:r>
            <a:endParaRPr lang="en-US" sz="2400" dirty="0">
              <a:solidFill>
                <a:schemeClr val="bg1">
                  <a:lumMod val="95000"/>
                </a:schemeClr>
              </a:solidFill>
              <a:latin typeface="Century Gothic"/>
              <a:cs typeface="Century Gothic"/>
            </a:endParaRPr>
          </a:p>
        </p:txBody>
      </p:sp>
      <p:sp>
        <p:nvSpPr>
          <p:cNvPr id="8" name="Rectangle 7"/>
          <p:cNvSpPr/>
          <p:nvPr/>
        </p:nvSpPr>
        <p:spPr>
          <a:xfrm>
            <a:off x="5990162" y="2012465"/>
            <a:ext cx="2700115" cy="916006"/>
          </a:xfrm>
          <a:prstGeom prst="rect">
            <a:avLst/>
          </a:prstGeom>
          <a:solidFill>
            <a:schemeClr val="accent4">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smtClean="0">
                <a:latin typeface="Century Gothic"/>
                <a:cs typeface="Century Gothic"/>
              </a:rPr>
              <a:t>NO UNFAMILIAR WORDS</a:t>
            </a:r>
            <a:endParaRPr lang="en-US" sz="2400" dirty="0">
              <a:latin typeface="Century Gothic"/>
              <a:cs typeface="Century Gothic"/>
            </a:endParaRPr>
          </a:p>
        </p:txBody>
      </p:sp>
      <p:sp>
        <p:nvSpPr>
          <p:cNvPr id="11" name="Rounded Rectangular Callout 10"/>
          <p:cNvSpPr/>
          <p:nvPr/>
        </p:nvSpPr>
        <p:spPr>
          <a:xfrm>
            <a:off x="709326" y="3097631"/>
            <a:ext cx="3420777" cy="987749"/>
          </a:xfrm>
          <a:prstGeom prst="wedgeRoundRectCallout">
            <a:avLst>
              <a:gd name="adj1" fmla="val -36246"/>
              <a:gd name="adj2" fmla="val 86731"/>
              <a:gd name="adj3" fmla="val 16667"/>
            </a:avLst>
          </a:prstGeom>
          <a:solidFill>
            <a:srgbClr val="FFA72C"/>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800" dirty="0">
                <a:latin typeface="Century Gothic"/>
                <a:cs typeface="Century Gothic"/>
              </a:rPr>
              <a:t>A pilot </a:t>
            </a:r>
            <a:r>
              <a:rPr lang="en-US" sz="2800" dirty="0" smtClean="0">
                <a:latin typeface="Century Gothic"/>
                <a:cs typeface="Century Gothic"/>
              </a:rPr>
              <a:t>is a person</a:t>
            </a:r>
            <a:endParaRPr lang="en-US" sz="2800" dirty="0">
              <a:latin typeface="Century Gothic"/>
              <a:cs typeface="Century Gothic"/>
            </a:endParaRPr>
          </a:p>
        </p:txBody>
      </p:sp>
      <p:pic>
        <p:nvPicPr>
          <p:cNvPr id="12" name="Picture 11" descr="pilot.png"/>
          <p:cNvPicPr>
            <a:picLocks noChangeAspect="1"/>
          </p:cNvPicPr>
          <p:nvPr/>
        </p:nvPicPr>
        <p:blipFill rotWithShape="1">
          <a:blip r:embed="rId3" cstate="print">
            <a:extLst>
              <a:ext uri="{28A0092B-C50C-407E-A947-70E740481C1C}">
                <a14:useLocalDpi xmlns:a14="http://schemas.microsoft.com/office/drawing/2010/main"/>
              </a:ext>
            </a:extLst>
          </a:blip>
          <a:srcRect t="21563" r="20611"/>
          <a:stretch/>
        </p:blipFill>
        <p:spPr>
          <a:xfrm>
            <a:off x="3651756" y="3035905"/>
            <a:ext cx="5157965" cy="3822095"/>
          </a:xfrm>
          <a:prstGeom prst="rect">
            <a:avLst/>
          </a:prstGeom>
        </p:spPr>
      </p:pic>
      <p:sp>
        <p:nvSpPr>
          <p:cNvPr id="13" name="Rounded Rectangular Callout 12"/>
          <p:cNvSpPr/>
          <p:nvPr/>
        </p:nvSpPr>
        <p:spPr>
          <a:xfrm>
            <a:off x="709326" y="3940240"/>
            <a:ext cx="3420777" cy="987749"/>
          </a:xfrm>
          <a:prstGeom prst="wedgeRoundRectCallout">
            <a:avLst>
              <a:gd name="adj1" fmla="val -36246"/>
              <a:gd name="adj2" fmla="val 86731"/>
              <a:gd name="adj3" fmla="val 16667"/>
            </a:avLst>
          </a:prstGeom>
          <a:solidFill>
            <a:srgbClr val="FF455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a:latin typeface="Century Gothic"/>
                <a:cs typeface="Century Gothic"/>
              </a:rPr>
              <a:t>Who drives a plane</a:t>
            </a:r>
          </a:p>
        </p:txBody>
      </p:sp>
      <p:sp>
        <p:nvSpPr>
          <p:cNvPr id="14" name="Rounded Rectangular Callout 13"/>
          <p:cNvSpPr/>
          <p:nvPr/>
        </p:nvSpPr>
        <p:spPr>
          <a:xfrm>
            <a:off x="709326" y="4885709"/>
            <a:ext cx="3420777" cy="987749"/>
          </a:xfrm>
          <a:prstGeom prst="wedgeRoundRectCallout">
            <a:avLst>
              <a:gd name="adj1" fmla="val -36246"/>
              <a:gd name="adj2" fmla="val 86731"/>
              <a:gd name="adj3" fmla="val 16667"/>
            </a:avLst>
          </a:prstGeom>
          <a:solidFill>
            <a:srgbClr val="00BD01"/>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dirty="0">
                <a:latin typeface="Century Gothic"/>
                <a:cs typeface="Century Gothic"/>
              </a:rPr>
              <a:t>And takes all of the people on the plane where they need to go.</a:t>
            </a:r>
          </a:p>
        </p:txBody>
      </p:sp>
      <p:sp>
        <p:nvSpPr>
          <p:cNvPr id="15" name="Rectangle 14"/>
          <p:cNvSpPr/>
          <p:nvPr/>
        </p:nvSpPr>
        <p:spPr>
          <a:xfrm>
            <a:off x="467414" y="3030802"/>
            <a:ext cx="8222863" cy="3362476"/>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6" name="Rounded Rectangular Callout 15"/>
          <p:cNvSpPr/>
          <p:nvPr/>
        </p:nvSpPr>
        <p:spPr>
          <a:xfrm>
            <a:off x="467414" y="3097631"/>
            <a:ext cx="3420777" cy="987749"/>
          </a:xfrm>
          <a:prstGeom prst="wedgeRoundRectCallout">
            <a:avLst>
              <a:gd name="adj1" fmla="val -36246"/>
              <a:gd name="adj2" fmla="val 86731"/>
              <a:gd name="adj3" fmla="val 16667"/>
            </a:avLst>
          </a:prstGeom>
          <a:solidFill>
            <a:srgbClr val="FFA72C"/>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800" dirty="0" smtClean="0">
                <a:latin typeface="Century Gothic"/>
                <a:cs typeface="Century Gothic"/>
              </a:rPr>
              <a:t>This </a:t>
            </a:r>
            <a:r>
              <a:rPr lang="en-US" sz="2800" dirty="0">
                <a:latin typeface="Century Gothic"/>
                <a:cs typeface="Century Gothic"/>
              </a:rPr>
              <a:t>cow is black and white</a:t>
            </a:r>
          </a:p>
        </p:txBody>
      </p:sp>
      <p:sp>
        <p:nvSpPr>
          <p:cNvPr id="17" name="Rounded Rectangular Callout 16"/>
          <p:cNvSpPr/>
          <p:nvPr/>
        </p:nvSpPr>
        <p:spPr>
          <a:xfrm>
            <a:off x="467414" y="4085380"/>
            <a:ext cx="3420777" cy="987749"/>
          </a:xfrm>
          <a:prstGeom prst="wedgeRoundRectCallout">
            <a:avLst>
              <a:gd name="adj1" fmla="val -36246"/>
              <a:gd name="adj2" fmla="val 86731"/>
              <a:gd name="adj3" fmla="val 16667"/>
            </a:avLst>
          </a:prstGeom>
          <a:solidFill>
            <a:srgbClr val="FF4558"/>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400" dirty="0">
                <a:latin typeface="Century Gothic"/>
                <a:cs typeface="Century Gothic"/>
              </a:rPr>
              <a:t>Lives on a farm</a:t>
            </a:r>
          </a:p>
        </p:txBody>
      </p:sp>
      <p:sp>
        <p:nvSpPr>
          <p:cNvPr id="18" name="Rounded Rectangular Callout 17"/>
          <p:cNvSpPr/>
          <p:nvPr/>
        </p:nvSpPr>
        <p:spPr>
          <a:xfrm>
            <a:off x="467414" y="5030849"/>
            <a:ext cx="3420777" cy="987749"/>
          </a:xfrm>
          <a:prstGeom prst="wedgeRoundRectCallout">
            <a:avLst>
              <a:gd name="adj1" fmla="val -36246"/>
              <a:gd name="adj2" fmla="val 86731"/>
              <a:gd name="adj3" fmla="val 16667"/>
            </a:avLst>
          </a:prstGeom>
          <a:solidFill>
            <a:srgbClr val="00BD01"/>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lvl="1"/>
            <a:r>
              <a:rPr lang="en-US" dirty="0">
                <a:latin typeface="Century Gothic"/>
                <a:cs typeface="Century Gothic"/>
              </a:rPr>
              <a:t>Goes</a:t>
            </a:r>
          </a:p>
        </p:txBody>
      </p:sp>
      <p:pic>
        <p:nvPicPr>
          <p:cNvPr id="19" name="Picture 18" descr="cow.png"/>
          <p:cNvPicPr>
            <a:picLocks noChangeAspect="1"/>
          </p:cNvPicPr>
          <p:nvPr/>
        </p:nvPicPr>
        <p:blipFill rotWithShape="1">
          <a:blip r:embed="rId4" cstate="print">
            <a:extLst>
              <a:ext uri="{28A0092B-C50C-407E-A947-70E740481C1C}">
                <a14:useLocalDpi xmlns:a14="http://schemas.microsoft.com/office/drawing/2010/main"/>
              </a:ext>
            </a:extLst>
          </a:blip>
          <a:srcRect t="28288" r="21661"/>
          <a:stretch/>
        </p:blipFill>
        <p:spPr>
          <a:xfrm>
            <a:off x="2726026" y="2803072"/>
            <a:ext cx="5624286" cy="3861404"/>
          </a:xfrm>
          <a:prstGeom prst="rect">
            <a:avLst/>
          </a:prstGeom>
        </p:spPr>
      </p:pic>
      <p:sp>
        <p:nvSpPr>
          <p:cNvPr id="20" name="Rounded Rectangular Callout 19"/>
          <p:cNvSpPr/>
          <p:nvPr/>
        </p:nvSpPr>
        <p:spPr>
          <a:xfrm>
            <a:off x="2074415" y="4927989"/>
            <a:ext cx="2594347" cy="1276868"/>
          </a:xfrm>
          <a:prstGeom prst="wedgeRoundRectCallout">
            <a:avLst>
              <a:gd name="adj1" fmla="val 44148"/>
              <a:gd name="adj2" fmla="val -75091"/>
              <a:gd name="adj3" fmla="val 16667"/>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600" dirty="0" smtClean="0">
                <a:solidFill>
                  <a:schemeClr val="tx1"/>
                </a:solidFill>
                <a:latin typeface="Century Gothic"/>
                <a:cs typeface="Century Gothic"/>
              </a:rPr>
              <a:t>Moo!</a:t>
            </a:r>
            <a:endParaRPr lang="en-US" sz="3600" dirty="0">
              <a:solidFill>
                <a:schemeClr val="tx1"/>
              </a:solidFill>
              <a:latin typeface="Century Gothic"/>
              <a:cs typeface="Century Gothic"/>
            </a:endParaRPr>
          </a:p>
        </p:txBody>
      </p:sp>
    </p:spTree>
    <p:extLst>
      <p:ext uri="{BB962C8B-B14F-4D97-AF65-F5344CB8AC3E}">
        <p14:creationId xmlns:p14="http://schemas.microsoft.com/office/powerpoint/2010/main" val="2874585649"/>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2" fill="hold"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additive="base">
                                        <p:cTn id="7" dur="500"/>
                                        <p:tgtEl>
                                          <p:spTgt spid="12"/>
                                        </p:tgtEl>
                                        <p:attrNameLst>
                                          <p:attrName>ppt_x</p:attrName>
                                        </p:attrNameLst>
                                      </p:cBhvr>
                                      <p:tavLst>
                                        <p:tav tm="0">
                                          <p:val>
                                            <p:strVal val="#ppt_x+#ppt_w*1.125000"/>
                                          </p:val>
                                        </p:tav>
                                        <p:tav tm="100000">
                                          <p:val>
                                            <p:strVal val="#ppt_x"/>
                                          </p:val>
                                        </p:tav>
                                      </p:tavLst>
                                    </p:anim>
                                    <p:animEffect transition="in" filter="wipe(left)">
                                      <p:cBhvr>
                                        <p:cTn id="8" dur="500"/>
                                        <p:tgtEl>
                                          <p:spTgt spid="12"/>
                                        </p:tgtEl>
                                      </p:cBhvr>
                                    </p:animEffect>
                                  </p:childTnLst>
                                </p:cTn>
                              </p:par>
                            </p:childTnLst>
                          </p:cTn>
                        </p:par>
                      </p:childTnLst>
                    </p:cTn>
                  </p:par>
                  <p:par>
                    <p:cTn id="9" fill="hold">
                      <p:stCondLst>
                        <p:cond delay="indefinite"/>
                      </p:stCondLst>
                      <p:childTnLst>
                        <p:par>
                          <p:cTn id="10" fill="hold">
                            <p:stCondLst>
                              <p:cond delay="0"/>
                            </p:stCondLst>
                            <p:childTnLst>
                              <p:par>
                                <p:cTn id="11" presetID="12" presetClass="entr" presetSubtype="4" fill="hold" grpId="0" nodeType="clickEffect">
                                  <p:stCondLst>
                                    <p:cond delay="0"/>
                                  </p:stCondLst>
                                  <p:childTnLst>
                                    <p:set>
                                      <p:cBhvr>
                                        <p:cTn id="12" dur="1" fill="hold">
                                          <p:stCondLst>
                                            <p:cond delay="0"/>
                                          </p:stCondLst>
                                        </p:cTn>
                                        <p:tgtEl>
                                          <p:spTgt spid="11"/>
                                        </p:tgtEl>
                                        <p:attrNameLst>
                                          <p:attrName>style.visibility</p:attrName>
                                        </p:attrNameLst>
                                      </p:cBhvr>
                                      <p:to>
                                        <p:strVal val="visible"/>
                                      </p:to>
                                    </p:set>
                                    <p:anim calcmode="lin" valueType="num">
                                      <p:cBhvr additive="base">
                                        <p:cTn id="13" dur="500"/>
                                        <p:tgtEl>
                                          <p:spTgt spid="11"/>
                                        </p:tgtEl>
                                        <p:attrNameLst>
                                          <p:attrName>ppt_y</p:attrName>
                                        </p:attrNameLst>
                                      </p:cBhvr>
                                      <p:tavLst>
                                        <p:tav tm="0">
                                          <p:val>
                                            <p:strVal val="#ppt_y+#ppt_h*1.125000"/>
                                          </p:val>
                                        </p:tav>
                                        <p:tav tm="100000">
                                          <p:val>
                                            <p:strVal val="#ppt_y"/>
                                          </p:val>
                                        </p:tav>
                                      </p:tavLst>
                                    </p:anim>
                                    <p:animEffect transition="in" filter="wipe(up)">
                                      <p:cBhvr>
                                        <p:cTn id="14" dur="500"/>
                                        <p:tgtEl>
                                          <p:spTgt spid="11"/>
                                        </p:tgtEl>
                                      </p:cBhvr>
                                    </p:animEffect>
                                  </p:childTnLst>
                                </p:cTn>
                              </p:par>
                            </p:childTnLst>
                          </p:cTn>
                        </p:par>
                      </p:childTnLst>
                    </p:cTn>
                  </p:par>
                  <p:par>
                    <p:cTn id="15" fill="hold">
                      <p:stCondLst>
                        <p:cond delay="indefinite"/>
                      </p:stCondLst>
                      <p:childTnLst>
                        <p:par>
                          <p:cTn id="16" fill="hold">
                            <p:stCondLst>
                              <p:cond delay="0"/>
                            </p:stCondLst>
                            <p:childTnLst>
                              <p:par>
                                <p:cTn id="17" presetID="12" presetClass="entr" presetSubtype="4" fill="hold" grpId="0" nodeType="clickEffect">
                                  <p:stCondLst>
                                    <p:cond delay="0"/>
                                  </p:stCondLst>
                                  <p:childTnLst>
                                    <p:set>
                                      <p:cBhvr>
                                        <p:cTn id="18" dur="1" fill="hold">
                                          <p:stCondLst>
                                            <p:cond delay="0"/>
                                          </p:stCondLst>
                                        </p:cTn>
                                        <p:tgtEl>
                                          <p:spTgt spid="13"/>
                                        </p:tgtEl>
                                        <p:attrNameLst>
                                          <p:attrName>style.visibility</p:attrName>
                                        </p:attrNameLst>
                                      </p:cBhvr>
                                      <p:to>
                                        <p:strVal val="visible"/>
                                      </p:to>
                                    </p:set>
                                    <p:anim calcmode="lin" valueType="num">
                                      <p:cBhvr additive="base">
                                        <p:cTn id="19" dur="500"/>
                                        <p:tgtEl>
                                          <p:spTgt spid="13"/>
                                        </p:tgtEl>
                                        <p:attrNameLst>
                                          <p:attrName>ppt_y</p:attrName>
                                        </p:attrNameLst>
                                      </p:cBhvr>
                                      <p:tavLst>
                                        <p:tav tm="0">
                                          <p:val>
                                            <p:strVal val="#ppt_y+#ppt_h*1.125000"/>
                                          </p:val>
                                        </p:tav>
                                        <p:tav tm="100000">
                                          <p:val>
                                            <p:strVal val="#ppt_y"/>
                                          </p:val>
                                        </p:tav>
                                      </p:tavLst>
                                    </p:anim>
                                    <p:animEffect transition="in" filter="wipe(up)">
                                      <p:cBhvr>
                                        <p:cTn id="20" dur="500"/>
                                        <p:tgtEl>
                                          <p:spTgt spid="13"/>
                                        </p:tgtEl>
                                      </p:cBhvr>
                                    </p:animEffect>
                                  </p:childTnLst>
                                </p:cTn>
                              </p:par>
                            </p:childTnLst>
                          </p:cTn>
                        </p:par>
                      </p:childTnLst>
                    </p:cTn>
                  </p:par>
                  <p:par>
                    <p:cTn id="21" fill="hold">
                      <p:stCondLst>
                        <p:cond delay="indefinite"/>
                      </p:stCondLst>
                      <p:childTnLst>
                        <p:par>
                          <p:cTn id="22" fill="hold">
                            <p:stCondLst>
                              <p:cond delay="0"/>
                            </p:stCondLst>
                            <p:childTnLst>
                              <p:par>
                                <p:cTn id="23" presetID="12" presetClass="entr" presetSubtype="4" fill="hold" grpId="0" nodeType="clickEffect">
                                  <p:stCondLst>
                                    <p:cond delay="0"/>
                                  </p:stCondLst>
                                  <p:childTnLst>
                                    <p:set>
                                      <p:cBhvr>
                                        <p:cTn id="24" dur="1" fill="hold">
                                          <p:stCondLst>
                                            <p:cond delay="0"/>
                                          </p:stCondLst>
                                        </p:cTn>
                                        <p:tgtEl>
                                          <p:spTgt spid="14"/>
                                        </p:tgtEl>
                                        <p:attrNameLst>
                                          <p:attrName>style.visibility</p:attrName>
                                        </p:attrNameLst>
                                      </p:cBhvr>
                                      <p:to>
                                        <p:strVal val="visible"/>
                                      </p:to>
                                    </p:set>
                                    <p:anim calcmode="lin" valueType="num">
                                      <p:cBhvr additive="base">
                                        <p:cTn id="25" dur="500"/>
                                        <p:tgtEl>
                                          <p:spTgt spid="14"/>
                                        </p:tgtEl>
                                        <p:attrNameLst>
                                          <p:attrName>ppt_y</p:attrName>
                                        </p:attrNameLst>
                                      </p:cBhvr>
                                      <p:tavLst>
                                        <p:tav tm="0">
                                          <p:val>
                                            <p:strVal val="#ppt_y+#ppt_h*1.125000"/>
                                          </p:val>
                                        </p:tav>
                                        <p:tav tm="100000">
                                          <p:val>
                                            <p:strVal val="#ppt_y"/>
                                          </p:val>
                                        </p:tav>
                                      </p:tavLst>
                                    </p:anim>
                                    <p:animEffect transition="in" filter="wipe(up)">
                                      <p:cBhvr>
                                        <p:cTn id="26" dur="500"/>
                                        <p:tgtEl>
                                          <p:spTgt spid="14"/>
                                        </p:tgtEl>
                                      </p:cBhvr>
                                    </p:animEffec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15"/>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55" presetClass="entr" presetSubtype="0" fill="hold" nodeType="clickEffect">
                                  <p:stCondLst>
                                    <p:cond delay="0"/>
                                  </p:stCondLst>
                                  <p:childTnLst>
                                    <p:set>
                                      <p:cBhvr>
                                        <p:cTn id="34" dur="1" fill="hold">
                                          <p:stCondLst>
                                            <p:cond delay="0"/>
                                          </p:stCondLst>
                                        </p:cTn>
                                        <p:tgtEl>
                                          <p:spTgt spid="19"/>
                                        </p:tgtEl>
                                        <p:attrNameLst>
                                          <p:attrName>style.visibility</p:attrName>
                                        </p:attrNameLst>
                                      </p:cBhvr>
                                      <p:to>
                                        <p:strVal val="visible"/>
                                      </p:to>
                                    </p:set>
                                    <p:anim calcmode="lin" valueType="num">
                                      <p:cBhvr>
                                        <p:cTn id="35" dur="500" fill="hold"/>
                                        <p:tgtEl>
                                          <p:spTgt spid="19"/>
                                        </p:tgtEl>
                                        <p:attrNameLst>
                                          <p:attrName>ppt_w</p:attrName>
                                        </p:attrNameLst>
                                      </p:cBhvr>
                                      <p:tavLst>
                                        <p:tav tm="0">
                                          <p:val>
                                            <p:strVal val="#ppt_w*0.70"/>
                                          </p:val>
                                        </p:tav>
                                        <p:tav tm="100000">
                                          <p:val>
                                            <p:strVal val="#ppt_w"/>
                                          </p:val>
                                        </p:tav>
                                      </p:tavLst>
                                    </p:anim>
                                    <p:anim calcmode="lin" valueType="num">
                                      <p:cBhvr>
                                        <p:cTn id="36" dur="500" fill="hold"/>
                                        <p:tgtEl>
                                          <p:spTgt spid="19"/>
                                        </p:tgtEl>
                                        <p:attrNameLst>
                                          <p:attrName>ppt_h</p:attrName>
                                        </p:attrNameLst>
                                      </p:cBhvr>
                                      <p:tavLst>
                                        <p:tav tm="0">
                                          <p:val>
                                            <p:strVal val="#ppt_h"/>
                                          </p:val>
                                        </p:tav>
                                        <p:tav tm="100000">
                                          <p:val>
                                            <p:strVal val="#ppt_h"/>
                                          </p:val>
                                        </p:tav>
                                      </p:tavLst>
                                    </p:anim>
                                    <p:animEffect transition="in" filter="fade">
                                      <p:cBhvr>
                                        <p:cTn id="37" dur="500"/>
                                        <p:tgtEl>
                                          <p:spTgt spid="19"/>
                                        </p:tgtEl>
                                      </p:cBhvr>
                                    </p:animEffect>
                                  </p:childTnLst>
                                </p:cTn>
                              </p:par>
                            </p:childTnLst>
                          </p:cTn>
                        </p:par>
                      </p:childTnLst>
                    </p:cTn>
                  </p:par>
                  <p:par>
                    <p:cTn id="38" fill="hold">
                      <p:stCondLst>
                        <p:cond delay="indefinite"/>
                      </p:stCondLst>
                      <p:childTnLst>
                        <p:par>
                          <p:cTn id="39" fill="hold">
                            <p:stCondLst>
                              <p:cond delay="0"/>
                            </p:stCondLst>
                            <p:childTnLst>
                              <p:par>
                                <p:cTn id="40" presetID="12" presetClass="entr" presetSubtype="4" fill="hold" grpId="0" nodeType="clickEffect">
                                  <p:stCondLst>
                                    <p:cond delay="0"/>
                                  </p:stCondLst>
                                  <p:childTnLst>
                                    <p:set>
                                      <p:cBhvr>
                                        <p:cTn id="41" dur="1" fill="hold">
                                          <p:stCondLst>
                                            <p:cond delay="0"/>
                                          </p:stCondLst>
                                        </p:cTn>
                                        <p:tgtEl>
                                          <p:spTgt spid="16"/>
                                        </p:tgtEl>
                                        <p:attrNameLst>
                                          <p:attrName>style.visibility</p:attrName>
                                        </p:attrNameLst>
                                      </p:cBhvr>
                                      <p:to>
                                        <p:strVal val="visible"/>
                                      </p:to>
                                    </p:set>
                                    <p:anim calcmode="lin" valueType="num">
                                      <p:cBhvr additive="base">
                                        <p:cTn id="42" dur="500"/>
                                        <p:tgtEl>
                                          <p:spTgt spid="16"/>
                                        </p:tgtEl>
                                        <p:attrNameLst>
                                          <p:attrName>ppt_y</p:attrName>
                                        </p:attrNameLst>
                                      </p:cBhvr>
                                      <p:tavLst>
                                        <p:tav tm="0">
                                          <p:val>
                                            <p:strVal val="#ppt_y+#ppt_h*1.125000"/>
                                          </p:val>
                                        </p:tav>
                                        <p:tav tm="100000">
                                          <p:val>
                                            <p:strVal val="#ppt_y"/>
                                          </p:val>
                                        </p:tav>
                                      </p:tavLst>
                                    </p:anim>
                                    <p:animEffect transition="in" filter="wipe(up)">
                                      <p:cBhvr>
                                        <p:cTn id="43" dur="500"/>
                                        <p:tgtEl>
                                          <p:spTgt spid="16"/>
                                        </p:tgtEl>
                                      </p:cBhvr>
                                    </p:animEffect>
                                  </p:childTnLst>
                                </p:cTn>
                              </p:par>
                            </p:childTnLst>
                          </p:cTn>
                        </p:par>
                      </p:childTnLst>
                    </p:cTn>
                  </p:par>
                  <p:par>
                    <p:cTn id="44" fill="hold">
                      <p:stCondLst>
                        <p:cond delay="indefinite"/>
                      </p:stCondLst>
                      <p:childTnLst>
                        <p:par>
                          <p:cTn id="45" fill="hold">
                            <p:stCondLst>
                              <p:cond delay="0"/>
                            </p:stCondLst>
                            <p:childTnLst>
                              <p:par>
                                <p:cTn id="46" presetID="12" presetClass="entr" presetSubtype="4" fill="hold" grpId="0" nodeType="clickEffect">
                                  <p:stCondLst>
                                    <p:cond delay="0"/>
                                  </p:stCondLst>
                                  <p:childTnLst>
                                    <p:set>
                                      <p:cBhvr>
                                        <p:cTn id="47" dur="1" fill="hold">
                                          <p:stCondLst>
                                            <p:cond delay="0"/>
                                          </p:stCondLst>
                                        </p:cTn>
                                        <p:tgtEl>
                                          <p:spTgt spid="17"/>
                                        </p:tgtEl>
                                        <p:attrNameLst>
                                          <p:attrName>style.visibility</p:attrName>
                                        </p:attrNameLst>
                                      </p:cBhvr>
                                      <p:to>
                                        <p:strVal val="visible"/>
                                      </p:to>
                                    </p:set>
                                    <p:anim calcmode="lin" valueType="num">
                                      <p:cBhvr additive="base">
                                        <p:cTn id="48" dur="500"/>
                                        <p:tgtEl>
                                          <p:spTgt spid="17"/>
                                        </p:tgtEl>
                                        <p:attrNameLst>
                                          <p:attrName>ppt_y</p:attrName>
                                        </p:attrNameLst>
                                      </p:cBhvr>
                                      <p:tavLst>
                                        <p:tav tm="0">
                                          <p:val>
                                            <p:strVal val="#ppt_y+#ppt_h*1.125000"/>
                                          </p:val>
                                        </p:tav>
                                        <p:tav tm="100000">
                                          <p:val>
                                            <p:strVal val="#ppt_y"/>
                                          </p:val>
                                        </p:tav>
                                      </p:tavLst>
                                    </p:anim>
                                    <p:animEffect transition="in" filter="wipe(up)">
                                      <p:cBhvr>
                                        <p:cTn id="49" dur="500"/>
                                        <p:tgtEl>
                                          <p:spTgt spid="17"/>
                                        </p:tgtEl>
                                      </p:cBhvr>
                                    </p:animEffect>
                                  </p:childTnLst>
                                </p:cTn>
                              </p:par>
                            </p:childTnLst>
                          </p:cTn>
                        </p:par>
                      </p:childTnLst>
                    </p:cTn>
                  </p:par>
                  <p:par>
                    <p:cTn id="50" fill="hold">
                      <p:stCondLst>
                        <p:cond delay="indefinite"/>
                      </p:stCondLst>
                      <p:childTnLst>
                        <p:par>
                          <p:cTn id="51" fill="hold">
                            <p:stCondLst>
                              <p:cond delay="0"/>
                            </p:stCondLst>
                            <p:childTnLst>
                              <p:par>
                                <p:cTn id="52" presetID="12" presetClass="entr" presetSubtype="4" fill="hold" grpId="0" nodeType="clickEffect">
                                  <p:stCondLst>
                                    <p:cond delay="0"/>
                                  </p:stCondLst>
                                  <p:childTnLst>
                                    <p:set>
                                      <p:cBhvr>
                                        <p:cTn id="53" dur="1" fill="hold">
                                          <p:stCondLst>
                                            <p:cond delay="0"/>
                                          </p:stCondLst>
                                        </p:cTn>
                                        <p:tgtEl>
                                          <p:spTgt spid="18"/>
                                        </p:tgtEl>
                                        <p:attrNameLst>
                                          <p:attrName>style.visibility</p:attrName>
                                        </p:attrNameLst>
                                      </p:cBhvr>
                                      <p:to>
                                        <p:strVal val="visible"/>
                                      </p:to>
                                    </p:set>
                                    <p:anim calcmode="lin" valueType="num">
                                      <p:cBhvr additive="base">
                                        <p:cTn id="54" dur="500"/>
                                        <p:tgtEl>
                                          <p:spTgt spid="18"/>
                                        </p:tgtEl>
                                        <p:attrNameLst>
                                          <p:attrName>ppt_y</p:attrName>
                                        </p:attrNameLst>
                                      </p:cBhvr>
                                      <p:tavLst>
                                        <p:tav tm="0">
                                          <p:val>
                                            <p:strVal val="#ppt_y+#ppt_h*1.125000"/>
                                          </p:val>
                                        </p:tav>
                                        <p:tav tm="100000">
                                          <p:val>
                                            <p:strVal val="#ppt_y"/>
                                          </p:val>
                                        </p:tav>
                                      </p:tavLst>
                                    </p:anim>
                                    <p:animEffect transition="in" filter="wipe(up)">
                                      <p:cBhvr>
                                        <p:cTn id="55" dur="500"/>
                                        <p:tgtEl>
                                          <p:spTgt spid="18"/>
                                        </p:tgtEl>
                                      </p:cBhvr>
                                    </p:animEffect>
                                  </p:childTnLst>
                                </p:cTn>
                              </p:par>
                            </p:childTnLst>
                          </p:cTn>
                        </p:par>
                      </p:childTnLst>
                    </p:cTn>
                  </p:par>
                  <p:par>
                    <p:cTn id="56" fill="hold">
                      <p:stCondLst>
                        <p:cond delay="indefinite"/>
                      </p:stCondLst>
                      <p:childTnLst>
                        <p:par>
                          <p:cTn id="57" fill="hold">
                            <p:stCondLst>
                              <p:cond delay="0"/>
                            </p:stCondLst>
                            <p:childTnLst>
                              <p:par>
                                <p:cTn id="58" presetID="12" presetClass="entr" presetSubtype="4" fill="hold" grpId="0" nodeType="clickEffect">
                                  <p:stCondLst>
                                    <p:cond delay="0"/>
                                  </p:stCondLst>
                                  <p:childTnLst>
                                    <p:set>
                                      <p:cBhvr>
                                        <p:cTn id="59" dur="1" fill="hold">
                                          <p:stCondLst>
                                            <p:cond delay="0"/>
                                          </p:stCondLst>
                                        </p:cTn>
                                        <p:tgtEl>
                                          <p:spTgt spid="20"/>
                                        </p:tgtEl>
                                        <p:attrNameLst>
                                          <p:attrName>style.visibility</p:attrName>
                                        </p:attrNameLst>
                                      </p:cBhvr>
                                      <p:to>
                                        <p:strVal val="visible"/>
                                      </p:to>
                                    </p:set>
                                    <p:anim calcmode="lin" valueType="num">
                                      <p:cBhvr additive="base">
                                        <p:cTn id="60" dur="500"/>
                                        <p:tgtEl>
                                          <p:spTgt spid="20"/>
                                        </p:tgtEl>
                                        <p:attrNameLst>
                                          <p:attrName>ppt_y</p:attrName>
                                        </p:attrNameLst>
                                      </p:cBhvr>
                                      <p:tavLst>
                                        <p:tav tm="0">
                                          <p:val>
                                            <p:strVal val="#ppt_y+#ppt_h*1.125000"/>
                                          </p:val>
                                        </p:tav>
                                        <p:tav tm="100000">
                                          <p:val>
                                            <p:strVal val="#ppt_y"/>
                                          </p:val>
                                        </p:tav>
                                      </p:tavLst>
                                    </p:anim>
                                    <p:animEffect transition="in" filter="wipe(up)">
                                      <p:cBhvr>
                                        <p:cTn id="61"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13" grpId="0" animBg="1"/>
      <p:bldP spid="14" grpId="0" animBg="1"/>
      <p:bldP spid="15" grpId="0" animBg="1"/>
      <p:bldP spid="16" grpId="0" animBg="1"/>
      <p:bldP spid="17" grpId="0" animBg="1"/>
      <p:bldP spid="18" grpId="0" animBg="1"/>
      <p:bldP spid="20"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Video example</a:t>
            </a:r>
            <a:endParaRPr lang="en-US" dirty="0"/>
          </a:p>
        </p:txBody>
      </p:sp>
      <p:sp>
        <p:nvSpPr>
          <p:cNvPr id="3" name="Content Placeholder 2"/>
          <p:cNvSpPr>
            <a:spLocks noGrp="1"/>
          </p:cNvSpPr>
          <p:nvPr>
            <p:ph idx="1"/>
          </p:nvPr>
        </p:nvSpPr>
        <p:spPr/>
        <p:txBody>
          <a:bodyPr/>
          <a:lstStyle/>
          <a:p>
            <a:r>
              <a:rPr lang="en-US" dirty="0" smtClean="0"/>
              <a:t>Video: Novel Words</a:t>
            </a:r>
            <a:endParaRPr lang="en-US" dirty="0"/>
          </a:p>
        </p:txBody>
      </p:sp>
      <p:pic>
        <p:nvPicPr>
          <p:cNvPr id="4" name="Conversation-With-Novel-Word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1" y="-1"/>
            <a:ext cx="9144001" cy="6858001"/>
          </a:xfrm>
          <a:prstGeom prst="rect">
            <a:avLst/>
          </a:prstGeom>
        </p:spPr>
      </p:pic>
    </p:spTree>
    <p:extLst>
      <p:ext uri="{BB962C8B-B14F-4D97-AF65-F5344CB8AC3E}">
        <p14:creationId xmlns:p14="http://schemas.microsoft.com/office/powerpoint/2010/main" val="3857829964"/>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Tips for incorporating novel words</a:t>
            </a:r>
            <a:endParaRPr lang="en-US" dirty="0"/>
          </a:p>
        </p:txBody>
      </p:sp>
      <p:sp>
        <p:nvSpPr>
          <p:cNvPr id="3" name="Content Placeholder 2"/>
          <p:cNvSpPr>
            <a:spLocks noGrp="1"/>
          </p:cNvSpPr>
          <p:nvPr>
            <p:ph idx="1"/>
          </p:nvPr>
        </p:nvSpPr>
        <p:spPr>
          <a:xfrm>
            <a:off x="459550" y="2152938"/>
            <a:ext cx="5344590" cy="4525963"/>
          </a:xfrm>
        </p:spPr>
        <p:txBody>
          <a:bodyPr>
            <a:normAutofit/>
          </a:bodyPr>
          <a:lstStyle/>
          <a:p>
            <a:pPr marL="228600" indent="-228600">
              <a:spcBef>
                <a:spcPts val="1080"/>
              </a:spcBef>
            </a:pPr>
            <a:r>
              <a:rPr lang="en-US" sz="2000" dirty="0"/>
              <a:t>Select words that are important for comprehension and plan to use them.</a:t>
            </a:r>
          </a:p>
          <a:p>
            <a:pPr marL="228600" indent="-228600">
              <a:spcBef>
                <a:spcPts val="1080"/>
              </a:spcBef>
            </a:pPr>
            <a:r>
              <a:rPr lang="en-US" sz="2000" dirty="0"/>
              <a:t>Provide opportunities for spontaneous conversations and model rich vocabulary.</a:t>
            </a:r>
          </a:p>
          <a:p>
            <a:pPr marL="228600" indent="-228600">
              <a:spcBef>
                <a:spcPts val="1080"/>
              </a:spcBef>
            </a:pPr>
            <a:r>
              <a:rPr lang="en-US" sz="2000" dirty="0"/>
              <a:t>Expand on what the child knows.</a:t>
            </a:r>
          </a:p>
          <a:p>
            <a:pPr marL="228600" indent="-228600">
              <a:spcBef>
                <a:spcPts val="1080"/>
              </a:spcBef>
            </a:pPr>
            <a:r>
              <a:rPr lang="en-US" sz="2000" dirty="0"/>
              <a:t>Aid children in understanding words that support thinking and reasoning.</a:t>
            </a:r>
          </a:p>
          <a:p>
            <a:pPr marL="228600" indent="-228600">
              <a:spcBef>
                <a:spcPts val="1080"/>
              </a:spcBef>
            </a:pPr>
            <a:r>
              <a:rPr lang="en-US" sz="2000" dirty="0"/>
              <a:t>Expose children to novel words throughout the day and across </a:t>
            </a:r>
            <a:r>
              <a:rPr lang="en-US" sz="2000" dirty="0" smtClean="0"/>
              <a:t>routines</a:t>
            </a:r>
            <a:r>
              <a:rPr lang="en-US" sz="2000" dirty="0"/>
              <a:t>.</a:t>
            </a:r>
          </a:p>
        </p:txBody>
      </p:sp>
      <p:pic>
        <p:nvPicPr>
          <p:cNvPr id="5" name="Picture 4" descr="T. Noemi and two children 3.JPG"/>
          <p:cNvPicPr>
            <a:picLocks noChangeAspect="1"/>
          </p:cNvPicPr>
          <p:nvPr/>
        </p:nvPicPr>
        <p:blipFill>
          <a:blip r:embed="rId2" cstate="print">
            <a:extLst>
              <a:ext uri="{28A0092B-C50C-407E-A947-70E740481C1C}">
                <a14:useLocalDpi xmlns:a14="http://schemas.microsoft.com/office/drawing/2010/main"/>
              </a:ext>
            </a:extLst>
          </a:blip>
          <a:stretch>
            <a:fillRect/>
          </a:stretch>
        </p:blipFill>
        <p:spPr>
          <a:xfrm rot="5400000">
            <a:off x="5218354" y="2755066"/>
            <a:ext cx="4081159" cy="2720773"/>
          </a:xfrm>
          <a:prstGeom prst="rect">
            <a:avLst/>
          </a:prstGeom>
          <a:ln w="38100" cmpd="sng">
            <a:solidFill>
              <a:srgbClr val="00BD01"/>
            </a:solidFill>
          </a:ln>
        </p:spPr>
      </p:pic>
    </p:spTree>
    <p:extLst>
      <p:ext uri="{BB962C8B-B14F-4D97-AF65-F5344CB8AC3E}">
        <p14:creationId xmlns:p14="http://schemas.microsoft.com/office/powerpoint/2010/main" val="812133121"/>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Expanding your resources</a:t>
            </a:r>
            <a:endParaRPr lang="en-US" dirty="0"/>
          </a:p>
        </p:txBody>
      </p:sp>
      <p:sp>
        <p:nvSpPr>
          <p:cNvPr id="8" name="Rectangle 7"/>
          <p:cNvSpPr/>
          <p:nvPr/>
        </p:nvSpPr>
        <p:spPr>
          <a:xfrm>
            <a:off x="1908783" y="1967641"/>
            <a:ext cx="6750536" cy="1313423"/>
          </a:xfrm>
          <a:prstGeom prst="rect">
            <a:avLst/>
          </a:prstGeom>
          <a:solidFill>
            <a:srgbClr val="FFA72C"/>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800" dirty="0" smtClean="0">
                <a:solidFill>
                  <a:schemeClr val="bg1"/>
                </a:solidFill>
                <a:latin typeface="Century Gothic"/>
                <a:cs typeface="Century Gothic"/>
              </a:rPr>
              <a:t>Identify </a:t>
            </a:r>
            <a:r>
              <a:rPr lang="en-US" sz="2800" smtClean="0">
                <a:solidFill>
                  <a:schemeClr val="bg1"/>
                </a:solidFill>
                <a:latin typeface="Century Gothic"/>
                <a:cs typeface="Century Gothic"/>
              </a:rPr>
              <a:t>novel words</a:t>
            </a:r>
            <a:endParaRPr lang="en-US" sz="2800" dirty="0">
              <a:solidFill>
                <a:schemeClr val="bg1"/>
              </a:solidFill>
              <a:latin typeface="Century Gothic"/>
              <a:cs typeface="Century Gothic"/>
            </a:endParaRPr>
          </a:p>
        </p:txBody>
      </p:sp>
      <p:sp>
        <p:nvSpPr>
          <p:cNvPr id="9" name="Rectangle 8"/>
          <p:cNvSpPr/>
          <p:nvPr/>
        </p:nvSpPr>
        <p:spPr>
          <a:xfrm>
            <a:off x="1856943" y="3472022"/>
            <a:ext cx="6802376" cy="1313423"/>
          </a:xfrm>
          <a:prstGeom prst="rect">
            <a:avLst/>
          </a:prstGeom>
          <a:solidFill>
            <a:srgbClr val="FF4558"/>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1"/>
            <a:r>
              <a:rPr lang="en-US" sz="2800" dirty="0" smtClean="0">
                <a:solidFill>
                  <a:schemeClr val="bg1"/>
                </a:solidFill>
                <a:latin typeface="Century Gothic"/>
                <a:cs typeface="Century Gothic"/>
              </a:rPr>
              <a:t>Select classroom materials</a:t>
            </a:r>
            <a:endParaRPr lang="en-US" sz="2800" dirty="0">
              <a:solidFill>
                <a:schemeClr val="bg1"/>
              </a:solidFill>
              <a:latin typeface="Century Gothic"/>
              <a:cs typeface="Century Gothic"/>
            </a:endParaRPr>
          </a:p>
        </p:txBody>
      </p:sp>
      <p:sp>
        <p:nvSpPr>
          <p:cNvPr id="10" name="Rectangle 9"/>
          <p:cNvSpPr/>
          <p:nvPr/>
        </p:nvSpPr>
        <p:spPr>
          <a:xfrm>
            <a:off x="470359" y="4940803"/>
            <a:ext cx="8188960" cy="1313423"/>
          </a:xfrm>
          <a:prstGeom prst="rect">
            <a:avLst/>
          </a:prstGeom>
          <a:solidFill>
            <a:srgbClr val="8DC293"/>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4"/>
            <a:r>
              <a:rPr lang="en-US" sz="2800" dirty="0" smtClean="0">
                <a:solidFill>
                  <a:schemeClr val="bg1"/>
                </a:solidFill>
                <a:latin typeface="Century Gothic"/>
                <a:cs typeface="Century Gothic"/>
              </a:rPr>
              <a:t>Provide visual reminders</a:t>
            </a:r>
            <a:endParaRPr lang="en-US" sz="2800" dirty="0">
              <a:solidFill>
                <a:schemeClr val="bg1"/>
              </a:solidFill>
              <a:latin typeface="Century Gothic"/>
              <a:cs typeface="Century Gothic"/>
            </a:endParaRPr>
          </a:p>
        </p:txBody>
      </p:sp>
      <p:pic>
        <p:nvPicPr>
          <p:cNvPr id="4" name="Picture 3" descr="AIAN_materials_p-7.jpg"/>
          <p:cNvPicPr>
            <a:picLocks noChangeAspect="1"/>
          </p:cNvPicPr>
          <p:nvPr/>
        </p:nvPicPr>
        <p:blipFill rotWithShape="1">
          <a:blip r:embed="rId3" cstate="print">
            <a:extLst>
              <a:ext uri="{28A0092B-C50C-407E-A947-70E740481C1C}">
                <a14:useLocalDpi xmlns:a14="http://schemas.microsoft.com/office/drawing/2010/main"/>
              </a:ext>
            </a:extLst>
          </a:blip>
          <a:srcRect/>
          <a:stretch/>
        </p:blipFill>
        <p:spPr>
          <a:xfrm>
            <a:off x="470359" y="1967641"/>
            <a:ext cx="1641778" cy="1313488"/>
          </a:xfrm>
          <a:prstGeom prst="rect">
            <a:avLst/>
          </a:prstGeom>
        </p:spPr>
      </p:pic>
      <p:pic>
        <p:nvPicPr>
          <p:cNvPr id="11" name="Picture 10" descr="Cook Inlet-Jason-P055.jpg"/>
          <p:cNvPicPr>
            <a:picLocks noChangeAspect="1"/>
          </p:cNvPicPr>
          <p:nvPr/>
        </p:nvPicPr>
        <p:blipFill rotWithShape="1">
          <a:blip r:embed="rId4" cstate="print">
            <a:extLst>
              <a:ext uri="{28A0092B-C50C-407E-A947-70E740481C1C}">
                <a14:useLocalDpi xmlns:a14="http://schemas.microsoft.com/office/drawing/2010/main"/>
              </a:ext>
            </a:extLst>
          </a:blip>
          <a:srcRect/>
          <a:stretch/>
        </p:blipFill>
        <p:spPr>
          <a:xfrm>
            <a:off x="470358" y="4943542"/>
            <a:ext cx="1633138" cy="1310684"/>
          </a:xfrm>
          <a:prstGeom prst="rect">
            <a:avLst/>
          </a:prstGeom>
        </p:spPr>
      </p:pic>
      <p:pic>
        <p:nvPicPr>
          <p:cNvPr id="12" name="Picture 11"/>
          <p:cNvPicPr>
            <a:picLocks noChangeAspect="1"/>
          </p:cNvPicPr>
          <p:nvPr/>
        </p:nvPicPr>
        <p:blipFill rotWithShape="1">
          <a:blip r:embed="rId5" cstate="print">
            <a:extLst>
              <a:ext uri="{28A0092B-C50C-407E-A947-70E740481C1C}">
                <a14:useLocalDpi xmlns:a14="http://schemas.microsoft.com/office/drawing/2010/main"/>
              </a:ext>
            </a:extLst>
          </a:blip>
          <a:srcRect/>
          <a:stretch/>
        </p:blipFill>
        <p:spPr>
          <a:xfrm>
            <a:off x="470360" y="3472022"/>
            <a:ext cx="1633137" cy="1313424"/>
          </a:xfrm>
          <a:prstGeom prst="rect">
            <a:avLst/>
          </a:prstGeom>
        </p:spPr>
      </p:pic>
      <p:cxnSp>
        <p:nvCxnSpPr>
          <p:cNvPr id="7" name="Straight Connector 6"/>
          <p:cNvCxnSpPr/>
          <p:nvPr/>
        </p:nvCxnSpPr>
        <p:spPr>
          <a:xfrm>
            <a:off x="2103497" y="1908373"/>
            <a:ext cx="0" cy="4476003"/>
          </a:xfrm>
          <a:prstGeom prst="line">
            <a:avLst/>
          </a:prstGeom>
          <a:ln>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09671591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2" presetClass="entr" presetSubtype="2"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p:tgtEl>
                                          <p:spTgt spid="8"/>
                                        </p:tgtEl>
                                        <p:attrNameLst>
                                          <p:attrName>ppt_x</p:attrName>
                                        </p:attrNameLst>
                                      </p:cBhvr>
                                      <p:tavLst>
                                        <p:tav tm="0">
                                          <p:val>
                                            <p:strVal val="#ppt_x+#ppt_w*1.125000"/>
                                          </p:val>
                                        </p:tav>
                                        <p:tav tm="100000">
                                          <p:val>
                                            <p:strVal val="#ppt_x"/>
                                          </p:val>
                                        </p:tav>
                                      </p:tavLst>
                                    </p:anim>
                                    <p:animEffect transition="in" filter="wipe(left)">
                                      <p:cBhvr>
                                        <p:cTn id="8" dur="500"/>
                                        <p:tgtEl>
                                          <p:spTgt spid="8"/>
                                        </p:tgtEl>
                                      </p:cBhvr>
                                    </p:animEffect>
                                  </p:childTnLst>
                                </p:cTn>
                              </p:par>
                            </p:childTnLst>
                          </p:cTn>
                        </p:par>
                      </p:childTnLst>
                    </p:cTn>
                  </p:par>
                  <p:par>
                    <p:cTn id="9" fill="hold">
                      <p:stCondLst>
                        <p:cond delay="indefinite"/>
                      </p:stCondLst>
                      <p:childTnLst>
                        <p:par>
                          <p:cTn id="10" fill="hold">
                            <p:stCondLst>
                              <p:cond delay="0"/>
                            </p:stCondLst>
                            <p:childTnLst>
                              <p:par>
                                <p:cTn id="11" presetID="12" presetClass="entr" presetSubtype="2" fill="hold" grpId="0" nodeType="clickEffect">
                                  <p:stCondLst>
                                    <p:cond delay="0"/>
                                  </p:stCondLst>
                                  <p:childTnLst>
                                    <p:set>
                                      <p:cBhvr>
                                        <p:cTn id="12" dur="1" fill="hold">
                                          <p:stCondLst>
                                            <p:cond delay="0"/>
                                          </p:stCondLst>
                                        </p:cTn>
                                        <p:tgtEl>
                                          <p:spTgt spid="9"/>
                                        </p:tgtEl>
                                        <p:attrNameLst>
                                          <p:attrName>style.visibility</p:attrName>
                                        </p:attrNameLst>
                                      </p:cBhvr>
                                      <p:to>
                                        <p:strVal val="visible"/>
                                      </p:to>
                                    </p:set>
                                    <p:anim calcmode="lin" valueType="num">
                                      <p:cBhvr additive="base">
                                        <p:cTn id="13" dur="500"/>
                                        <p:tgtEl>
                                          <p:spTgt spid="9"/>
                                        </p:tgtEl>
                                        <p:attrNameLst>
                                          <p:attrName>ppt_x</p:attrName>
                                        </p:attrNameLst>
                                      </p:cBhvr>
                                      <p:tavLst>
                                        <p:tav tm="0">
                                          <p:val>
                                            <p:strVal val="#ppt_x+#ppt_w*1.125000"/>
                                          </p:val>
                                        </p:tav>
                                        <p:tav tm="100000">
                                          <p:val>
                                            <p:strVal val="#ppt_x"/>
                                          </p:val>
                                        </p:tav>
                                      </p:tavLst>
                                    </p:anim>
                                    <p:animEffect transition="in" filter="wipe(left)">
                                      <p:cBhvr>
                                        <p:cTn id="14" dur="500"/>
                                        <p:tgtEl>
                                          <p:spTgt spid="9"/>
                                        </p:tgtEl>
                                      </p:cBhvr>
                                    </p:animEffect>
                                  </p:childTnLst>
                                </p:cTn>
                              </p:par>
                            </p:childTnLst>
                          </p:cTn>
                        </p:par>
                      </p:childTnLst>
                    </p:cTn>
                  </p:par>
                  <p:par>
                    <p:cTn id="15" fill="hold">
                      <p:stCondLst>
                        <p:cond delay="indefinite"/>
                      </p:stCondLst>
                      <p:childTnLst>
                        <p:par>
                          <p:cTn id="16" fill="hold">
                            <p:stCondLst>
                              <p:cond delay="0"/>
                            </p:stCondLst>
                            <p:childTnLst>
                              <p:par>
                                <p:cTn id="17" presetID="12" presetClass="entr" presetSubtype="2" fill="hold" grpId="0" nodeType="clickEffect">
                                  <p:stCondLst>
                                    <p:cond delay="0"/>
                                  </p:stCondLst>
                                  <p:childTnLst>
                                    <p:set>
                                      <p:cBhvr>
                                        <p:cTn id="18" dur="1" fill="hold">
                                          <p:stCondLst>
                                            <p:cond delay="0"/>
                                          </p:stCondLst>
                                        </p:cTn>
                                        <p:tgtEl>
                                          <p:spTgt spid="10"/>
                                        </p:tgtEl>
                                        <p:attrNameLst>
                                          <p:attrName>style.visibility</p:attrName>
                                        </p:attrNameLst>
                                      </p:cBhvr>
                                      <p:to>
                                        <p:strVal val="visible"/>
                                      </p:to>
                                    </p:set>
                                    <p:anim calcmode="lin" valueType="num">
                                      <p:cBhvr additive="base">
                                        <p:cTn id="19" dur="500"/>
                                        <p:tgtEl>
                                          <p:spTgt spid="10"/>
                                        </p:tgtEl>
                                        <p:attrNameLst>
                                          <p:attrName>ppt_x</p:attrName>
                                        </p:attrNameLst>
                                      </p:cBhvr>
                                      <p:tavLst>
                                        <p:tav tm="0">
                                          <p:val>
                                            <p:strVal val="#ppt_x+#ppt_w*1.125000"/>
                                          </p:val>
                                        </p:tav>
                                        <p:tav tm="100000">
                                          <p:val>
                                            <p:strVal val="#ppt_x"/>
                                          </p:val>
                                        </p:tav>
                                      </p:tavLst>
                                    </p:anim>
                                    <p:animEffect transition="in" filter="wipe(left)">
                                      <p:cBhvr>
                                        <p:cTn id="20"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animBg="1"/>
      <p:bldP spid="10"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It takes Intentionality!</a:t>
            </a:r>
          </a:p>
        </p:txBody>
      </p:sp>
      <p:sp>
        <p:nvSpPr>
          <p:cNvPr id="3" name="Content Placeholder 2"/>
          <p:cNvSpPr>
            <a:spLocks noGrp="1"/>
          </p:cNvSpPr>
          <p:nvPr>
            <p:ph idx="1"/>
          </p:nvPr>
        </p:nvSpPr>
        <p:spPr>
          <a:xfrm>
            <a:off x="442838" y="2085234"/>
            <a:ext cx="4172081" cy="3978664"/>
          </a:xfrm>
        </p:spPr>
        <p:txBody>
          <a:bodyPr>
            <a:normAutofit/>
          </a:bodyPr>
          <a:lstStyle/>
          <a:p>
            <a:pPr marL="228600" indent="-228600">
              <a:spcAft>
                <a:spcPts val="1200"/>
              </a:spcAft>
              <a:buSzPct val="80000"/>
            </a:pPr>
            <a:r>
              <a:rPr lang="en-US" sz="2800" dirty="0" smtClean="0"/>
              <a:t>Provide </a:t>
            </a:r>
            <a:r>
              <a:rPr lang="en-US" sz="2800" dirty="0"/>
              <a:t>intentional exposure to new </a:t>
            </a:r>
            <a:r>
              <a:rPr lang="en-US" sz="2800" dirty="0" smtClean="0"/>
              <a:t>words.</a:t>
            </a:r>
            <a:endParaRPr lang="en-US" sz="2800" dirty="0"/>
          </a:p>
          <a:p>
            <a:pPr marL="228600" indent="-228600">
              <a:spcAft>
                <a:spcPts val="1200"/>
              </a:spcAft>
              <a:buSzPct val="80000"/>
            </a:pPr>
            <a:r>
              <a:rPr lang="en-US" sz="2800" dirty="0"/>
              <a:t>Purposefully teach </a:t>
            </a:r>
            <a:r>
              <a:rPr lang="en-US" sz="2800" dirty="0" smtClean="0"/>
              <a:t>word meanings.</a:t>
            </a:r>
            <a:endParaRPr lang="en-US" sz="2800" dirty="0"/>
          </a:p>
          <a:p>
            <a:pPr marL="228600" indent="-228600">
              <a:spcAft>
                <a:spcPts val="1200"/>
              </a:spcAft>
              <a:buSzPct val="80000"/>
            </a:pPr>
            <a:r>
              <a:rPr lang="en-US" sz="2800" dirty="0"/>
              <a:t>Offer </a:t>
            </a:r>
            <a:r>
              <a:rPr lang="en-US" sz="2800" dirty="0" smtClean="0"/>
              <a:t>opportunities</a:t>
            </a:r>
            <a:br>
              <a:rPr lang="en-US" sz="2800" dirty="0" smtClean="0"/>
            </a:br>
            <a:r>
              <a:rPr lang="en-US" sz="2800" dirty="0" smtClean="0"/>
              <a:t>to </a:t>
            </a:r>
            <a:r>
              <a:rPr lang="en-US" sz="2800" dirty="0"/>
              <a:t>use novel </a:t>
            </a:r>
            <a:r>
              <a:rPr lang="en-US" sz="2800" dirty="0" smtClean="0"/>
              <a:t>words.</a:t>
            </a:r>
            <a:endParaRPr lang="en-US" sz="2800" dirty="0"/>
          </a:p>
          <a:p>
            <a:pPr marL="228600" indent="-228600">
              <a:spcAft>
                <a:spcPts val="1200"/>
              </a:spcAft>
              <a:buSzPct val="80000"/>
              <a:buNone/>
            </a:pPr>
            <a:endParaRPr lang="en-US" dirty="0"/>
          </a:p>
        </p:txBody>
      </p:sp>
      <p:pic>
        <p:nvPicPr>
          <p:cNvPr id="4" name="Picture 3" descr="Cook Inlet-Jason-P039.jpg"/>
          <p:cNvPicPr>
            <a:picLocks noChangeAspect="1"/>
          </p:cNvPicPr>
          <p:nvPr/>
        </p:nvPicPr>
        <p:blipFill rotWithShape="1">
          <a:blip r:embed="rId2" cstate="print">
            <a:extLst>
              <a:ext uri="{28A0092B-C50C-407E-A947-70E740481C1C}">
                <a14:useLocalDpi xmlns:a14="http://schemas.microsoft.com/office/drawing/2010/main"/>
              </a:ext>
            </a:extLst>
          </a:blip>
          <a:srcRect/>
          <a:stretch/>
        </p:blipFill>
        <p:spPr>
          <a:xfrm>
            <a:off x="4614919" y="2629609"/>
            <a:ext cx="3990770" cy="2475366"/>
          </a:xfrm>
          <a:prstGeom prst="rect">
            <a:avLst/>
          </a:prstGeom>
          <a:ln w="38100" cmpd="sng">
            <a:solidFill>
              <a:srgbClr val="00BD01"/>
            </a:solidFill>
          </a:ln>
        </p:spPr>
      </p:pic>
    </p:spTree>
    <p:extLst>
      <p:ext uri="{BB962C8B-B14F-4D97-AF65-F5344CB8AC3E}">
        <p14:creationId xmlns:p14="http://schemas.microsoft.com/office/powerpoint/2010/main" val="2925679098"/>
      </p:ext>
    </p:extLst>
  </p:cSld>
  <p:clrMapOvr>
    <a:masterClrMapping/>
  </p:clrMapOvr>
  <p:timing>
    <p:tnLst>
      <p:par>
        <p:cTn xmlns:p14="http://schemas.microsoft.com/office/powerpoint/2010/mai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Box 2"/>
          <p:cNvSpPr txBox="1"/>
          <p:nvPr/>
        </p:nvSpPr>
        <p:spPr>
          <a:xfrm>
            <a:off x="6280311" y="6233482"/>
            <a:ext cx="1676400" cy="215444"/>
          </a:xfrm>
          <a:prstGeom prst="rect">
            <a:avLst/>
          </a:prstGeom>
          <a:noFill/>
        </p:spPr>
        <p:txBody>
          <a:bodyPr wrap="square" rtlCol="0">
            <a:spAutoFit/>
          </a:bodyPr>
          <a:lstStyle/>
          <a:p>
            <a:pPr algn="r"/>
            <a:r>
              <a:rPr lang="en-US" sz="800" smtClean="0">
                <a:solidFill>
                  <a:schemeClr val="tx1">
                    <a:lumMod val="50000"/>
                    <a:lumOff val="50000"/>
                  </a:schemeClr>
                </a:solidFill>
              </a:rPr>
              <a:t>FALL </a:t>
            </a:r>
            <a:r>
              <a:rPr lang="en-US" sz="800" smtClean="0">
                <a:solidFill>
                  <a:schemeClr val="tx1">
                    <a:lumMod val="50000"/>
                    <a:lumOff val="50000"/>
                  </a:schemeClr>
                </a:solidFill>
              </a:rPr>
              <a:t>2013</a:t>
            </a:r>
            <a:endParaRPr lang="en-US" sz="800" dirty="0">
              <a:solidFill>
                <a:schemeClr val="tx1">
                  <a:lumMod val="50000"/>
                  <a:lumOff val="50000"/>
                </a:schemeClr>
              </a:solidFill>
            </a:endParaRPr>
          </a:p>
        </p:txBody>
      </p:sp>
    </p:spTree>
    <p:extLst>
      <p:ext uri="{BB962C8B-B14F-4D97-AF65-F5344CB8AC3E}">
        <p14:creationId xmlns:p14="http://schemas.microsoft.com/office/powerpoint/2010/main" val="1179163876"/>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AIAN_LearningMaterials_Presentation.pptx</Template>
  <TotalTime>15764</TotalTime>
  <Words>523</Words>
  <Application>Microsoft Macintosh PowerPoint</Application>
  <PresentationFormat>On-screen Show (4:3)</PresentationFormat>
  <Paragraphs>90</Paragraphs>
  <Slides>17</Slides>
  <Notes>8</Notes>
  <HiddenSlides>0</HiddenSlides>
  <MMClips>2</MMClips>
  <ScaleCrop>false</ScaleCrop>
  <HeadingPairs>
    <vt:vector size="4" baseType="variant">
      <vt:variant>
        <vt:lpstr>Theme</vt:lpstr>
      </vt:variant>
      <vt:variant>
        <vt:i4>2</vt:i4>
      </vt:variant>
      <vt:variant>
        <vt:lpstr>Slide Titles</vt:lpstr>
      </vt:variant>
      <vt:variant>
        <vt:i4>17</vt:i4>
      </vt:variant>
    </vt:vector>
  </HeadingPairs>
  <TitlesOfParts>
    <vt:vector size="19" baseType="lpstr">
      <vt:lpstr>1_Office Theme</vt:lpstr>
      <vt:lpstr>Office Theme</vt:lpstr>
      <vt:lpstr>Language modeling and conversations:  Novel Words</vt:lpstr>
      <vt:lpstr>FRAMEWORK FOR EFFECTIVE PRACTICE  SUPPORTING SCHOOL READINESS FOR ALL CHILDREN</vt:lpstr>
      <vt:lpstr>Objectives</vt:lpstr>
      <vt:lpstr>What are extended Conversations?</vt:lpstr>
      <vt:lpstr>Conversations Using Novel Words</vt:lpstr>
      <vt:lpstr>Video example</vt:lpstr>
      <vt:lpstr>How does introducing novel words benefit children?</vt:lpstr>
      <vt:lpstr>How does Introducing Novel words in conversations benefit teachers?</vt:lpstr>
      <vt:lpstr>Incorporating novel words into conversations</vt:lpstr>
      <vt:lpstr>Fill-IN Children’s phrases</vt:lpstr>
      <vt:lpstr>Purposefully Teach Word Meanings</vt:lpstr>
      <vt:lpstr>Definitions of novel words</vt:lpstr>
      <vt:lpstr>Video example</vt:lpstr>
      <vt:lpstr>Tips for incorporating novel words</vt:lpstr>
      <vt:lpstr>Expanding your resources</vt:lpstr>
      <vt:lpstr>It takes Intentionality!</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Prakarn</dc:creator>
  <cp:lastModifiedBy>Prakarn</cp:lastModifiedBy>
  <cp:revision>238</cp:revision>
  <cp:lastPrinted>2012-06-15T21:14:08Z</cp:lastPrinted>
  <dcterms:created xsi:type="dcterms:W3CDTF">2011-10-14T22:50:22Z</dcterms:created>
  <dcterms:modified xsi:type="dcterms:W3CDTF">2013-08-07T20:12:43Z</dcterms:modified>
</cp:coreProperties>
</file>