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>
  <p:sldMasterIdLst>
    <p:sldMasterId id="2147483707" r:id="rId1"/>
    <p:sldMasterId id="2147483721" r:id="rId2"/>
  </p:sldMasterIdLst>
  <p:notesMasterIdLst>
    <p:notesMasterId r:id="rId17"/>
  </p:notesMasterIdLst>
  <p:handoutMasterIdLst>
    <p:handoutMasterId r:id="rId18"/>
  </p:handoutMasterIdLst>
  <p:sldIdLst>
    <p:sldId id="301" r:id="rId3"/>
    <p:sldId id="308" r:id="rId4"/>
    <p:sldId id="264" r:id="rId5"/>
    <p:sldId id="257" r:id="rId6"/>
    <p:sldId id="263" r:id="rId7"/>
    <p:sldId id="266" r:id="rId8"/>
    <p:sldId id="298" r:id="rId9"/>
    <p:sldId id="296" r:id="rId10"/>
    <p:sldId id="259" r:id="rId11"/>
    <p:sldId id="265" r:id="rId12"/>
    <p:sldId id="280" r:id="rId13"/>
    <p:sldId id="262" r:id="rId14"/>
    <p:sldId id="295" r:id="rId15"/>
    <p:sldId id="307" r:id="rId16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2" name="Author" initials="A" lastIdx="0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notes"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2499D"/>
    <a:srgbClr val="005DA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9542" autoAdjust="0"/>
  </p:normalViewPr>
  <p:slideViewPr>
    <p:cSldViewPr snapToGrid="0">
      <p:cViewPr>
        <p:scale>
          <a:sx n="130" d="100"/>
          <a:sy n="130" d="100"/>
        </p:scale>
        <p:origin x="-824" y="40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41" d="100"/>
        <a:sy n="141" d="100"/>
      </p:scale>
      <p:origin x="0" y="1656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20" Type="http://schemas.openxmlformats.org/officeDocument/2006/relationships/commentAuthors" Target="commentAuthors.xml"/><Relationship Id="rId21" Type="http://schemas.openxmlformats.org/officeDocument/2006/relationships/presProps" Target="presProps.xml"/><Relationship Id="rId22" Type="http://schemas.openxmlformats.org/officeDocument/2006/relationships/viewProps" Target="viewProps.xml"/><Relationship Id="rId23" Type="http://schemas.openxmlformats.org/officeDocument/2006/relationships/theme" Target="theme/theme1.xml"/><Relationship Id="rId24" Type="http://schemas.openxmlformats.org/officeDocument/2006/relationships/tableStyles" Target="tableStyles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notesMaster" Target="notesMasters/notesMaster1.xml"/><Relationship Id="rId18" Type="http://schemas.openxmlformats.org/officeDocument/2006/relationships/handoutMaster" Target="handoutMasters/handoutMaster1.xml"/><Relationship Id="rId19" Type="http://schemas.openxmlformats.org/officeDocument/2006/relationships/printerSettings" Target="printerSettings/printerSettings1.bin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CF462049-9A70-451C-A0F4-4556A91ECEFF}" type="datetimeFigureOut">
              <a:rPr lang="en-US" smtClean="0"/>
              <a:t>8/7/13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FF29D93F-EC5F-4964-BD37-6A9FF6D84ED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774768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EED9388F-F6F1-41FF-B036-3830004E940D}" type="datetimeFigureOut">
              <a:rPr lang="en-US" smtClean="0"/>
              <a:t>8/7/13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6C9C37D6-57F1-4938-9965-B985C1E2E46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367916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805045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strike="noStrike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3037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trike="noStrike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751198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u="non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535972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1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56483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349655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56483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trike="noStrik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076262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336954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126745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3.png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4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61069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66491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250955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252733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182133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05069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084041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723510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294906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99339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604862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defRPr/>
            </a:pP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For more Information, contact us at: </a:t>
            </a:r>
            <a:r>
              <a:rPr lang="en-US" sz="1400" b="1" dirty="0" smtClean="0">
                <a:solidFill>
                  <a:prstClr val="black"/>
                </a:solidFill>
                <a:latin typeface="Century Gothic"/>
                <a:cs typeface="Century Gothic"/>
              </a:rPr>
              <a:t>NCQTL@UW.EDU </a:t>
            </a: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or 877-731-0764</a:t>
            </a:r>
          </a:p>
          <a:p>
            <a:pPr algn="ctr">
              <a:spcBef>
                <a:spcPts val="600"/>
              </a:spcBef>
              <a:defRPr/>
            </a:pP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</a:b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>
              <a:spcBef>
                <a:spcPts val="600"/>
              </a:spcBef>
            </a:pPr>
            <a:endParaRPr lang="en-US" sz="900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4358480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563411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8/7/13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4267994"/>
      </p:ext>
    </p:extLst>
  </p:cSld>
  <p:clrMapOvr>
    <a:masterClrMapping/>
  </p:clrMapOvr>
  <p:hf sldNum="0" hdr="0" ftr="0" dt="0"/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theme" Target="../theme/theme1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4.xml"/><Relationship Id="rId12" Type="http://schemas.openxmlformats.org/officeDocument/2006/relationships/slideLayout" Target="../slideLayouts/slideLayout25.xml"/><Relationship Id="rId13" Type="http://schemas.openxmlformats.org/officeDocument/2006/relationships/theme" Target="../theme/theme2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4.xml"/><Relationship Id="rId2" Type="http://schemas.openxmlformats.org/officeDocument/2006/relationships/slideLayout" Target="../slideLayouts/slideLayout15.xml"/><Relationship Id="rId3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8.xml"/><Relationship Id="rId6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0.xml"/><Relationship Id="rId8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2.xml"/><Relationship Id="rId10" Type="http://schemas.openxmlformats.org/officeDocument/2006/relationships/slideLayout" Target="../slideLayouts/slideLayout2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B59B7A-1E54-4C2F-B908-D09AB68E3CE7}" type="datetimeFigureOut">
              <a:rPr lang="en-US" smtClean="0"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3191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8" r:id="rId1"/>
    <p:sldLayoutId id="2147483709" r:id="rId2"/>
    <p:sldLayoutId id="2147483710" r:id="rId3"/>
    <p:sldLayoutId id="2147483711" r:id="rId4"/>
    <p:sldLayoutId id="2147483712" r:id="rId5"/>
    <p:sldLayoutId id="2147483713" r:id="rId6"/>
    <p:sldLayoutId id="2147483714" r:id="rId7"/>
    <p:sldLayoutId id="2147483715" r:id="rId8"/>
    <p:sldLayoutId id="2147483716" r:id="rId9"/>
    <p:sldLayoutId id="2147483717" r:id="rId10"/>
    <p:sldLayoutId id="2147483718" r:id="rId11"/>
    <p:sldLayoutId id="2147483719" r:id="rId12"/>
    <p:sldLayoutId id="2147483720" r:id="rId13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8/7/13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2" r:id="rId1"/>
    <p:sldLayoutId id="2147483723" r:id="rId2"/>
    <p:sldLayoutId id="2147483724" r:id="rId3"/>
    <p:sldLayoutId id="2147483725" r:id="rId4"/>
    <p:sldLayoutId id="2147483726" r:id="rId5"/>
    <p:sldLayoutId id="2147483727" r:id="rId6"/>
    <p:sldLayoutId id="2147483728" r:id="rId7"/>
    <p:sldLayoutId id="2147483729" r:id="rId8"/>
    <p:sldLayoutId id="2147483730" r:id="rId9"/>
    <p:sldLayoutId id="2147483731" r:id="rId10"/>
    <p:sldLayoutId id="2147483732" r:id="rId11"/>
    <p:sldLayoutId id="2147483733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png"/><Relationship Id="rId3" Type="http://schemas.openxmlformats.org/officeDocument/2006/relationships/image" Target="../media/image6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4" Type="http://schemas.openxmlformats.org/officeDocument/2006/relationships/image" Target="../media/image8.jpeg"/><Relationship Id="rId5" Type="http://schemas.openxmlformats.org/officeDocument/2006/relationships/image" Target="../media/image9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10.jp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1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7.xml"/><Relationship Id="rId5" Type="http://schemas.openxmlformats.org/officeDocument/2006/relationships/image" Target="../media/image12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3.jpe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4.jp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15.jp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048000" y="2667000"/>
            <a:ext cx="6019800" cy="1524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Rectangle 1"/>
          <p:cNvSpPr/>
          <p:nvPr/>
        </p:nvSpPr>
        <p:spPr>
          <a:xfrm>
            <a:off x="3124200" y="2743200"/>
            <a:ext cx="5867400" cy="1447800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124201" y="2701216"/>
            <a:ext cx="5829994" cy="1150916"/>
          </a:xfrm>
        </p:spPr>
        <p:txBody>
          <a:bodyPr>
            <a:normAutofit fontScale="90000"/>
          </a:bodyPr>
          <a:lstStyle/>
          <a:p>
            <a:r>
              <a:rPr lang="en-US" sz="2700" dirty="0"/>
              <a:t> </a:t>
            </a:r>
            <a:r>
              <a:rPr lang="en-US" sz="1900" dirty="0" smtClean="0"/>
              <a:t>LANGUAGE MODELING AND CONVERSATIONS: </a:t>
            </a:r>
            <a:r>
              <a:rPr lang="en-US" sz="2700" dirty="0" smtClean="0"/>
              <a:t/>
            </a:r>
            <a:br>
              <a:rPr lang="en-US" sz="2700" dirty="0" smtClean="0"/>
            </a:br>
            <a:r>
              <a:rPr lang="en-US" sz="2700" dirty="0" smtClean="0"/>
              <a:t>ENGAGING CHILDREN </a:t>
            </a:r>
            <a:br>
              <a:rPr lang="en-US" sz="2700" dirty="0" smtClean="0"/>
            </a:br>
            <a:r>
              <a:rPr lang="en-US" sz="2700" dirty="0" smtClean="0"/>
              <a:t>IN CONVERSATIONS</a:t>
            </a:r>
            <a:endParaRPr lang="en-US" sz="2700" dirty="0"/>
          </a:p>
        </p:txBody>
      </p:sp>
      <p:sp>
        <p:nvSpPr>
          <p:cNvPr id="6" name="TextBox 5"/>
          <p:cNvSpPr txBox="1"/>
          <p:nvPr/>
        </p:nvSpPr>
        <p:spPr>
          <a:xfrm>
            <a:off x="3113207" y="3785974"/>
            <a:ext cx="585947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solidFill>
                  <a:schemeClr val="bg1"/>
                </a:solidFill>
                <a:latin typeface="Century Gothic"/>
                <a:cs typeface="Century Gothic"/>
              </a:rPr>
              <a:t>Supporting Quality Teaching and Learning in AI/AN Head Start Classrooms</a:t>
            </a:r>
          </a:p>
        </p:txBody>
      </p:sp>
      <p:sp>
        <p:nvSpPr>
          <p:cNvPr id="7" name="TextBox 4"/>
          <p:cNvSpPr txBox="1"/>
          <p:nvPr/>
        </p:nvSpPr>
        <p:spPr>
          <a:xfrm>
            <a:off x="729615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2013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431687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use-Graphic_outline-3foundations.pn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3366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16052962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2438399" y="1967641"/>
            <a:ext cx="6096001" cy="1689959"/>
          </a:xfrm>
          <a:prstGeom prst="rect">
            <a:avLst/>
          </a:prstGeom>
          <a:solidFill>
            <a:srgbClr val="FFA7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To learn the key elements and benefits of meaningful conversations with children</a:t>
            </a:r>
          </a:p>
        </p:txBody>
      </p:sp>
      <p:sp>
        <p:nvSpPr>
          <p:cNvPr id="9" name="Rectangle 8"/>
          <p:cNvSpPr/>
          <p:nvPr/>
        </p:nvSpPr>
        <p:spPr>
          <a:xfrm>
            <a:off x="2438399" y="3810000"/>
            <a:ext cx="6096001" cy="1074578"/>
          </a:xfrm>
          <a:prstGeom prst="rect">
            <a:avLst/>
          </a:prstGeom>
          <a:solidFill>
            <a:srgbClr val="FF455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To understand basic strategies</a:t>
            </a:r>
          </a:p>
        </p:txBody>
      </p:sp>
      <p:sp>
        <p:nvSpPr>
          <p:cNvPr id="10" name="Rectangle 9"/>
          <p:cNvSpPr/>
          <p:nvPr/>
        </p:nvSpPr>
        <p:spPr>
          <a:xfrm>
            <a:off x="2438399" y="5075580"/>
            <a:ext cx="6096001" cy="1180597"/>
          </a:xfrm>
          <a:prstGeom prst="rect">
            <a:avLst/>
          </a:prstGeom>
          <a:solidFill>
            <a:srgbClr val="8DC2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To identify opportunities for conversations</a:t>
            </a:r>
          </a:p>
        </p:txBody>
      </p:sp>
      <p:cxnSp>
        <p:nvCxnSpPr>
          <p:cNvPr id="11" name="Straight Connector 10"/>
          <p:cNvCxnSpPr/>
          <p:nvPr/>
        </p:nvCxnSpPr>
        <p:spPr>
          <a:xfrm>
            <a:off x="2667000" y="1905000"/>
            <a:ext cx="0" cy="4495800"/>
          </a:xfrm>
          <a:prstGeom prst="line">
            <a:avLst/>
          </a:prstGeom>
          <a:ln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" name="Picture 2" descr="Oneida-Theresa-P001.jp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28082" y="1957883"/>
            <a:ext cx="2226776" cy="1711690"/>
          </a:xfrm>
          <a:prstGeom prst="rect">
            <a:avLst/>
          </a:prstGeom>
        </p:spPr>
      </p:pic>
      <p:pic>
        <p:nvPicPr>
          <p:cNvPr id="4" name="Picture 3" descr="Cook Inlet-Jason-P003.jpg"/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-441"/>
          <a:stretch/>
        </p:blipFill>
        <p:spPr>
          <a:xfrm>
            <a:off x="429847" y="3809618"/>
            <a:ext cx="2227384" cy="1074997"/>
          </a:xfrm>
          <a:prstGeom prst="rect">
            <a:avLst/>
          </a:prstGeom>
        </p:spPr>
      </p:pic>
      <p:pic>
        <p:nvPicPr>
          <p:cNvPr id="12" name="Picture 11" descr="T. Jacquelyn problem solving with Kalie and Daniel 4.JPG"/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20077" y="5073486"/>
            <a:ext cx="2242039" cy="11885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16919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9" grpId="0" animBg="1"/>
      <p:bldP spid="10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BENEFITS FOR CHILDREN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905000"/>
            <a:ext cx="8229601" cy="4572000"/>
          </a:xfrm>
        </p:spPr>
        <p:txBody>
          <a:bodyPr>
            <a:noAutofit/>
          </a:bodyPr>
          <a:lstStyle/>
          <a:p>
            <a:pPr marL="45720" indent="0">
              <a:buNone/>
            </a:pPr>
            <a:r>
              <a:rPr lang="en-US" dirty="0" smtClean="0"/>
              <a:t>Conversations help young children develop and learn new skills</a:t>
            </a:r>
            <a:r>
              <a:rPr lang="en-US" dirty="0"/>
              <a:t>:</a:t>
            </a:r>
            <a:endParaRPr lang="en-US" dirty="0" smtClean="0"/>
          </a:p>
          <a:p>
            <a:pPr marL="347472" indent="-256032">
              <a:spcBef>
                <a:spcPts val="1272"/>
              </a:spcBef>
              <a:buFont typeface="Arial" pitchFamily="34" charset="0"/>
              <a:buChar char="•"/>
            </a:pPr>
            <a:r>
              <a:rPr lang="en-US" sz="2400" dirty="0"/>
              <a:t>B</a:t>
            </a:r>
            <a:r>
              <a:rPr lang="en-US" sz="2400" dirty="0" smtClean="0"/>
              <a:t>uild and extend children’s </a:t>
            </a:r>
            <a:r>
              <a:rPr lang="en-US" sz="2400" b="1" dirty="0" smtClean="0"/>
              <a:t>vocabulary</a:t>
            </a:r>
            <a:endParaRPr lang="en-US" sz="2400" dirty="0"/>
          </a:p>
          <a:p>
            <a:pPr marL="347472" indent="-256032">
              <a:spcBef>
                <a:spcPts val="1272"/>
              </a:spcBef>
              <a:buFont typeface="Arial" pitchFamily="34" charset="0"/>
              <a:buChar char="•"/>
            </a:pPr>
            <a:r>
              <a:rPr lang="en-US" sz="2400" dirty="0"/>
              <a:t>A</a:t>
            </a:r>
            <a:r>
              <a:rPr lang="en-US" sz="2400" dirty="0" smtClean="0"/>
              <a:t>ssist children in learning how to communicate more </a:t>
            </a:r>
            <a:r>
              <a:rPr lang="en-US" sz="2400" b="1" dirty="0" smtClean="0"/>
              <a:t>clearly</a:t>
            </a:r>
            <a:r>
              <a:rPr lang="en-US" sz="2400" dirty="0" smtClean="0"/>
              <a:t> and </a:t>
            </a:r>
            <a:r>
              <a:rPr lang="en-US" sz="2400" b="1" dirty="0" smtClean="0"/>
              <a:t>accurately</a:t>
            </a:r>
            <a:endParaRPr lang="en-US" sz="2400" dirty="0" smtClean="0"/>
          </a:p>
          <a:p>
            <a:pPr marL="347472" indent="-256032">
              <a:spcBef>
                <a:spcPts val="1272"/>
              </a:spcBef>
              <a:buFont typeface="Arial" pitchFamily="34" charset="0"/>
              <a:buChar char="•"/>
            </a:pPr>
            <a:r>
              <a:rPr lang="en-US" sz="2400" dirty="0"/>
              <a:t>P</a:t>
            </a:r>
            <a:r>
              <a:rPr lang="en-US" sz="2400" dirty="0" smtClean="0"/>
              <a:t>rovide opportunities to learn new</a:t>
            </a:r>
            <a:r>
              <a:rPr lang="en-US" sz="2400" b="1" dirty="0" smtClean="0"/>
              <a:t> concepts </a:t>
            </a:r>
            <a:br>
              <a:rPr lang="en-US" sz="2400" b="1" dirty="0" smtClean="0"/>
            </a:br>
            <a:r>
              <a:rPr lang="en-US" sz="2400" dirty="0" smtClean="0"/>
              <a:t>and </a:t>
            </a:r>
            <a:r>
              <a:rPr lang="en-US" sz="2400" b="1" dirty="0" smtClean="0"/>
              <a:t>skills</a:t>
            </a:r>
            <a:r>
              <a:rPr lang="en-US" sz="2400" dirty="0" smtClean="0"/>
              <a:t> </a:t>
            </a:r>
          </a:p>
          <a:p>
            <a:pPr marL="347472" indent="-256032">
              <a:spcBef>
                <a:spcPts val="1272"/>
              </a:spcBef>
              <a:buFont typeface="Arial" pitchFamily="34" charset="0"/>
              <a:buChar char="•"/>
            </a:pPr>
            <a:r>
              <a:rPr lang="en-US" sz="2400" dirty="0"/>
              <a:t>F</a:t>
            </a:r>
            <a:r>
              <a:rPr lang="en-US" sz="2400" dirty="0" smtClean="0"/>
              <a:t>oster children’s ability to communicate their </a:t>
            </a:r>
            <a:r>
              <a:rPr lang="en-US" sz="2400" b="1" dirty="0" smtClean="0"/>
              <a:t>feelings</a:t>
            </a:r>
            <a:r>
              <a:rPr lang="en-US" sz="2400" dirty="0" smtClean="0"/>
              <a:t> and </a:t>
            </a:r>
            <a:r>
              <a:rPr lang="en-US" sz="2400" b="1" dirty="0" smtClean="0"/>
              <a:t>ideas</a:t>
            </a:r>
            <a:r>
              <a:rPr lang="en-US" sz="2400" dirty="0" smtClean="0"/>
              <a:t> verbally</a:t>
            </a:r>
          </a:p>
        </p:txBody>
      </p:sp>
    </p:spTree>
    <p:extLst>
      <p:ext uri="{BB962C8B-B14F-4D97-AF65-F5344CB8AC3E}">
        <p14:creationId xmlns:p14="http://schemas.microsoft.com/office/powerpoint/2010/main" val="30727978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…AND BENEFITS FOR TEACHERS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30387"/>
            <a:ext cx="8352520" cy="4525963"/>
          </a:xfrm>
        </p:spPr>
        <p:txBody>
          <a:bodyPr>
            <a:normAutofit/>
          </a:bodyPr>
          <a:lstStyle/>
          <a:p>
            <a:pPr marL="347472">
              <a:spcBef>
                <a:spcPts val="1200"/>
              </a:spcBef>
            </a:pPr>
            <a:r>
              <a:rPr lang="en-US" dirty="0" smtClean="0"/>
              <a:t>Conversations build </a:t>
            </a:r>
            <a:r>
              <a:rPr lang="en-US" dirty="0"/>
              <a:t>positive relationships between </a:t>
            </a:r>
            <a:r>
              <a:rPr lang="en-US" dirty="0" smtClean="0"/>
              <a:t>children and teachers.</a:t>
            </a:r>
          </a:p>
          <a:p>
            <a:pPr marL="347472">
              <a:spcBef>
                <a:spcPts val="1200"/>
              </a:spcBef>
            </a:pPr>
            <a:r>
              <a:rPr lang="en-US" dirty="0" smtClean="0"/>
              <a:t>Conversations support curriculum </a:t>
            </a:r>
            <a:br>
              <a:rPr lang="en-US" dirty="0" smtClean="0"/>
            </a:br>
            <a:r>
              <a:rPr lang="en-US" dirty="0" smtClean="0"/>
              <a:t>and assessment. They: </a:t>
            </a:r>
          </a:p>
          <a:p>
            <a:pPr lvl="1">
              <a:spcBef>
                <a:spcPts val="1176"/>
              </a:spcBef>
            </a:pPr>
            <a:r>
              <a:rPr lang="en-US" sz="2400" smtClean="0"/>
              <a:t>Assess </a:t>
            </a:r>
            <a:r>
              <a:rPr lang="en-US" sz="2400" dirty="0" smtClean="0"/>
              <a:t>what children already know</a:t>
            </a:r>
          </a:p>
          <a:p>
            <a:pPr lvl="1">
              <a:spcBef>
                <a:spcPts val="1176"/>
              </a:spcBef>
            </a:pPr>
            <a:r>
              <a:rPr lang="en-US" sz="2400" dirty="0" smtClean="0"/>
              <a:t>Determine what children are ready to learn next</a:t>
            </a:r>
          </a:p>
          <a:p>
            <a:pPr lvl="1">
              <a:spcBef>
                <a:spcPts val="1176"/>
              </a:spcBef>
            </a:pPr>
            <a:r>
              <a:rPr lang="en-US" sz="2400" dirty="0" smtClean="0"/>
              <a:t>Monitor how well children are learning new skills.</a:t>
            </a:r>
          </a:p>
        </p:txBody>
      </p:sp>
    </p:spTree>
    <p:extLst>
      <p:ext uri="{BB962C8B-B14F-4D97-AF65-F5344CB8AC3E}">
        <p14:creationId xmlns:p14="http://schemas.microsoft.com/office/powerpoint/2010/main" val="67046701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KEY CONVERSATION ELEMENTS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71471"/>
            <a:ext cx="8077200" cy="4605529"/>
          </a:xfrm>
        </p:spPr>
        <p:txBody>
          <a:bodyPr>
            <a:normAutofit/>
          </a:bodyPr>
          <a:lstStyle/>
          <a:p>
            <a:pPr marL="45720" indent="0">
              <a:buNone/>
            </a:pPr>
            <a:r>
              <a:rPr lang="en-US" dirty="0" smtClean="0"/>
              <a:t>In meaningful conversations with young children, teachers:</a:t>
            </a:r>
          </a:p>
          <a:p>
            <a:pPr marL="45720" indent="0">
              <a:buNone/>
            </a:pPr>
            <a:endParaRPr lang="en-US" sz="1200" dirty="0" smtClean="0"/>
          </a:p>
          <a:p>
            <a:pPr marL="329184" indent="-237744">
              <a:spcBef>
                <a:spcPts val="1176"/>
              </a:spcBef>
            </a:pPr>
            <a:r>
              <a:rPr lang="en-US" sz="2400" dirty="0" smtClean="0"/>
              <a:t>Listen actively </a:t>
            </a:r>
            <a:r>
              <a:rPr lang="en-US" sz="2400" dirty="0"/>
              <a:t>to </a:t>
            </a:r>
            <a:r>
              <a:rPr lang="en-US" sz="2400" dirty="0" smtClean="0"/>
              <a:t>what a child says.</a:t>
            </a:r>
            <a:endParaRPr lang="en-US" sz="800" dirty="0" smtClean="0"/>
          </a:p>
          <a:p>
            <a:pPr marL="329184" indent="-237744">
              <a:spcBef>
                <a:spcPts val="1176"/>
              </a:spcBef>
            </a:pPr>
            <a:r>
              <a:rPr lang="en-US" sz="2400" dirty="0"/>
              <a:t>G</a:t>
            </a:r>
            <a:r>
              <a:rPr lang="en-US" sz="2400" dirty="0" smtClean="0"/>
              <a:t>et on the child’s physical level.</a:t>
            </a:r>
            <a:endParaRPr lang="en-US" sz="800" dirty="0" smtClean="0"/>
          </a:p>
          <a:p>
            <a:pPr marL="329184" indent="-237744">
              <a:spcBef>
                <a:spcPts val="1176"/>
              </a:spcBef>
            </a:pPr>
            <a:r>
              <a:rPr lang="en-US" sz="2400" dirty="0" smtClean="0"/>
              <a:t>Match the tone and feelings of the conversation </a:t>
            </a:r>
            <a:br>
              <a:rPr lang="en-US" sz="2400" dirty="0" smtClean="0"/>
            </a:br>
            <a:r>
              <a:rPr lang="en-US" sz="2400" dirty="0" smtClean="0"/>
              <a:t>to </a:t>
            </a:r>
            <a:r>
              <a:rPr lang="en-US" sz="2400" dirty="0"/>
              <a:t>a</a:t>
            </a:r>
            <a:r>
              <a:rPr lang="en-US" sz="2400" dirty="0" smtClean="0"/>
              <a:t> child’s emotions.</a:t>
            </a:r>
            <a:endParaRPr lang="en-US" sz="900" dirty="0" smtClean="0"/>
          </a:p>
          <a:p>
            <a:pPr marL="329184" indent="-237744">
              <a:spcBef>
                <a:spcPts val="1176"/>
              </a:spcBef>
            </a:pPr>
            <a:r>
              <a:rPr lang="en-US" sz="2400" dirty="0" smtClean="0"/>
              <a:t>Promote multiple, reciprocal, back-and-forth </a:t>
            </a:r>
            <a:br>
              <a:rPr lang="en-US" sz="2400" dirty="0" smtClean="0"/>
            </a:br>
            <a:r>
              <a:rPr lang="en-US" sz="2400" dirty="0" smtClean="0"/>
              <a:t>verbal exchanges.</a:t>
            </a:r>
          </a:p>
        </p:txBody>
      </p:sp>
    </p:spTree>
    <p:extLst>
      <p:ext uri="{BB962C8B-B14F-4D97-AF65-F5344CB8AC3E}">
        <p14:creationId xmlns:p14="http://schemas.microsoft.com/office/powerpoint/2010/main" val="319041066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PROMOTING CONVERSATIONS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5715000"/>
            <a:ext cx="7924800" cy="762000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900" dirty="0" smtClean="0"/>
              <a:t>Adapted </a:t>
            </a:r>
            <a:r>
              <a:rPr lang="en-US" sz="900" dirty="0"/>
              <a:t>with permission.</a:t>
            </a:r>
          </a:p>
          <a:p>
            <a:pPr marL="0" indent="0">
              <a:buNone/>
            </a:pPr>
            <a:r>
              <a:rPr lang="en-US" sz="900" dirty="0"/>
              <a:t>Cole, K., Maddox., M., Notari-Syverson, A., &amp; Lim, Y.S. (2006). Language is the key: Video programs for building language and literacy in early childhood. Seattle, WA: Washington Learning Systems.</a:t>
            </a:r>
          </a:p>
          <a:p>
            <a:pPr marL="0" indent="0">
              <a:buNone/>
            </a:pPr>
            <a:r>
              <a:rPr lang="en-US" sz="900" i="1" dirty="0" err="1" smtClean="0"/>
              <a:t>StoryQUEST</a:t>
            </a:r>
            <a:r>
              <a:rPr lang="en-US" sz="900" i="1" dirty="0"/>
              <a:t>: Celebrating beginning language and literacy, first year annual report</a:t>
            </a:r>
            <a:r>
              <a:rPr lang="en-US" sz="900" dirty="0"/>
              <a:t>. (April, 2004). Unpublished report, California Institute on Human Services, Sonoma State University, Rohnert Park, CA. </a:t>
            </a:r>
          </a:p>
          <a:p>
            <a:pPr marL="0" indent="0">
              <a:buNone/>
            </a:pPr>
            <a:endParaRPr lang="en-US" sz="900" dirty="0"/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533400" y="1981200"/>
            <a:ext cx="3962401" cy="331013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82880" indent="0">
              <a:buNone/>
            </a:pPr>
            <a:r>
              <a:rPr lang="en-US" sz="3600" b="1" dirty="0" smtClean="0">
                <a:solidFill>
                  <a:srgbClr val="005DAA"/>
                </a:solidFill>
                <a:latin typeface="Century Gothic"/>
                <a:cs typeface="Century Gothic"/>
              </a:rPr>
              <a:t> C. A. R.: </a:t>
            </a:r>
          </a:p>
          <a:p>
            <a:pPr marL="548640" indent="-237744"/>
            <a:r>
              <a:rPr lang="en-US" sz="3600" b="1" dirty="0" smtClean="0">
                <a:solidFill>
                  <a:srgbClr val="005DAA"/>
                </a:solidFill>
                <a:latin typeface="Century Gothic"/>
                <a:cs typeface="Century Gothic"/>
              </a:rPr>
              <a:t>Comment </a:t>
            </a:r>
          </a:p>
          <a:p>
            <a:pPr marL="548640" indent="-237744"/>
            <a:r>
              <a:rPr lang="en-US" sz="3600" b="1" dirty="0" smtClean="0">
                <a:solidFill>
                  <a:srgbClr val="005DAA"/>
                </a:solidFill>
                <a:latin typeface="Century Gothic"/>
                <a:cs typeface="Century Gothic"/>
              </a:rPr>
              <a:t>Ask </a:t>
            </a:r>
          </a:p>
          <a:p>
            <a:pPr marL="548640" indent="-237744"/>
            <a:r>
              <a:rPr lang="en-US" sz="3600" b="1" dirty="0" smtClean="0">
                <a:solidFill>
                  <a:srgbClr val="005DAA"/>
                </a:solidFill>
                <a:latin typeface="Century Gothic"/>
                <a:cs typeface="Century Gothic"/>
              </a:rPr>
              <a:t>Respond</a:t>
            </a:r>
          </a:p>
        </p:txBody>
      </p:sp>
      <p:pic>
        <p:nvPicPr>
          <p:cNvPr id="4" name="Picture 3" descr="an image of CAR&#10;Comment and wait, or&#10;Ask a squstion and wait, or&#10;Respond by adding a little more and wait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48200" y="2133600"/>
            <a:ext cx="3505200" cy="2906751"/>
          </a:xfrm>
          <a:prstGeom prst="rect">
            <a:avLst/>
          </a:prstGeom>
          <a:solidFill>
            <a:schemeClr val="bg1"/>
          </a:solidFill>
          <a:ln>
            <a:solidFill>
              <a:srgbClr val="005DAA"/>
            </a:solidFill>
          </a:ln>
          <a:effectLst/>
        </p:spPr>
      </p:pic>
    </p:spTree>
    <p:extLst>
      <p:ext uri="{BB962C8B-B14F-4D97-AF65-F5344CB8AC3E}">
        <p14:creationId xmlns:p14="http://schemas.microsoft.com/office/powerpoint/2010/main" val="11933223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CONVERSATION TIME</a:t>
            </a:r>
            <a:endParaRPr lang="en-US" dirty="0"/>
          </a:p>
        </p:txBody>
      </p:sp>
      <p:sp>
        <p:nvSpPr>
          <p:cNvPr id="4" name="Content Placeholder 2"/>
          <p:cNvSpPr>
            <a:spLocks noGrp="1"/>
          </p:cNvSpPr>
          <p:nvPr>
            <p:ph idx="1"/>
          </p:nvPr>
        </p:nvSpPr>
        <p:spPr>
          <a:xfrm>
            <a:off x="457200" y="1905000"/>
            <a:ext cx="8229600" cy="4343400"/>
          </a:xfrm>
        </p:spPr>
        <p:txBody>
          <a:bodyPr>
            <a:normAutofit/>
          </a:bodyPr>
          <a:lstStyle/>
          <a:p>
            <a:pPr marL="182880" indent="0">
              <a:buNone/>
            </a:pPr>
            <a:r>
              <a:rPr lang="en-US" sz="3500" dirty="0" smtClean="0"/>
              <a:t>Routine times that easily elicit conversations:</a:t>
            </a:r>
            <a:endParaRPr lang="en-US" sz="1200" dirty="0" smtClean="0"/>
          </a:p>
          <a:p>
            <a:pPr marL="420624" indent="-237744">
              <a:spcBef>
                <a:spcPts val="1176"/>
              </a:spcBef>
            </a:pPr>
            <a:r>
              <a:rPr lang="en-US" sz="2400" dirty="0" smtClean="0"/>
              <a:t>Arrival and departure</a:t>
            </a:r>
            <a:endParaRPr lang="en-US" sz="2400" dirty="0"/>
          </a:p>
          <a:p>
            <a:pPr marL="420624" indent="-237744">
              <a:spcBef>
                <a:spcPts val="1176"/>
              </a:spcBef>
            </a:pPr>
            <a:r>
              <a:rPr lang="en-US" sz="2400" dirty="0" smtClean="0"/>
              <a:t>Times of extended play</a:t>
            </a:r>
            <a:endParaRPr lang="en-US" sz="2400" dirty="0"/>
          </a:p>
          <a:p>
            <a:pPr marL="420624" indent="-237744">
              <a:spcBef>
                <a:spcPts val="1176"/>
              </a:spcBef>
            </a:pPr>
            <a:r>
              <a:rPr lang="en-US" sz="2400" dirty="0" smtClean="0"/>
              <a:t>Meal and snack times</a:t>
            </a:r>
            <a:endParaRPr lang="en-US" sz="2400" dirty="0"/>
          </a:p>
          <a:p>
            <a:pPr marL="420624" indent="-237744">
              <a:spcBef>
                <a:spcPts val="1176"/>
              </a:spcBef>
            </a:pPr>
            <a:r>
              <a:rPr lang="en-US" sz="2400" dirty="0" smtClean="0"/>
              <a:t>Small group activities</a:t>
            </a:r>
            <a:endParaRPr lang="en-US" sz="2400" dirty="0"/>
          </a:p>
          <a:p>
            <a:pPr marL="420624" indent="-237744">
              <a:spcBef>
                <a:spcPts val="1176"/>
              </a:spcBef>
            </a:pPr>
            <a:r>
              <a:rPr lang="en-US" sz="2400" dirty="0" smtClean="0"/>
              <a:t>Transitions</a:t>
            </a:r>
          </a:p>
          <a:p>
            <a:pPr marL="354330" indent="-171450"/>
            <a:endParaRPr lang="en-US" sz="900" dirty="0" smtClean="0"/>
          </a:p>
          <a:p>
            <a:pPr marL="45720" indent="0">
              <a:buNone/>
            </a:pPr>
            <a:endParaRPr lang="en-US" dirty="0" smtClean="0"/>
          </a:p>
        </p:txBody>
      </p:sp>
      <p:pic>
        <p:nvPicPr>
          <p:cNvPr id="5" name="Picture 4" descr="Oneida-Theresa-P031.jp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747846" y="2588846"/>
            <a:ext cx="3927230" cy="34876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6620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Conversations with Children AIAN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7275038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VIDEO REVIEW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199" y="1905000"/>
            <a:ext cx="8077201" cy="4648200"/>
          </a:xfrm>
        </p:spPr>
        <p:txBody>
          <a:bodyPr>
            <a:normAutofit/>
          </a:bodyPr>
          <a:lstStyle/>
          <a:p>
            <a:pPr marL="329184" indent="-329184"/>
            <a:r>
              <a:rPr lang="en-US" dirty="0"/>
              <a:t>Actively </a:t>
            </a:r>
            <a:r>
              <a:rPr lang="en-US" dirty="0" smtClean="0"/>
              <a:t>listening</a:t>
            </a:r>
            <a:endParaRPr lang="en-US" sz="900" dirty="0"/>
          </a:p>
          <a:p>
            <a:pPr marL="329184" indent="-329184"/>
            <a:r>
              <a:rPr lang="en-US" dirty="0" smtClean="0"/>
              <a:t>Physically, on </a:t>
            </a:r>
            <a:r>
              <a:rPr lang="en-US" dirty="0"/>
              <a:t>the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child’s level</a:t>
            </a:r>
            <a:endParaRPr lang="en-US" sz="900" dirty="0"/>
          </a:p>
          <a:p>
            <a:pPr marL="329184" indent="-329184"/>
            <a:r>
              <a:rPr lang="en-US" dirty="0" smtClean="0"/>
              <a:t>Matching </a:t>
            </a:r>
            <a:r>
              <a:rPr lang="en-US" dirty="0"/>
              <a:t>tone and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feelings</a:t>
            </a:r>
            <a:endParaRPr lang="en-US" sz="900" dirty="0"/>
          </a:p>
          <a:p>
            <a:pPr marL="329184" indent="-329184"/>
            <a:r>
              <a:rPr lang="en-US" b="1" dirty="0" smtClean="0"/>
              <a:t>C </a:t>
            </a:r>
            <a:r>
              <a:rPr lang="en-US" b="1" dirty="0"/>
              <a:t>A R</a:t>
            </a:r>
            <a:r>
              <a:rPr lang="en-US" dirty="0"/>
              <a:t>: </a:t>
            </a:r>
            <a:r>
              <a:rPr lang="en-US" b="1" dirty="0"/>
              <a:t>C</a:t>
            </a:r>
            <a:r>
              <a:rPr lang="en-US" dirty="0"/>
              <a:t>omment, </a:t>
            </a:r>
            <a:r>
              <a:rPr lang="en-US" b="1" dirty="0"/>
              <a:t>A</a:t>
            </a:r>
            <a:r>
              <a:rPr lang="en-US" dirty="0"/>
              <a:t>sk, </a:t>
            </a:r>
            <a:r>
              <a:rPr lang="en-US" b="1" dirty="0" smtClean="0"/>
              <a:t>R</a:t>
            </a:r>
            <a:r>
              <a:rPr lang="en-US" dirty="0" smtClean="0"/>
              <a:t>espond</a:t>
            </a:r>
            <a:endParaRPr lang="en-US" sz="900" dirty="0"/>
          </a:p>
          <a:p>
            <a:pPr marL="329184" indent="-329184"/>
            <a:r>
              <a:rPr lang="en-US" dirty="0" smtClean="0"/>
              <a:t>Multiple back-and-forth exchanges</a:t>
            </a:r>
            <a:endParaRPr lang="en-US" dirty="0"/>
          </a:p>
        </p:txBody>
      </p:sp>
      <p:pic>
        <p:nvPicPr>
          <p:cNvPr id="5" name="Picture 4" descr="Cook Inlet-Stacey-P030.jp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913925" y="2168774"/>
            <a:ext cx="3722075" cy="21589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58880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REMEMBER!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30387"/>
            <a:ext cx="8352520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/>
              <a:t>Meaningful conversations happen in language-rich classroom environments.</a:t>
            </a:r>
            <a:endParaRPr lang="en-US" sz="1200" dirty="0" smtClean="0"/>
          </a:p>
          <a:p>
            <a:pPr marL="256032" indent="-256032">
              <a:spcBef>
                <a:spcPts val="1176"/>
              </a:spcBef>
            </a:pPr>
            <a:r>
              <a:rPr lang="en-US" sz="2400" dirty="0" smtClean="0"/>
              <a:t>Encourage meaningful talk among children </a:t>
            </a:r>
            <a:br>
              <a:rPr lang="en-US" sz="2400" dirty="0" smtClean="0"/>
            </a:br>
            <a:r>
              <a:rPr lang="en-US" sz="2400" dirty="0" smtClean="0"/>
              <a:t>and adults.</a:t>
            </a:r>
            <a:endParaRPr lang="en-US" sz="800" dirty="0" smtClean="0"/>
          </a:p>
          <a:p>
            <a:pPr marL="256032" indent="-256032">
              <a:spcBef>
                <a:spcPts val="1176"/>
              </a:spcBef>
            </a:pPr>
            <a:r>
              <a:rPr lang="en-US" sz="2400" dirty="0" smtClean="0"/>
              <a:t>Involve all classroom members in promoting conversations with children. </a:t>
            </a:r>
            <a:endParaRPr lang="en-US" sz="800" dirty="0"/>
          </a:p>
          <a:p>
            <a:pPr marL="256032" indent="-256032">
              <a:spcBef>
                <a:spcPts val="1176"/>
              </a:spcBef>
            </a:pPr>
            <a:r>
              <a:rPr lang="en-US" sz="2400" dirty="0" smtClean="0"/>
              <a:t>Make sure adults are providing models of quality conversations.</a:t>
            </a:r>
            <a:endParaRPr lang="en-US" sz="800" dirty="0" smtClean="0"/>
          </a:p>
          <a:p>
            <a:pPr marL="256032" indent="-256032">
              <a:spcBef>
                <a:spcPts val="1176"/>
              </a:spcBef>
            </a:pPr>
            <a:r>
              <a:rPr lang="en-US" sz="2400" dirty="0" smtClean="0"/>
              <a:t>Throughout the entire day!</a:t>
            </a:r>
            <a:endParaRPr lang="en-US" sz="24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5981701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NOW IT’S YOUR TURN!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1828800"/>
            <a:ext cx="7924800" cy="4343400"/>
          </a:xfrm>
        </p:spPr>
        <p:txBody>
          <a:bodyPr>
            <a:normAutofit lnSpcReduction="10000"/>
          </a:bodyPr>
          <a:lstStyle/>
          <a:p>
            <a:pPr marL="45720" indent="0">
              <a:buNone/>
            </a:pPr>
            <a:r>
              <a:rPr lang="en-US" sz="4400" dirty="0" smtClean="0"/>
              <a:t>Set the stage:</a:t>
            </a:r>
          </a:p>
          <a:p>
            <a:pPr marL="201168" indent="-201168">
              <a:spcBef>
                <a:spcPts val="1824"/>
              </a:spcBef>
            </a:pPr>
            <a:r>
              <a:rPr lang="en-US" sz="2600" dirty="0" smtClean="0"/>
              <a:t>Get down on the </a:t>
            </a:r>
            <a:br>
              <a:rPr lang="en-US" sz="2600" dirty="0" smtClean="0"/>
            </a:br>
            <a:r>
              <a:rPr lang="en-US" sz="2600" dirty="0" smtClean="0"/>
              <a:t>child’s level.</a:t>
            </a:r>
            <a:endParaRPr lang="en-US" sz="2600" dirty="0"/>
          </a:p>
          <a:p>
            <a:pPr marL="201168" indent="-201168">
              <a:spcBef>
                <a:spcPts val="1824"/>
              </a:spcBef>
            </a:pPr>
            <a:r>
              <a:rPr lang="en-US" sz="2600" dirty="0" smtClean="0"/>
              <a:t>Listen to what the </a:t>
            </a:r>
            <a:br>
              <a:rPr lang="en-US" sz="2600" dirty="0" smtClean="0"/>
            </a:br>
            <a:r>
              <a:rPr lang="en-US" sz="2600" dirty="0" smtClean="0"/>
              <a:t>child says.</a:t>
            </a:r>
          </a:p>
          <a:p>
            <a:pPr marL="201168" indent="-201168">
              <a:spcBef>
                <a:spcPts val="1824"/>
              </a:spcBef>
            </a:pPr>
            <a:r>
              <a:rPr lang="en-US" sz="2600" dirty="0" smtClean="0"/>
              <a:t>Match the tone of the </a:t>
            </a:r>
            <a:br>
              <a:rPr lang="en-US" sz="2600" dirty="0" smtClean="0"/>
            </a:br>
            <a:r>
              <a:rPr lang="en-US" sz="2600" dirty="0" smtClean="0"/>
              <a:t>conversation to the child’s affect.</a:t>
            </a:r>
          </a:p>
          <a:p>
            <a:pPr marL="201168" indent="-201168">
              <a:spcBef>
                <a:spcPts val="1824"/>
              </a:spcBef>
            </a:pPr>
            <a:r>
              <a:rPr lang="en-US" sz="2600" dirty="0" smtClean="0"/>
              <a:t>Take </a:t>
            </a:r>
            <a:r>
              <a:rPr lang="en-US" sz="2600" dirty="0"/>
              <a:t>turns </a:t>
            </a:r>
            <a:r>
              <a:rPr lang="en-US" sz="2600" dirty="0" smtClean="0"/>
              <a:t>talking.</a:t>
            </a:r>
          </a:p>
          <a:p>
            <a:pPr marL="0" indent="0">
              <a:buNone/>
            </a:pPr>
            <a:endParaRPr lang="en-US" dirty="0" smtClean="0"/>
          </a:p>
        </p:txBody>
      </p:sp>
      <p:pic>
        <p:nvPicPr>
          <p:cNvPr id="6" name="Picture 5" descr="Jacquelyn talking to Adrian 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50152" y="2053051"/>
            <a:ext cx="4022511" cy="26850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986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NOW IT’S </a:t>
            </a:r>
            <a:r>
              <a:rPr lang="en-US" smtClean="0"/>
              <a:t>YOUR TURN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57201" y="1905000"/>
            <a:ext cx="6781799" cy="4724400"/>
          </a:xfrm>
        </p:spPr>
        <p:txBody>
          <a:bodyPr>
            <a:normAutofit/>
          </a:bodyPr>
          <a:lstStyle/>
          <a:p>
            <a:pPr marL="45720" indent="0">
              <a:buNone/>
            </a:pPr>
            <a:r>
              <a:rPr lang="en-US" dirty="0"/>
              <a:t>Start the </a:t>
            </a:r>
            <a:r>
              <a:rPr lang="en-US" dirty="0" smtClean="0"/>
              <a:t>conversation:</a:t>
            </a:r>
            <a:endParaRPr lang="en-US" sz="2400" dirty="0"/>
          </a:p>
          <a:p>
            <a:pPr marL="201168" indent="-164592">
              <a:spcBef>
                <a:spcPts val="1176"/>
              </a:spcBef>
            </a:pPr>
            <a:r>
              <a:rPr lang="en-US" sz="2300" b="1" dirty="0" smtClean="0"/>
              <a:t>C</a:t>
            </a:r>
            <a:r>
              <a:rPr lang="en-US" sz="2300" dirty="0" smtClean="0"/>
              <a:t>omment on </a:t>
            </a:r>
            <a:r>
              <a:rPr lang="en-US" sz="2300" dirty="0"/>
              <a:t>what the child </a:t>
            </a:r>
            <a:r>
              <a:rPr lang="en-US" sz="2300" dirty="0" smtClean="0"/>
              <a:t/>
            </a:r>
            <a:br>
              <a:rPr lang="en-US" sz="2300" dirty="0" smtClean="0"/>
            </a:br>
            <a:r>
              <a:rPr lang="en-US" sz="2300" dirty="0" smtClean="0"/>
              <a:t>is </a:t>
            </a:r>
            <a:r>
              <a:rPr lang="en-US" sz="2300" dirty="0"/>
              <a:t>doing or what the child is </a:t>
            </a:r>
            <a:r>
              <a:rPr lang="en-US" sz="2300" dirty="0" smtClean="0"/>
              <a:t/>
            </a:r>
            <a:br>
              <a:rPr lang="en-US" sz="2300" dirty="0" smtClean="0"/>
            </a:br>
            <a:r>
              <a:rPr lang="en-US" sz="2300" dirty="0" smtClean="0"/>
              <a:t>interested in.</a:t>
            </a:r>
            <a:endParaRPr lang="en-US" sz="2300" dirty="0"/>
          </a:p>
          <a:p>
            <a:pPr marL="201168" indent="-164592">
              <a:spcBef>
                <a:spcPts val="1176"/>
              </a:spcBef>
            </a:pPr>
            <a:r>
              <a:rPr lang="en-US" sz="2300" b="1" dirty="0" smtClean="0"/>
              <a:t>A</a:t>
            </a:r>
            <a:r>
              <a:rPr lang="en-US" sz="2300" dirty="0" smtClean="0"/>
              <a:t>sk a question </a:t>
            </a:r>
            <a:r>
              <a:rPr lang="en-US" sz="2300" dirty="0"/>
              <a:t>that </a:t>
            </a:r>
            <a:r>
              <a:rPr lang="en-US" sz="2300" dirty="0" smtClean="0"/>
              <a:t>relates </a:t>
            </a:r>
            <a:br>
              <a:rPr lang="en-US" sz="2300" dirty="0" smtClean="0"/>
            </a:br>
            <a:r>
              <a:rPr lang="en-US" sz="2300" dirty="0" smtClean="0"/>
              <a:t>to </a:t>
            </a:r>
            <a:r>
              <a:rPr lang="en-US" sz="2300" dirty="0"/>
              <a:t>the child’s experiences </a:t>
            </a:r>
            <a:r>
              <a:rPr lang="en-US" sz="2300" dirty="0" smtClean="0"/>
              <a:t/>
            </a:r>
            <a:br>
              <a:rPr lang="en-US" sz="2300" dirty="0" smtClean="0"/>
            </a:br>
            <a:r>
              <a:rPr lang="en-US" sz="2300" dirty="0" smtClean="0"/>
              <a:t>or interests.</a:t>
            </a:r>
            <a:endParaRPr lang="en-US" sz="2300" dirty="0"/>
          </a:p>
          <a:p>
            <a:pPr marL="201168" indent="-164592">
              <a:spcBef>
                <a:spcPts val="1176"/>
              </a:spcBef>
            </a:pPr>
            <a:r>
              <a:rPr lang="en-US" sz="2300" b="1" dirty="0" smtClean="0"/>
              <a:t>R</a:t>
            </a:r>
            <a:r>
              <a:rPr lang="en-US" sz="2300" dirty="0" smtClean="0"/>
              <a:t>espond by adding a little </a:t>
            </a:r>
            <a:br>
              <a:rPr lang="en-US" sz="2300" dirty="0" smtClean="0"/>
            </a:br>
            <a:r>
              <a:rPr lang="en-US" sz="2300" dirty="0" smtClean="0"/>
              <a:t>more </a:t>
            </a:r>
            <a:r>
              <a:rPr lang="en-US" sz="2300" dirty="0"/>
              <a:t>to what the child </a:t>
            </a:r>
            <a:r>
              <a:rPr lang="en-US" sz="2300" dirty="0" smtClean="0"/>
              <a:t>says.</a:t>
            </a:r>
            <a:endParaRPr lang="en-US" sz="2300" dirty="0"/>
          </a:p>
          <a:p>
            <a:pPr marL="201168" indent="-164592">
              <a:spcBef>
                <a:spcPts val="1176"/>
              </a:spcBef>
            </a:pPr>
            <a:r>
              <a:rPr lang="en-US" sz="2300" dirty="0" smtClean="0"/>
              <a:t>Give </a:t>
            </a:r>
            <a:r>
              <a:rPr lang="en-US" sz="2300" dirty="0"/>
              <a:t>the child enough </a:t>
            </a:r>
            <a:r>
              <a:rPr lang="en-US" sz="2300" dirty="0" smtClean="0"/>
              <a:t>time </a:t>
            </a:r>
            <a:r>
              <a:rPr lang="en-US" sz="2300" dirty="0"/>
              <a:t>to </a:t>
            </a:r>
            <a:r>
              <a:rPr lang="en-US" sz="2300" dirty="0" smtClean="0"/>
              <a:t>respond.</a:t>
            </a:r>
            <a:endParaRPr lang="en-US" sz="2300" dirty="0"/>
          </a:p>
        </p:txBody>
      </p:sp>
      <p:pic>
        <p:nvPicPr>
          <p:cNvPr id="4" name="Picture 3" descr="midsizeImage-6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029200" y="2743200"/>
            <a:ext cx="3505200" cy="2552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65487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267450" y="6238875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5pPr>
            <a:lvl6pPr marL="2286000" algn="l" defTabSz="4572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6pPr>
            <a:lvl7pPr marL="2743200" algn="l" defTabSz="4572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7pPr>
            <a:lvl8pPr marL="3200400" algn="l" defTabSz="4572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8pPr>
            <a:lvl9pPr marL="3657600" algn="l" defTabSz="4572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9pPr>
          </a:lstStyle>
          <a:p>
            <a:pPr algn="r"/>
            <a:r>
              <a:rPr lang="en-US" sz="80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</a:t>
            </a:r>
            <a:r>
              <a:rPr lang="en-US" sz="80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2013</a:t>
            </a:r>
            <a:endParaRPr lang="en-US" sz="800" dirty="0" smtClean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551041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AIAN_LearningMaterials_Presentation.pptx</Template>
  <TotalTime>0</TotalTime>
  <Words>264</Words>
  <Application>Microsoft Macintosh PowerPoint</Application>
  <PresentationFormat>On-screen Show (4:3)</PresentationFormat>
  <Paragraphs>80</Paragraphs>
  <Slides>14</Slides>
  <Notes>11</Notes>
  <HiddenSlides>0</HiddenSlides>
  <MMClips>1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14</vt:i4>
      </vt:variant>
    </vt:vector>
  </HeadingPairs>
  <TitlesOfParts>
    <vt:vector size="16" baseType="lpstr">
      <vt:lpstr>1_Office Theme</vt:lpstr>
      <vt:lpstr>Office Theme</vt:lpstr>
      <vt:lpstr> LANGUAGE MODELING AND CONVERSATIONS:  ENGAGING CHILDREN  IN CONVERSATIONS</vt:lpstr>
      <vt:lpstr>FRAMEWORK FOR EFFECTIVE PRACTICE  SUPPORTING SCHOOL READINESS FOR ALL CHILDREN</vt:lpstr>
      <vt:lpstr>OBJECTIVES</vt:lpstr>
      <vt:lpstr>BENEFITS FOR CHILDREN</vt:lpstr>
      <vt:lpstr>…AND BENEFITS FOR TEACHERS</vt:lpstr>
      <vt:lpstr>KEY CONVERSATION ELEMENTS</vt:lpstr>
      <vt:lpstr>PROMOTING CONVERSATIONS</vt:lpstr>
      <vt:lpstr>CONVERSATION TIME</vt:lpstr>
      <vt:lpstr>PowerPoint Presentation</vt:lpstr>
      <vt:lpstr>VIDEO REVIEW</vt:lpstr>
      <vt:lpstr>REMEMBER!</vt:lpstr>
      <vt:lpstr>NOW IT’S YOUR TURN!</vt:lpstr>
      <vt:lpstr>NOW IT’S YOUR TURN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2012-01-31T02:58:44Z</dcterms:created>
  <dcterms:modified xsi:type="dcterms:W3CDTF">2013-08-07T20:12:17Z</dcterms:modified>
  <cp:contentStatus/>
</cp:coreProperties>
</file>