
<file path=[Content_Types].xml><?xml version="1.0" encoding="utf-8"?>
<Types xmlns="http://schemas.openxmlformats.org/package/2006/content-types">
  <Default Extension="xml" ContentType="application/xml"/>
  <Default Extension="wmv" ContentType="video/unknown"/>
  <Default Extension="jpeg" ContentType="image/jpeg"/>
  <Default Extension="jpg" ContentType="image/jpeg"/>
  <Default Extension="tiff" ContentType="image/tiff"/>
  <Default Extension="rels" ContentType="application/vnd.openxmlformats-package.relationships+xml"/>
  <Default Extension="bin" ContentType="application/vnd.openxmlformats-officedocument.presentationml.printerSettings"/>
  <Default Extension="png" ContentType="image/png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slides/slide10.xml" ContentType="application/vnd.openxmlformats-officedocument.presentationml.slide+xml"/>
  <Override PartName="/ppt/slides/slide11.xml" ContentType="application/vnd.openxmlformats-officedocument.presentationml.slide+xml"/>
  <Override PartName="/ppt/slides/slide12.xml" ContentType="application/vnd.openxmlformats-officedocument.presentationml.slide+xml"/>
  <Override PartName="/ppt/slides/slide13.xml" ContentType="application/vnd.openxmlformats-officedocument.presentationml.slide+xml"/>
  <Override PartName="/ppt/slides/slide14.xml" ContentType="application/vnd.openxmlformats-officedocument.presentationml.slide+xml"/>
  <Override PartName="/ppt/slides/slide15.xml" ContentType="application/vnd.openxmlformats-officedocument.presentationml.slide+xml"/>
  <Override PartName="/ppt/slides/slide16.xml" ContentType="application/vnd.openxmlformats-officedocument.presentationml.slide+xml"/>
  <Override PartName="/ppt/slides/slide17.xml" ContentType="application/vnd.openxmlformats-officedocument.presentationml.slide+xml"/>
  <Override PartName="/ppt/notesMasters/notesMaster1.xml" ContentType="application/vnd.openxmlformats-officedocument.presentationml.notesMaster+xml"/>
  <Override PartName="/ppt/commentAuthors.xml" ContentType="application/vnd.openxmlformats-officedocument.presentationml.commentAuthors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ppt/slideLayouts/slideLayout12.xml" ContentType="application/vnd.openxmlformats-officedocument.presentationml.slideLayout+xml"/>
  <Override PartName="/ppt/theme/theme2.xml" ContentType="application/vnd.openxmlformats-officedocument.theme+xml"/>
  <Override PartName="/ppt/notesSlides/notesSlide1.xml" ContentType="application/vnd.openxmlformats-officedocument.presentationml.notesSlide+xml"/>
  <Override PartName="/ppt/notesSlides/notesSlide2.xml" ContentType="application/vnd.openxmlformats-officedocument.presentationml.notesSlide+xml"/>
  <Override PartName="/ppt/notesSlides/notesSlide3.xml" ContentType="application/vnd.openxmlformats-officedocument.presentationml.notesSlide+xml"/>
  <Override PartName="/ppt/notesSlides/notesSlide4.xml" ContentType="application/vnd.openxmlformats-officedocument.presentationml.notesSlide+xml"/>
  <Override PartName="/ppt/notesSlides/notesSlide5.xml" ContentType="application/vnd.openxmlformats-officedocument.presentationml.notesSlide+xml"/>
  <Override PartName="/ppt/notesSlides/notesSlide6.xml" ContentType="application/vnd.openxmlformats-officedocument.presentationml.notesSlide+xml"/>
  <Override PartName="/ppt/notesSlides/notesSlide7.xml" ContentType="application/vnd.openxmlformats-officedocument.presentationml.notesSlide+xml"/>
  <Override PartName="/ppt/notesSlides/notesSlide8.xml" ContentType="application/vnd.openxmlformats-officedocument.presentationml.notesSlide+xml"/>
  <Override PartName="/ppt/notesSlides/notesSlide9.xml" ContentType="application/vnd.openxmlformats-officedocument.presentationml.notesSlide+xml"/>
  <Override PartName="/ppt/notesSlides/notesSlide10.xml" ContentType="application/vnd.openxmlformats-officedocument.presentationml.notesSlide+xml"/>
  <Override PartName="/ppt/notesSlides/notesSlide11.xml" ContentType="application/vnd.openxmlformats-officedocument.presentationml.notesSlide+xml"/>
  <Override PartName="/ppt/notesSlides/notesSlide12.xml" ContentType="application/vnd.openxmlformats-officedocument.presentationml.notesSlide+xml"/>
  <Override PartName="/ppt/notesSlides/notesSlide13.xml" ContentType="application/vnd.openxmlformats-officedocument.presentationml.notesSlide+xml"/>
  <Override PartName="/ppt/notesSlides/notesSlide14.xml" ContentType="application/vnd.openxmlformats-officedocument.presentationml.notesSlide+xml"/>
  <Override PartName="/ppt/notesSlides/notesSlide15.xml" ContentType="application/vnd.openxmlformats-officedocument.presentationml.notesSlide+xml"/>
  <Override PartName="/ppt/notesSlides/notesSlide16.xml" ContentType="application/vnd.openxmlformats-officedocument.presentationml.notesSlide+xml"/>
  <Override PartName="/ppt/notesSlides/notesSlide17.xml" ContentType="application/vnd.openxmlformats-officedocument.presentationml.notesSlide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4" Type="http://schemas.openxmlformats.org/officeDocument/2006/relationships/extended-properties" Target="docProps/app.xml"/><Relationship Id="rId1" Type="http://schemas.openxmlformats.org/officeDocument/2006/relationships/officeDocument" Target="ppt/presentation.xml"/><Relationship Id="rId2" Type="http://schemas.openxmlformats.org/package/2006/relationships/metadata/thumbnail" Target="docProps/thumbnail.jpeg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>
  <p:sldMasterIdLst>
    <p:sldMasterId id="2147483660" r:id="rId1"/>
  </p:sldMasterIdLst>
  <p:notesMasterIdLst>
    <p:notesMasterId r:id="rId19"/>
  </p:notesMasterIdLst>
  <p:sldIdLst>
    <p:sldId id="303" r:id="rId2"/>
    <p:sldId id="300" r:id="rId3"/>
    <p:sldId id="282" r:id="rId4"/>
    <p:sldId id="283" r:id="rId5"/>
    <p:sldId id="299" r:id="rId6"/>
    <p:sldId id="273" r:id="rId7"/>
    <p:sldId id="286" r:id="rId8"/>
    <p:sldId id="287" r:id="rId9"/>
    <p:sldId id="288" r:id="rId10"/>
    <p:sldId id="289" r:id="rId11"/>
    <p:sldId id="290" r:id="rId12"/>
    <p:sldId id="292" r:id="rId13"/>
    <p:sldId id="293" r:id="rId14"/>
    <p:sldId id="294" r:id="rId15"/>
    <p:sldId id="297" r:id="rId16"/>
    <p:sldId id="296" r:id="rId17"/>
    <p:sldId id="301" r:id="rId18"/>
  </p:sldIdLst>
  <p:sldSz cx="9144000" cy="6858000" type="screen4x3"/>
  <p:notesSz cx="6858000" cy="9144000"/>
  <p:defaultTextStyle>
    <a:defPPr>
      <a:defRPr lang="en-US"/>
    </a:defPPr>
    <a:lvl1pPr marL="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</p:presentation>
</file>

<file path=ppt/commentAuthors.xml><?xml version="1.0" encoding="utf-8"?>
<p:cmAuthorLst xmlns:a="http://schemas.openxmlformats.org/drawingml/2006/main" xmlns:r="http://schemas.openxmlformats.org/officeDocument/2006/relationships" xmlns:p="http://schemas.openxmlformats.org/presentationml/2006/main">
  <p:cmAuthor id="0" name="D. Cameron" initials="DC" lastIdx="2" clrIdx="0"/>
  <p:cmAuthor id="1" name="Angela Notari Syverson" initials="" lastIdx="2" clrIdx="1"/>
</p:cmAuthorLst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showPr showNarration="1">
    <p:present/>
    <p:sldAll/>
    <p:penClr>
      <a:prstClr val="red"/>
    </p:penClr>
    <p:extLst>
      <p:ext uri="{EC167BDD-8182-4AB7-AECC-EB403E3ABB37}">
        <p14:laserClr xmlns:p14="http://schemas.microsoft.com/office/powerpoint/2010/main">
          <a:srgbClr val="FF0000"/>
        </p14:laserClr>
      </p:ext>
      <p:ext uri="{2FDB2607-1784-4EEB-B798-7EB5836EED8A}">
        <p14:showMediaCtrls xmlns:p14="http://schemas.microsoft.com/office/powerpoint/2010/main" val="1"/>
      </p:ext>
    </p:extLst>
  </p:showPr>
  <p:clrMru>
    <a:srgbClr val="8DC293"/>
    <a:srgbClr val="FF4558"/>
    <a:srgbClr val="FFA72C"/>
    <a:srgbClr val="00AA46"/>
    <a:srgbClr val="005DAA"/>
  </p:clrMru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0"/>
    </p:ext>
  </p:extLst>
</p:presentationPr>
</file>

<file path=ppt/tableStyles.xml><?xml version="1.0" encoding="utf-8"?>
<a:tblStyleLst xmlns:a="http://schemas.openxmlformats.org/drawingml/2006/main" def="{5C22544A-7EE6-4342-B048-85BDC9FD1C3A}"/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>
  <p:normalViewPr horzBarState="maximized">
    <p:restoredLeft sz="15593" autoAdjust="0"/>
    <p:restoredTop sz="99375" autoAdjust="0"/>
  </p:normalViewPr>
  <p:slideViewPr>
    <p:cSldViewPr snapToGrid="0" snapToObjects="1">
      <p:cViewPr>
        <p:scale>
          <a:sx n="99" d="100"/>
          <a:sy n="99" d="100"/>
        </p:scale>
        <p:origin x="-1720" y="-760"/>
      </p:cViewPr>
      <p:guideLst>
        <p:guide orient="horz" pos="2160"/>
        <p:guide pos="2880"/>
      </p:guideLst>
    </p:cSldViewPr>
  </p:slideViewPr>
  <p:notesTextViewPr>
    <p:cViewPr>
      <p:scale>
        <a:sx n="100" d="100"/>
        <a:sy n="100" d="100"/>
      </p:scale>
      <p:origin x="0" y="0"/>
    </p:cViewPr>
  </p:notesTextViewPr>
  <p:sorterViewPr>
    <p:cViewPr>
      <p:scale>
        <a:sx n="66" d="100"/>
        <a:sy n="66" d="100"/>
      </p:scale>
      <p:origin x="0" y="0"/>
    </p:cViewPr>
  </p:sorterViewPr>
  <p:notesViewPr>
    <p:cSldViewPr snapToGrid="0" snapToObjects="1">
      <p:cViewPr varScale="1">
        <p:scale>
          <a:sx n="101" d="100"/>
          <a:sy n="101" d="100"/>
        </p:scale>
        <p:origin x="-2568" y="-90"/>
      </p:cViewPr>
      <p:guideLst>
        <p:guide orient="horz" pos="2880"/>
        <p:guide pos="2160"/>
      </p:guideLst>
    </p:cSldViewPr>
  </p:notesViewPr>
  <p:gridSpacing cx="76200" cy="76200"/>
</p:viewPr>
</file>

<file path=ppt/_rels/presentation.xml.rels><?xml version="1.0" encoding="UTF-8" standalone="yes"?>
<Relationships xmlns="http://schemas.openxmlformats.org/package/2006/relationships"><Relationship Id="rId9" Type="http://schemas.openxmlformats.org/officeDocument/2006/relationships/slide" Target="slides/slide8.xml"/><Relationship Id="rId20" Type="http://schemas.openxmlformats.org/officeDocument/2006/relationships/printerSettings" Target="printerSettings/printerSettings1.bin"/><Relationship Id="rId21" Type="http://schemas.openxmlformats.org/officeDocument/2006/relationships/commentAuthors" Target="commentAuthors.xml"/><Relationship Id="rId22" Type="http://schemas.openxmlformats.org/officeDocument/2006/relationships/presProps" Target="presProps.xml"/><Relationship Id="rId23" Type="http://schemas.openxmlformats.org/officeDocument/2006/relationships/viewProps" Target="viewProps.xml"/><Relationship Id="rId24" Type="http://schemas.openxmlformats.org/officeDocument/2006/relationships/theme" Target="theme/theme1.xml"/><Relationship Id="rId25" Type="http://schemas.openxmlformats.org/officeDocument/2006/relationships/tableStyles" Target="tableStyles.xml"/><Relationship Id="rId10" Type="http://schemas.openxmlformats.org/officeDocument/2006/relationships/slide" Target="slides/slide9.xml"/><Relationship Id="rId11" Type="http://schemas.openxmlformats.org/officeDocument/2006/relationships/slide" Target="slides/slide10.xml"/><Relationship Id="rId12" Type="http://schemas.openxmlformats.org/officeDocument/2006/relationships/slide" Target="slides/slide11.xml"/><Relationship Id="rId13" Type="http://schemas.openxmlformats.org/officeDocument/2006/relationships/slide" Target="slides/slide12.xml"/><Relationship Id="rId14" Type="http://schemas.openxmlformats.org/officeDocument/2006/relationships/slide" Target="slides/slide13.xml"/><Relationship Id="rId15" Type="http://schemas.openxmlformats.org/officeDocument/2006/relationships/slide" Target="slides/slide14.xml"/><Relationship Id="rId16" Type="http://schemas.openxmlformats.org/officeDocument/2006/relationships/slide" Target="slides/slide15.xml"/><Relationship Id="rId17" Type="http://schemas.openxmlformats.org/officeDocument/2006/relationships/slide" Target="slides/slide16.xml"/><Relationship Id="rId18" Type="http://schemas.openxmlformats.org/officeDocument/2006/relationships/slide" Target="slides/slide17.xml"/><Relationship Id="rId19" Type="http://schemas.openxmlformats.org/officeDocument/2006/relationships/notesMaster" Target="notesMasters/notesMaster1.xml"/><Relationship Id="rId1" Type="http://schemas.openxmlformats.org/officeDocument/2006/relationships/slideMaster" Target="slideMasters/slideMaster1.xml"/><Relationship Id="rId2" Type="http://schemas.openxmlformats.org/officeDocument/2006/relationships/slide" Target="slides/slide1.xml"/><Relationship Id="rId3" Type="http://schemas.openxmlformats.org/officeDocument/2006/relationships/slide" Target="slides/slide2.xml"/><Relationship Id="rId4" Type="http://schemas.openxmlformats.org/officeDocument/2006/relationships/slide" Target="slides/slide3.xml"/><Relationship Id="rId5" Type="http://schemas.openxmlformats.org/officeDocument/2006/relationships/slide" Target="slides/slide4.xml"/><Relationship Id="rId6" Type="http://schemas.openxmlformats.org/officeDocument/2006/relationships/slide" Target="slides/slide5.xml"/><Relationship Id="rId7" Type="http://schemas.openxmlformats.org/officeDocument/2006/relationships/slide" Target="slides/slide6.xml"/><Relationship Id="rId8" Type="http://schemas.openxmlformats.org/officeDocument/2006/relationships/slide" Target="slides/slide7.xml"/></Relationships>
</file>

<file path=ppt/notesMasters/_rels/notes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2.xml"/></Relationships>
</file>

<file path=ppt/notesMasters/notesMaster1.xml><?xml version="1.0" encoding="utf-8"?>
<p:notes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Header Placeholder 1"/>
          <p:cNvSpPr>
            <a:spLocks noGrp="1"/>
          </p:cNvSpPr>
          <p:nvPr>
            <p:ph type="hdr" sz="quarter"/>
          </p:nvPr>
        </p:nvSpPr>
        <p:spPr>
          <a:xfrm>
            <a:off x="0" y="0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l">
              <a:defRPr sz="1200"/>
            </a:lvl1pPr>
          </a:lstStyle>
          <a:p>
            <a:endParaRPr lang="en-US"/>
          </a:p>
        </p:txBody>
      </p:sp>
      <p:sp>
        <p:nvSpPr>
          <p:cNvPr id="3" name="Date Placeholder 2"/>
          <p:cNvSpPr>
            <a:spLocks noGrp="1"/>
          </p:cNvSpPr>
          <p:nvPr>
            <p:ph type="dt" idx="1"/>
          </p:nvPr>
        </p:nvSpPr>
        <p:spPr>
          <a:xfrm>
            <a:off x="3884613" y="0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r">
              <a:defRPr sz="1200"/>
            </a:lvl1pPr>
          </a:lstStyle>
          <a:p>
            <a:fld id="{FB491F5C-D8AB-4B47-BD8D-39E6ADB2DB69}" type="datetimeFigureOut">
              <a:rPr lang="en-US" smtClean="0"/>
              <a:t>8/7/13</a:t>
            </a:fld>
            <a:endParaRPr lang="en-US"/>
          </a:p>
        </p:txBody>
      </p:sp>
      <p:sp>
        <p:nvSpPr>
          <p:cNvPr id="4" name="Slide Image Placeholder 3"/>
          <p:cNvSpPr>
            <a:spLocks noGrp="1" noRot="1" noChangeAspect="1"/>
          </p:cNvSpPr>
          <p:nvPr>
            <p:ph type="sldImg" idx="2"/>
          </p:nvPr>
        </p:nvSpPr>
        <p:spPr>
          <a:xfrm>
            <a:off x="1143000" y="685800"/>
            <a:ext cx="4572000" cy="3429000"/>
          </a:xfrm>
          <a:prstGeom prst="rect">
            <a:avLst/>
          </a:prstGeom>
          <a:noFill/>
          <a:ln w="12700">
            <a:solidFill>
              <a:prstClr val="black"/>
            </a:solidFill>
          </a:ln>
        </p:spPr>
        <p:txBody>
          <a:bodyPr vert="horz" lIns="91440" tIns="45720" rIns="91440" bIns="45720" rtlCol="0" anchor="ctr"/>
          <a:lstStyle/>
          <a:p>
            <a:endParaRPr lang="en-US"/>
          </a:p>
        </p:txBody>
      </p:sp>
      <p:sp>
        <p:nvSpPr>
          <p:cNvPr id="5" name="Notes Placeholder 4"/>
          <p:cNvSpPr>
            <a:spLocks noGrp="1"/>
          </p:cNvSpPr>
          <p:nvPr>
            <p:ph type="body" sz="quarter" idx="3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</p:spPr>
        <p:txBody>
          <a:bodyPr vert="horz" lIns="91440" tIns="45720" rIns="91440" bIns="45720" rtlCol="0"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4"/>
          </p:nvPr>
        </p:nvSpPr>
        <p:spPr>
          <a:xfrm>
            <a:off x="0" y="8685213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l">
              <a:defRPr sz="1200"/>
            </a:lvl1pPr>
          </a:lstStyle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5"/>
          </p:nvPr>
        </p:nvSpPr>
        <p:spPr>
          <a:xfrm>
            <a:off x="3884613" y="8685213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r">
              <a:defRPr sz="1200"/>
            </a:lvl1pPr>
          </a:lstStyle>
          <a:p>
            <a:fld id="{7C66BC18-DAB5-451D-A1A4-979297D257D8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469712188"/>
      </p:ext>
    </p:extLst>
  </p:cSld>
  <p:clrMap bg1="lt1" tx1="dk1" bg2="lt2" tx2="dk2" accent1="accent1" accent2="accent2" accent3="accent3" accent4="accent4" accent5="accent5" accent6="accent6" hlink="hlink" folHlink="folHlink"/>
  <p:notesStyle>
    <a:lvl1pPr marL="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9pPr>
  </p:notesStyle>
</p:notesMaster>
</file>

<file path=ppt/notesSlides/_rels/notesSlide1.xml.rels><?xml version="1.0" encoding="UTF-8" standalone="yes"?>
<Relationships xmlns="http://schemas.openxmlformats.org/package/2006/relationships"><Relationship Id="rId1" Type="http://schemas.openxmlformats.org/officeDocument/2006/relationships/notesMaster" Target="../notesMasters/notesMaster1.xml"/><Relationship Id="rId2" Type="http://schemas.openxmlformats.org/officeDocument/2006/relationships/slide" Target="../slides/slide1.xml"/></Relationships>
</file>

<file path=ppt/notesSlides/_rels/notesSlide2.xml.rels><?xml version="1.0" encoding="UTF-8" standalone="yes"?>
<Relationships xmlns="http://schemas.openxmlformats.org/package/2006/relationships"><Relationship Id="rId1" Type="http://schemas.openxmlformats.org/officeDocument/2006/relationships/notesMaster" Target="../notesMasters/notesMaster1.xml"/><Relationship Id="rId2" Type="http://schemas.openxmlformats.org/officeDocument/2006/relationships/slide" Target="../slides/slide2.xml"/></Relationships>
</file>

<file path=ppt/notesSlides/_rels/notesSlide3.xml.rels><?xml version="1.0" encoding="UTF-8" standalone="yes"?>
<Relationships xmlns="http://schemas.openxmlformats.org/package/2006/relationships"><Relationship Id="rId1" Type="http://schemas.openxmlformats.org/officeDocument/2006/relationships/notesMaster" Target="../notesMasters/notesMaster1.xml"/><Relationship Id="rId2" Type="http://schemas.openxmlformats.org/officeDocument/2006/relationships/slide" Target="../slides/slide3.xml"/></Relationships>
</file>

<file path=ppt/notesSlides/_rels/notesSlide4.xml.rels><?xml version="1.0" encoding="UTF-8" standalone="yes"?>
<Relationships xmlns="http://schemas.openxmlformats.org/package/2006/relationships"><Relationship Id="rId1" Type="http://schemas.openxmlformats.org/officeDocument/2006/relationships/notesMaster" Target="../notesMasters/notesMaster1.xml"/><Relationship Id="rId2" Type="http://schemas.openxmlformats.org/officeDocument/2006/relationships/slide" Target="../slides/slide4.xml"/></Relationships>
</file>

<file path=ppt/notesSlides/_rels/notesSlide5.xml.rels><?xml version="1.0" encoding="UTF-8" standalone="yes"?>
<Relationships xmlns="http://schemas.openxmlformats.org/package/2006/relationships"><Relationship Id="rId1" Type="http://schemas.openxmlformats.org/officeDocument/2006/relationships/notesMaster" Target="../notesMasters/notesMaster1.xml"/><Relationship Id="rId2" Type="http://schemas.openxmlformats.org/officeDocument/2006/relationships/slide" Target="../slides/slide5.xml"/></Relationships>
</file>

<file path=ppt/notesSlides/_rels/notesSlide6.xml.rels><?xml version="1.0" encoding="UTF-8" standalone="yes"?>
<Relationships xmlns="http://schemas.openxmlformats.org/package/2006/relationships"><Relationship Id="rId1" Type="http://schemas.openxmlformats.org/officeDocument/2006/relationships/notesMaster" Target="../notesMasters/notesMaster1.xml"/><Relationship Id="rId2" Type="http://schemas.openxmlformats.org/officeDocument/2006/relationships/slide" Target="../slides/slide6.xml"/></Relationships>
</file>

<file path=ppt/notesSlides/_rels/notesSlide7.xml.rels><?xml version="1.0" encoding="UTF-8" standalone="yes"?>
<Relationships xmlns="http://schemas.openxmlformats.org/package/2006/relationships"><Relationship Id="rId1" Type="http://schemas.openxmlformats.org/officeDocument/2006/relationships/notesMaster" Target="../notesMasters/notesMaster1.xml"/><Relationship Id="rId2" Type="http://schemas.openxmlformats.org/officeDocument/2006/relationships/slide" Target="../slides/slide7.xml"/></Relationships>
</file>

<file path=ppt/notesSlides/_rels/notesSlide8.xml.rels><?xml version="1.0" encoding="UTF-8" standalone="yes"?>
<Relationships xmlns="http://schemas.openxmlformats.org/package/2006/relationships"><Relationship Id="rId1" Type="http://schemas.openxmlformats.org/officeDocument/2006/relationships/notesMaster" Target="../notesMasters/notesMaster1.xml"/><Relationship Id="rId2" Type="http://schemas.openxmlformats.org/officeDocument/2006/relationships/slide" Target="../slides/slide8.xml"/></Relationships>
</file>

<file path=ppt/notesSlides/_rels/notesSlide9.xml.rels><?xml version="1.0" encoding="UTF-8" standalone="yes"?>
<Relationships xmlns="http://schemas.openxmlformats.org/package/2006/relationships"><Relationship Id="rId1" Type="http://schemas.openxmlformats.org/officeDocument/2006/relationships/notesMaster" Target="../notesMasters/notesMaster1.xml"/><Relationship Id="rId2" Type="http://schemas.openxmlformats.org/officeDocument/2006/relationships/slide" Target="../slides/slide9.xml"/></Relationships>
</file>

<file path=ppt/notesSlides/_rels/notesSlide10.xml.rels><?xml version="1.0" encoding="UTF-8" standalone="yes"?>
<Relationships xmlns="http://schemas.openxmlformats.org/package/2006/relationships"><Relationship Id="rId1" Type="http://schemas.openxmlformats.org/officeDocument/2006/relationships/notesMaster" Target="../notesMasters/notesMaster1.xml"/><Relationship Id="rId2" Type="http://schemas.openxmlformats.org/officeDocument/2006/relationships/slide" Target="../slides/slide10.xml"/></Relationships>
</file>

<file path=ppt/notesSlides/_rels/notesSlide11.xml.rels><?xml version="1.0" encoding="UTF-8" standalone="yes"?>
<Relationships xmlns="http://schemas.openxmlformats.org/package/2006/relationships"><Relationship Id="rId1" Type="http://schemas.openxmlformats.org/officeDocument/2006/relationships/notesMaster" Target="../notesMasters/notesMaster1.xml"/><Relationship Id="rId2" Type="http://schemas.openxmlformats.org/officeDocument/2006/relationships/slide" Target="../slides/slide11.xml"/></Relationships>
</file>

<file path=ppt/notesSlides/_rels/notesSlide12.xml.rels><?xml version="1.0" encoding="UTF-8" standalone="yes"?>
<Relationships xmlns="http://schemas.openxmlformats.org/package/2006/relationships"><Relationship Id="rId1" Type="http://schemas.openxmlformats.org/officeDocument/2006/relationships/notesMaster" Target="../notesMasters/notesMaster1.xml"/><Relationship Id="rId2" Type="http://schemas.openxmlformats.org/officeDocument/2006/relationships/slide" Target="../slides/slide12.xml"/></Relationships>
</file>

<file path=ppt/notesSlides/_rels/notesSlide13.xml.rels><?xml version="1.0" encoding="UTF-8" standalone="yes"?>
<Relationships xmlns="http://schemas.openxmlformats.org/package/2006/relationships"><Relationship Id="rId1" Type="http://schemas.openxmlformats.org/officeDocument/2006/relationships/notesMaster" Target="../notesMasters/notesMaster1.xml"/><Relationship Id="rId2" Type="http://schemas.openxmlformats.org/officeDocument/2006/relationships/slide" Target="../slides/slide13.xml"/></Relationships>
</file>

<file path=ppt/notesSlides/_rels/notesSlide14.xml.rels><?xml version="1.0" encoding="UTF-8" standalone="yes"?>
<Relationships xmlns="http://schemas.openxmlformats.org/package/2006/relationships"><Relationship Id="rId1" Type="http://schemas.openxmlformats.org/officeDocument/2006/relationships/notesMaster" Target="../notesMasters/notesMaster1.xml"/><Relationship Id="rId2" Type="http://schemas.openxmlformats.org/officeDocument/2006/relationships/slide" Target="../slides/slide14.xml"/></Relationships>
</file>

<file path=ppt/notesSlides/_rels/notesSlide15.xml.rels><?xml version="1.0" encoding="UTF-8" standalone="yes"?>
<Relationships xmlns="http://schemas.openxmlformats.org/package/2006/relationships"><Relationship Id="rId1" Type="http://schemas.openxmlformats.org/officeDocument/2006/relationships/notesMaster" Target="../notesMasters/notesMaster1.xml"/><Relationship Id="rId2" Type="http://schemas.openxmlformats.org/officeDocument/2006/relationships/slide" Target="../slides/slide15.xml"/></Relationships>
</file>

<file path=ppt/notesSlides/_rels/notesSlide16.xml.rels><?xml version="1.0" encoding="UTF-8" standalone="yes"?>
<Relationships xmlns="http://schemas.openxmlformats.org/package/2006/relationships"><Relationship Id="rId1" Type="http://schemas.openxmlformats.org/officeDocument/2006/relationships/notesMaster" Target="../notesMasters/notesMaster1.xml"/><Relationship Id="rId2" Type="http://schemas.openxmlformats.org/officeDocument/2006/relationships/slide" Target="../slides/slide16.xml"/></Relationships>
</file>

<file path=ppt/notesSlides/_rels/notesSlide17.xml.rels><?xml version="1.0" encoding="UTF-8" standalone="yes"?>
<Relationships xmlns="http://schemas.openxmlformats.org/package/2006/relationships"><Relationship Id="rId1" Type="http://schemas.openxmlformats.org/officeDocument/2006/relationships/notesMaster" Target="../notesMasters/notesMaster1.xml"/><Relationship Id="rId2" Type="http://schemas.openxmlformats.org/officeDocument/2006/relationships/slide" Target="../slides/slide17.xml"/></Relationships>
</file>

<file path=ppt/notesSlides/notesSlide1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>
            <a:normAutofit/>
          </a:bodyPr>
          <a:lstStyle/>
          <a:p>
            <a:pPr>
              <a:buFont typeface="Arial" pitchFamily="34" charset="0"/>
              <a:buNone/>
            </a:pPr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48277787-A0B5-4DB7-B777-E72895F662BE}" type="slidenum">
              <a:rPr lang="en-US" smtClean="0"/>
              <a:pPr/>
              <a:t>1</a:t>
            </a:fld>
            <a:endParaRPr lang="en-US"/>
          </a:p>
        </p:txBody>
      </p:sp>
    </p:spTree>
  </p:cSld>
  <p:clrMapOvr>
    <a:masterClrMapping/>
  </p:clrMapOvr>
</p:notes>
</file>

<file path=ppt/notesSlides/notesSlide2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7C66BC18-DAB5-451D-A1A4-979297D257D8}" type="slidenum">
              <a:rPr lang="en-US" smtClean="0"/>
              <a:t>2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494367693"/>
      </p:ext>
    </p:extLst>
  </p:cSld>
  <p:clrMapOvr>
    <a:masterClrMapping/>
  </p:clrMapOvr>
</p:notes>
</file>

<file path=ppt/notesSlides/notesSlide3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pPr defTabSz="914350">
              <a:defRPr/>
            </a:pPr>
            <a:endParaRPr lang="en-US" b="0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6C9C37D6-57F1-4938-9965-B985C1E2E464}" type="slidenum">
              <a:rPr lang="en-US" smtClean="0"/>
              <a:t>3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671140710"/>
      </p:ext>
    </p:extLst>
  </p:cSld>
  <p:clrMapOvr>
    <a:masterClrMapping/>
  </p:clrMapOvr>
</p:notes>
</file>

<file path=ppt/notesSlides/notesSlide4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baseline="0" dirty="0" smtClean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6C9C37D6-57F1-4938-9965-B985C1E2E464}" type="slidenum">
              <a:rPr lang="en-US" smtClean="0"/>
              <a:t>4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32448554"/>
      </p:ext>
    </p:extLst>
  </p:cSld>
  <p:clrMapOvr>
    <a:masterClrMapping/>
  </p:clrMapOvr>
</p:notes>
</file>

<file path=ppt/notesSlides/notesSlide5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baseline="0" dirty="0" smtClean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6C9C37D6-57F1-4938-9965-B985C1E2E464}" type="slidenum">
              <a:rPr lang="en-US" smtClean="0"/>
              <a:t>5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32448554"/>
      </p:ext>
    </p:extLst>
  </p:cSld>
  <p:clrMapOvr>
    <a:masterClrMapping/>
  </p:clrMapOvr>
</p:notes>
</file>

<file path=ppt/notesSlides/notesSlide6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7C66BC18-DAB5-451D-A1A4-979297D257D8}" type="slidenum">
              <a:rPr lang="en-US" smtClean="0"/>
              <a:t>6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4166068"/>
      </p:ext>
    </p:extLst>
  </p:cSld>
  <p:clrMapOvr>
    <a:masterClrMapping/>
  </p:clrMapOvr>
</p:notes>
</file>

<file path=ppt/notesSlides/notesSlide7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baseline="0" dirty="0" smtClean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6C9C37D6-57F1-4938-9965-B985C1E2E464}" type="slidenum">
              <a:rPr lang="en-US" smtClean="0"/>
              <a:t>7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35930373"/>
      </p:ext>
    </p:extLst>
  </p:cSld>
  <p:clrMapOvr>
    <a:masterClrMapping/>
  </p:clrMapOvr>
</p:notes>
</file>

<file path=ppt/notesSlides/notesSlide8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strike="noStrike" baseline="0" dirty="0" smtClean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6C9C37D6-57F1-4938-9965-B985C1E2E464}" type="slidenum">
              <a:rPr lang="en-US" smtClean="0"/>
              <a:t>8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717511989"/>
      </p:ext>
    </p:extLst>
  </p:cSld>
  <p:clrMapOvr>
    <a:masterClrMapping/>
  </p:clrMapOvr>
</p:notes>
</file>

<file path=ppt/notesSlides/notesSlide9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pPr lvl="0"/>
            <a:endParaRPr lang="en-US" sz="1200" u="none" kern="1200" dirty="0" smtClean="0">
              <a:solidFill>
                <a:schemeClr val="tx1"/>
              </a:solidFill>
              <a:effectLst/>
              <a:latin typeface="+mn-lt"/>
              <a:ea typeface="+mn-ea"/>
              <a:cs typeface="+mn-cs"/>
            </a:endParaRPr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8AD91FCA-53F8-914C-8589-D885676A7673}" type="slidenum">
              <a:rPr lang="en-US" smtClean="0"/>
              <a:t>9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702072754"/>
      </p:ext>
    </p:extLst>
  </p:cSld>
  <p:clrMapOvr>
    <a:masterClrMapping/>
  </p:clrMapOvr>
</p:notes>
</file>

<file path=ppt/notesSlides/notesSlide10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pPr defTabSz="897301">
              <a:defRPr/>
            </a:pPr>
            <a:endParaRPr lang="en-US" b="0" u="none" strike="noStrike" dirty="0" smtClean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6C9C37D6-57F1-4938-9965-B985C1E2E464}" type="slidenum">
              <a:rPr lang="en-US" smtClean="0"/>
              <a:t>10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32448554"/>
      </p:ext>
    </p:extLst>
  </p:cSld>
  <p:clrMapOvr>
    <a:masterClrMapping/>
  </p:clrMapOvr>
</p:notes>
</file>

<file path=ppt/notesSlides/notesSlide11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pPr lvl="0"/>
            <a:endParaRPr lang="en-US" sz="1200" u="none" kern="1200" dirty="0" smtClean="0">
              <a:solidFill>
                <a:schemeClr val="tx1"/>
              </a:solidFill>
              <a:effectLst/>
              <a:latin typeface="+mn-lt"/>
              <a:ea typeface="+mn-ea"/>
              <a:cs typeface="+mn-cs"/>
            </a:endParaRPr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8AD91FCA-53F8-914C-8589-D885676A7673}" type="slidenum">
              <a:rPr lang="en-US" smtClean="0"/>
              <a:t>11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702072754"/>
      </p:ext>
    </p:extLst>
  </p:cSld>
  <p:clrMapOvr>
    <a:masterClrMapping/>
  </p:clrMapOvr>
</p:notes>
</file>

<file path=ppt/notesSlides/notesSlide12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7C66BC18-DAB5-451D-A1A4-979297D257D8}" type="slidenum">
              <a:rPr lang="en-US" smtClean="0"/>
              <a:t>12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553225579"/>
      </p:ext>
    </p:extLst>
  </p:cSld>
  <p:clrMapOvr>
    <a:masterClrMapping/>
  </p:clrMapOvr>
</p:notes>
</file>

<file path=ppt/notesSlides/notesSlide13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dirty="0" smtClean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6C9C37D6-57F1-4938-9965-B985C1E2E464}" type="slidenum">
              <a:rPr lang="en-US" smtClean="0"/>
              <a:t>13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723369548"/>
      </p:ext>
    </p:extLst>
  </p:cSld>
  <p:clrMapOvr>
    <a:masterClrMapping/>
  </p:clrMapOvr>
</p:notes>
</file>

<file path=ppt/notesSlides/notesSlide14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dirty="0" smtClean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8AD91FCA-53F8-914C-8589-D885676A7673}" type="slidenum">
              <a:rPr lang="en-US" smtClean="0"/>
              <a:t>14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477702736"/>
      </p:ext>
    </p:extLst>
  </p:cSld>
  <p:clrMapOvr>
    <a:masterClrMapping/>
  </p:clrMapOvr>
</p:notes>
</file>

<file path=ppt/notesSlides/notesSlide15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7C66BC18-DAB5-451D-A1A4-979297D257D8}" type="slidenum">
              <a:rPr lang="en-US" smtClean="0"/>
              <a:t>15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4166068"/>
      </p:ext>
    </p:extLst>
  </p:cSld>
  <p:clrMapOvr>
    <a:masterClrMapping/>
  </p:clrMapOvr>
</p:notes>
</file>

<file path=ppt/notesSlides/notesSlide16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dirty="0" smtClean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6C9C37D6-57F1-4938-9965-B985C1E2E464}" type="slidenum">
              <a:rPr lang="en-US" smtClean="0"/>
              <a:t>16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723369548"/>
      </p:ext>
    </p:extLst>
  </p:cSld>
  <p:clrMapOvr>
    <a:masterClrMapping/>
  </p:clrMapOvr>
</p:notes>
</file>

<file path=ppt/notesSlides/notesSlide17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7C66BC18-DAB5-451D-A1A4-979297D257D8}" type="slidenum">
              <a:rPr lang="en-US" smtClean="0"/>
              <a:t>17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058575111"/>
      </p:ext>
    </p:extLst>
  </p:cSld>
  <p:clrMapOvr>
    <a:masterClrMapping/>
  </p:clrMapOvr>
</p:notes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Relationship Id="rId2" Type="http://schemas.openxmlformats.org/officeDocument/2006/relationships/image" Target="../media/image2.png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Relationship Id="rId2" Type="http://schemas.openxmlformats.org/officeDocument/2006/relationships/image" Target="../media/image3.jpg"/></Relationships>
</file>

<file path=ppt/slideLayouts/_rels/slideLayout1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Relationship Id="rId2" Type="http://schemas.openxmlformats.org/officeDocument/2006/relationships/image" Target="../media/image4.png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Title Slide">
    <p:bg>
      <p:bgPr>
        <a:blipFill dpi="0" rotWithShape="1">
          <a:blip r:embed="rId2"/>
          <a:srcRect/>
          <a:stretch>
            <a:fillRect/>
          </a:stretch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</p:spTree>
    <p:extLst>
      <p:ext uri="{BB962C8B-B14F-4D97-AF65-F5344CB8AC3E}">
        <p14:creationId xmlns:p14="http://schemas.microsoft.com/office/powerpoint/2010/main" val="671038041"/>
      </p:ext>
    </p:extLst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 hasCustomPrompt="1"/>
          </p:nvPr>
        </p:nvSpPr>
        <p:spPr/>
        <p:txBody>
          <a:bodyPr/>
          <a:lstStyle/>
          <a:p>
            <a:r>
              <a:rPr lang="en-US" dirty="0" smtClean="0"/>
              <a:t>CLICK TO EDIT MASTER TITLE STYLE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A2EFF424-F111-43CB-9C75-D52325012943}" type="datetime1">
              <a:rPr lang="en-US" smtClean="0"/>
              <a:pPr/>
              <a:t>8/7/13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7886C9C-DC18-4195-8FD5-A50AA931D419}" type="slidenum">
              <a:rPr lang="en-US" smtClean="0"/>
              <a:pPr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975649902"/>
      </p:ext>
    </p:extLst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 hasCustomPrompt="1"/>
          </p:nvPr>
        </p:nvSpPr>
        <p:spPr/>
        <p:txBody>
          <a:bodyPr/>
          <a:lstStyle/>
          <a:p>
            <a:r>
              <a:rPr lang="en-US" dirty="0" smtClean="0"/>
              <a:t>CLICK TO EDIT MASTER TITLE STYLE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>
          <a:xfrm>
            <a:off x="457200" y="1904584"/>
            <a:ext cx="4038600" cy="4525963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 dirty="0"/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4648200" y="1904584"/>
            <a:ext cx="4038600" cy="4525963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345DA190-4BDC-4D39-B5BB-A14B3E8B1B3D}" type="datetime1">
              <a:rPr lang="en-US" smtClean="0"/>
              <a:pPr/>
              <a:t>8/7/13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7886C9C-DC18-4195-8FD5-A50AA931D419}" type="slidenum">
              <a:rPr lang="en-US" smtClean="0"/>
              <a:pPr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680495925"/>
      </p:ext>
    </p:extLst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 hasCustomPrompt="1"/>
          </p:nvPr>
        </p:nvSpPr>
        <p:spPr/>
        <p:txBody>
          <a:bodyPr/>
          <a:lstStyle>
            <a:lvl1pPr>
              <a:defRPr/>
            </a:lvl1pPr>
          </a:lstStyle>
          <a:p>
            <a:r>
              <a:rPr lang="en-US" dirty="0" smtClean="0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457200" y="2017929"/>
            <a:ext cx="4040188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457200" y="2657691"/>
            <a:ext cx="4040188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 dirty="0"/>
          </a:p>
        </p:txBody>
      </p:sp>
      <p:sp>
        <p:nvSpPr>
          <p:cNvPr id="5" name="Text Placeholder 4"/>
          <p:cNvSpPr>
            <a:spLocks noGrp="1"/>
          </p:cNvSpPr>
          <p:nvPr>
            <p:ph type="body" sz="quarter" idx="3"/>
          </p:nvPr>
        </p:nvSpPr>
        <p:spPr>
          <a:xfrm>
            <a:off x="4645025" y="2017929"/>
            <a:ext cx="4041775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6" name="Content Placeholder 5"/>
          <p:cNvSpPr>
            <a:spLocks noGrp="1"/>
          </p:cNvSpPr>
          <p:nvPr>
            <p:ph sz="quarter" idx="4"/>
          </p:nvPr>
        </p:nvSpPr>
        <p:spPr>
          <a:xfrm>
            <a:off x="4645025" y="2657691"/>
            <a:ext cx="4041775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7" name="Date Placeholder 6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EC43563C-D9B3-4432-B336-144C997D6215}" type="datetime1">
              <a:rPr lang="en-US" smtClean="0"/>
              <a:pPr/>
              <a:t>8/7/13</a:t>
            </a:fld>
            <a:endParaRPr lang="en-US" dirty="0"/>
          </a:p>
        </p:txBody>
      </p:sp>
      <p:sp>
        <p:nvSpPr>
          <p:cNvPr id="8" name="Footer Placeholder 7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9" name="Slide Number Placeholder 8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pPr algn="r"/>
            <a:fld id="{F7886C9C-DC18-4195-8FD5-A50AA931D419}" type="slidenum">
              <a:rPr lang="en-US" smtClean="0"/>
              <a:pPr algn="r"/>
              <a:t>‹#›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3904539817"/>
      </p:ext>
    </p:extLst>
  </p:cSld>
  <p:clrMapOvr>
    <a:masterClrMapping/>
  </p:clrMapOvr>
  <p:hf sldNum="0" hdr="0" ftr="0" dt="0"/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 hasCustomPrompt="1"/>
          </p:nvPr>
        </p:nvSpPr>
        <p:spPr/>
        <p:txBody>
          <a:bodyPr/>
          <a:lstStyle/>
          <a:p>
            <a:r>
              <a:rPr lang="en-US" dirty="0" smtClean="0"/>
              <a:t>CLICK TO EDIT MASTER TITLE STYLE</a:t>
            </a:r>
            <a:endParaRPr lang="en-US" dirty="0"/>
          </a:p>
        </p:txBody>
      </p:sp>
      <p:sp>
        <p:nvSpPr>
          <p:cNvPr id="3" name="Date Placeholder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4CF13737-8506-438E-ABC0-0BE7E06DCCA6}" type="datetime1">
              <a:rPr lang="en-US" smtClean="0"/>
              <a:pPr/>
              <a:t>8/7/13</a:t>
            </a:fld>
            <a:endParaRPr lang="en-US"/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7886C9C-DC18-4195-8FD5-A50AA931D419}" type="slidenum">
              <a:rPr lang="en-US" smtClean="0"/>
              <a:pPr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421881929"/>
      </p:ext>
    </p:extLst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ate Placeholder 1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EC43563C-D9B3-4432-B336-144C997D6215}" type="datetime1">
              <a:rPr lang="en-US" smtClean="0"/>
              <a:pPr/>
              <a:t>8/7/13</a:t>
            </a:fld>
            <a:endParaRPr lang="en-US" dirty="0"/>
          </a:p>
        </p:txBody>
      </p:sp>
      <p:sp>
        <p:nvSpPr>
          <p:cNvPr id="3" name="Footer Placeholder 2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pPr algn="r"/>
            <a:fld id="{F7886C9C-DC18-4195-8FD5-A50AA931D419}" type="slidenum">
              <a:rPr lang="en-US" smtClean="0"/>
              <a:pPr algn="r"/>
              <a:t>‹#›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3615092667"/>
      </p:ext>
    </p:extLst>
  </p:cSld>
  <p:clrMapOvr>
    <a:masterClrMapping/>
  </p:clrMapOvr>
  <p:hf sldNum="0" hdr="0" ftr="0" dt="0"/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273050"/>
            <a:ext cx="3008313" cy="1162050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3575050" y="273050"/>
            <a:ext cx="5111750" cy="5853113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457200" y="1435100"/>
            <a:ext cx="3008313" cy="4691063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EC43563C-D9B3-4432-B336-144C997D6215}" type="datetime1">
              <a:rPr lang="en-US" smtClean="0"/>
              <a:pPr/>
              <a:t>8/7/13</a:t>
            </a:fld>
            <a:endParaRPr lang="en-US" dirty="0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pPr algn="r"/>
            <a:fld id="{F7886C9C-DC18-4195-8FD5-A50AA931D419}" type="slidenum">
              <a:rPr lang="en-US" smtClean="0"/>
              <a:pPr algn="r"/>
              <a:t>‹#›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1021426632"/>
      </p:ext>
    </p:extLst>
  </p:cSld>
  <p:clrMapOvr>
    <a:masterClrMapping/>
  </p:clrMapOvr>
  <p:hf sldNum="0" hdr="0" ftr="0" dt="0"/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792288" y="4800600"/>
            <a:ext cx="5486400" cy="566738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Picture Placeholder 2"/>
          <p:cNvSpPr>
            <a:spLocks noGrp="1"/>
          </p:cNvSpPr>
          <p:nvPr>
            <p:ph type="pic" idx="1"/>
          </p:nvPr>
        </p:nvSpPr>
        <p:spPr>
          <a:xfrm>
            <a:off x="1792288" y="612775"/>
            <a:ext cx="5486400" cy="4114800"/>
          </a:xfrm>
        </p:spPr>
        <p:txBody>
          <a:bodyPr/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r>
              <a:rPr lang="en-US" smtClean="0"/>
              <a:t>Drag picture to placeholder or click icon to add</a:t>
            </a:r>
            <a:endParaRPr lang="en-US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1792288" y="5367338"/>
            <a:ext cx="5486400" cy="804862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EC43563C-D9B3-4432-B336-144C997D6215}" type="datetime1">
              <a:rPr lang="en-US" smtClean="0"/>
              <a:pPr/>
              <a:t>8/7/13</a:t>
            </a:fld>
            <a:endParaRPr lang="en-US" dirty="0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pPr algn="r"/>
            <a:fld id="{F7886C9C-DC18-4195-8FD5-A50AA931D419}" type="slidenum">
              <a:rPr lang="en-US" smtClean="0"/>
              <a:pPr algn="r"/>
              <a:t>‹#›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233869551"/>
      </p:ext>
    </p:extLst>
  </p:cSld>
  <p:clrMapOvr>
    <a:masterClrMapping/>
  </p:clrMapOvr>
  <p:hf sldNum="0" hdr="0" ftr="0" dt="0"/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 hasCustomPrompt="1"/>
          </p:nvPr>
        </p:nvSpPr>
        <p:spPr/>
        <p:txBody>
          <a:bodyPr/>
          <a:lstStyle/>
          <a:p>
            <a:r>
              <a:rPr lang="en-US" dirty="0" smtClean="0"/>
              <a:t>CLICK TO EDIT MASTER TITLE STYLE</a:t>
            </a:r>
            <a:endParaRPr lang="en-US" dirty="0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EC43563C-D9B3-4432-B336-144C997D6215}" type="datetime1">
              <a:rPr lang="en-US" smtClean="0"/>
              <a:pPr/>
              <a:t>8/7/13</a:t>
            </a:fld>
            <a:endParaRPr lang="en-US" dirty="0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pPr algn="r"/>
            <a:fld id="{F7886C9C-DC18-4195-8FD5-A50AA931D419}" type="slidenum">
              <a:rPr lang="en-US" smtClean="0"/>
              <a:pPr algn="r"/>
              <a:t>‹#›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1439141366"/>
      </p:ext>
    </p:extLst>
  </p:cSld>
  <p:clrMapOvr>
    <a:masterClrMapping/>
  </p:clrMapOvr>
  <p:hf sldNum="0" hdr="0" ftr="0" dt="0"/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Vertical Title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/>
          <p:cNvSpPr>
            <a:spLocks noGrp="1"/>
          </p:cNvSpPr>
          <p:nvPr>
            <p:ph type="title" orient="vert" hasCustomPrompt="1"/>
          </p:nvPr>
        </p:nvSpPr>
        <p:spPr>
          <a:xfrm>
            <a:off x="6629400" y="274638"/>
            <a:ext cx="2057400" cy="5851525"/>
          </a:xfrm>
        </p:spPr>
        <p:txBody>
          <a:bodyPr vert="eaVert"/>
          <a:lstStyle/>
          <a:p>
            <a:r>
              <a:rPr lang="en-US" dirty="0" smtClean="0"/>
              <a:t>CLICK TO EDIT MASTER TITLE STYLE</a:t>
            </a:r>
            <a:endParaRPr lang="en-US" dirty="0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>
          <a:xfrm>
            <a:off x="457200" y="274638"/>
            <a:ext cx="6019800" cy="5851525"/>
          </a:xfrm>
        </p:spPr>
        <p:txBody>
          <a:bodyPr vert="eaVert"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EC43563C-D9B3-4432-B336-144C997D6215}" type="datetime1">
              <a:rPr lang="en-US" smtClean="0"/>
              <a:pPr/>
              <a:t>8/7/13</a:t>
            </a:fld>
            <a:endParaRPr lang="en-US" dirty="0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pPr algn="r"/>
            <a:fld id="{F7886C9C-DC18-4195-8FD5-A50AA931D419}" type="slidenum">
              <a:rPr lang="en-US" smtClean="0"/>
              <a:pPr algn="r"/>
              <a:t>‹#›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4217416698"/>
      </p:ext>
    </p:extLst>
  </p:cSld>
  <p:clrMapOvr>
    <a:masterClrMapping/>
  </p:clrMapOvr>
  <p:hf sldNum="0" hdr="0" ftr="0" dt="0"/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userDrawn="1">
  <p:cSld name="1_End Page">
    <p:bg>
      <p:bgPr>
        <a:blipFill dpi="0" rotWithShape="1">
          <a:blip r:embed="rId2"/>
          <a:srcRect/>
          <a:stretch>
            <a:fillRect/>
          </a:stretch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Date Placeholder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BBC453A-6B12-3E4E-8E5B-4BFBFD851DC7}" type="datetimeFigureOut">
              <a:rPr lang="en-US" smtClean="0"/>
              <a:t>8/7/13</a:t>
            </a:fld>
            <a:endParaRPr lang="en-US"/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6753842-EB21-0F45-9793-244089871662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425634111"/>
      </p:ext>
    </p:extLst>
  </p:cSld>
  <p:clrMapOvr>
    <a:masterClrMapping/>
  </p:clrMapOvr>
</p:sldLayout>
</file>

<file path=ppt/slideLayouts/slideLayout12.xml><?xml version="1.0" encoding="utf-8"?>
<p:sldLayout xmlns:a="http://schemas.openxmlformats.org/drawingml/2006/main" xmlns:r="http://schemas.openxmlformats.org/officeDocument/2006/relationships" xmlns:p="http://schemas.openxmlformats.org/presentationml/2006/main">
  <p:cSld name="1_Title Slide">
    <p:bg>
      <p:bgPr>
        <a:blipFill dpi="0" rotWithShape="1">
          <a:blip r:embed="rId2"/>
          <a:srcRect/>
          <a:stretch>
            <a:fillRect/>
          </a:stretch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 hasCustomPrompt="1"/>
          </p:nvPr>
        </p:nvSpPr>
        <p:spPr>
          <a:xfrm>
            <a:off x="3124201" y="2880313"/>
            <a:ext cx="5829994" cy="1030655"/>
          </a:xfrm>
        </p:spPr>
        <p:txBody>
          <a:bodyPr>
            <a:normAutofit/>
          </a:bodyPr>
          <a:lstStyle>
            <a:lvl1pPr>
              <a:defRPr sz="3200">
                <a:solidFill>
                  <a:schemeClr val="bg1">
                    <a:lumMod val="95000"/>
                  </a:schemeClr>
                </a:solidFill>
              </a:defRPr>
            </a:lvl1pPr>
          </a:lstStyle>
          <a:p>
            <a:r>
              <a:rPr lang="en-US" dirty="0" smtClean="0"/>
              <a:t>CLICK TO EDIT MASTER TITLE STYLE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BBC453A-6B12-3E4E-8E5B-4BFBFD851DC7}" type="datetimeFigureOut">
              <a:rPr lang="en-US" smtClean="0">
                <a:solidFill>
                  <a:prstClr val="black">
                    <a:tint val="75000"/>
                  </a:prstClr>
                </a:solidFill>
                <a:latin typeface="Calibri"/>
              </a:rPr>
              <a:pPr/>
              <a:t>8/7/13</a:t>
            </a:fld>
            <a:endParaRPr lang="en-US">
              <a:solidFill>
                <a:prstClr val="black">
                  <a:tint val="75000"/>
                </a:prstClr>
              </a:solidFill>
              <a:latin typeface="Calibri"/>
            </a:endParaRPr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>
              <a:solidFill>
                <a:prstClr val="black">
                  <a:tint val="75000"/>
                </a:prstClr>
              </a:solidFill>
              <a:latin typeface="Calibri"/>
            </a:endParaRPr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6753842-EB21-0F45-9793-244089871662}" type="slidenum">
              <a:rPr lang="en-US" smtClean="0">
                <a:solidFill>
                  <a:prstClr val="black">
                    <a:tint val="75000"/>
                  </a:prstClr>
                </a:solidFill>
                <a:latin typeface="Calibri"/>
              </a:rPr>
              <a:pPr/>
              <a:t>‹#›</a:t>
            </a:fld>
            <a:endParaRPr lang="en-US">
              <a:solidFill>
                <a:prstClr val="black">
                  <a:tint val="75000"/>
                </a:prstClr>
              </a:solidFill>
              <a:latin typeface="Calibri"/>
            </a:endParaRPr>
          </a:p>
        </p:txBody>
      </p:sp>
    </p:spTree>
    <p:extLst>
      <p:ext uri="{BB962C8B-B14F-4D97-AF65-F5344CB8AC3E}">
        <p14:creationId xmlns:p14="http://schemas.microsoft.com/office/powerpoint/2010/main" val="1518317950"/>
      </p:ext>
    </p:extLst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11" Type="http://schemas.openxmlformats.org/officeDocument/2006/relationships/slideLayout" Target="../slideLayouts/slideLayout11.xml"/><Relationship Id="rId12" Type="http://schemas.openxmlformats.org/officeDocument/2006/relationships/slideLayout" Target="../slideLayouts/slideLayout12.xml"/><Relationship Id="rId13" Type="http://schemas.openxmlformats.org/officeDocument/2006/relationships/theme" Target="../theme/theme1.xml"/><Relationship Id="rId14" Type="http://schemas.openxmlformats.org/officeDocument/2006/relationships/image" Target="../media/image1.png"/><Relationship Id="rId1" Type="http://schemas.openxmlformats.org/officeDocument/2006/relationships/slideLayout" Target="../slideLayouts/slideLayout1.xml"/><Relationship Id="rId2" Type="http://schemas.openxmlformats.org/officeDocument/2006/relationships/slideLayout" Target="../slideLayouts/slideLayout2.xml"/><Relationship Id="rId3" Type="http://schemas.openxmlformats.org/officeDocument/2006/relationships/slideLayout" Target="../slideLayouts/slideLayout3.xml"/><Relationship Id="rId4" Type="http://schemas.openxmlformats.org/officeDocument/2006/relationships/slideLayout" Target="../slideLayouts/slideLayout4.xml"/><Relationship Id="rId5" Type="http://schemas.openxmlformats.org/officeDocument/2006/relationships/slideLayout" Target="../slideLayouts/slideLayout5.xml"/><Relationship Id="rId6" Type="http://schemas.openxmlformats.org/officeDocument/2006/relationships/slideLayout" Target="../slideLayouts/slideLayout6.xml"/><Relationship Id="rId7" Type="http://schemas.openxmlformats.org/officeDocument/2006/relationships/slideLayout" Target="../slideLayouts/slideLayout7.xml"/><Relationship Id="rId8" Type="http://schemas.openxmlformats.org/officeDocument/2006/relationships/slideLayout" Target="../slideLayouts/slideLayout8.xml"/><Relationship Id="rId9" Type="http://schemas.openxmlformats.org/officeDocument/2006/relationships/slideLayout" Target="../slideLayouts/slideLayout9.xml"/><Relationship Id="rId10" Type="http://schemas.openxmlformats.org/officeDocument/2006/relationships/slideLayout" Target="../slideLayouts/slideLayout10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Pr>
        <a:blipFill dpi="0" rotWithShape="1">
          <a:blip r:embed="rId14"/>
          <a:srcRect/>
          <a:stretch>
            <a:fillRect/>
          </a:stretch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Placeholder 1"/>
          <p:cNvSpPr>
            <a:spLocks noGrp="1"/>
          </p:cNvSpPr>
          <p:nvPr>
            <p:ph type="title"/>
          </p:nvPr>
        </p:nvSpPr>
        <p:spPr>
          <a:xfrm>
            <a:off x="331984" y="457200"/>
            <a:ext cx="8477737" cy="1143000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r>
              <a:rPr lang="en-US" smtClean="0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331983" y="1830387"/>
            <a:ext cx="8477737" cy="4525963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2"/>
          </p:nvPr>
        </p:nvSpPr>
        <p:spPr>
          <a:xfrm>
            <a:off x="457200" y="6356350"/>
            <a:ext cx="2133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EC43563C-D9B3-4432-B336-144C997D6215}" type="datetime1">
              <a:rPr lang="en-US" smtClean="0"/>
              <a:pPr/>
              <a:t>8/7/13</a:t>
            </a:fld>
            <a:endParaRPr lang="en-US" dirty="0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3"/>
          </p:nvPr>
        </p:nvSpPr>
        <p:spPr>
          <a:xfrm>
            <a:off x="3124200" y="6356350"/>
            <a:ext cx="2895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endParaRPr lang="en-US" dirty="0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4"/>
          </p:nvPr>
        </p:nvSpPr>
        <p:spPr>
          <a:xfrm>
            <a:off x="6553200" y="6356350"/>
            <a:ext cx="2133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pPr algn="r"/>
            <a:fld id="{F7886C9C-DC18-4195-8FD5-A50AA931D419}" type="slidenum">
              <a:rPr lang="en-US" smtClean="0"/>
              <a:pPr algn="r"/>
              <a:t>‹#›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1145604121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661" r:id="rId1"/>
    <p:sldLayoutId id="2147483662" r:id="rId2"/>
    <p:sldLayoutId id="2147483664" r:id="rId3"/>
    <p:sldLayoutId id="2147483665" r:id="rId4"/>
    <p:sldLayoutId id="2147483666" r:id="rId5"/>
    <p:sldLayoutId id="2147483667" r:id="rId6"/>
    <p:sldLayoutId id="2147483668" r:id="rId7"/>
    <p:sldLayoutId id="2147483669" r:id="rId8"/>
    <p:sldLayoutId id="2147483670" r:id="rId9"/>
    <p:sldLayoutId id="2147483671" r:id="rId10"/>
    <p:sldLayoutId id="2147483673" r:id="rId11"/>
    <p:sldLayoutId id="2147483674" r:id="rId12"/>
  </p:sldLayoutIdLst>
  <p:hf sldNum="0" hdr="0" ftr="0" dt="0"/>
  <p:txStyles>
    <p:titleStyle>
      <a:lvl1pPr algn="ctr" defTabSz="457200" rtl="0" eaLnBrk="1" latinLnBrk="0" hangingPunct="1">
        <a:spcBef>
          <a:spcPct val="0"/>
        </a:spcBef>
        <a:buNone/>
        <a:defRPr sz="3600" kern="1200" cap="all">
          <a:solidFill>
            <a:schemeClr val="tx1"/>
          </a:solidFill>
          <a:latin typeface="Century Gothic"/>
          <a:ea typeface="+mj-ea"/>
          <a:cs typeface="Century Gothic"/>
        </a:defRPr>
      </a:lvl1pPr>
    </p:titleStyle>
    <p:bodyStyle>
      <a:lvl1pPr marL="342900" indent="-342900" algn="l" defTabSz="457200" rtl="0" eaLnBrk="1" latinLnBrk="0" hangingPunct="1">
        <a:spcBef>
          <a:spcPct val="20000"/>
        </a:spcBef>
        <a:buFont typeface="Arial"/>
        <a:buChar char="•"/>
        <a:defRPr sz="3200" kern="1200">
          <a:solidFill>
            <a:schemeClr val="tx1"/>
          </a:solidFill>
          <a:latin typeface="Century Gothic"/>
          <a:ea typeface="+mn-ea"/>
          <a:cs typeface="Century Gothic"/>
        </a:defRPr>
      </a:lvl1pPr>
      <a:lvl2pPr marL="742950" indent="-285750" algn="l" defTabSz="457200" rtl="0" eaLnBrk="1" latinLnBrk="0" hangingPunct="1">
        <a:spcBef>
          <a:spcPct val="20000"/>
        </a:spcBef>
        <a:buFont typeface="Arial"/>
        <a:buChar char="–"/>
        <a:defRPr sz="2800" kern="1200">
          <a:solidFill>
            <a:schemeClr val="tx1"/>
          </a:solidFill>
          <a:latin typeface="Century Gothic"/>
          <a:ea typeface="+mn-ea"/>
          <a:cs typeface="Century Gothic"/>
        </a:defRPr>
      </a:lvl2pPr>
      <a:lvl3pPr marL="1143000" indent="-228600" algn="l" defTabSz="457200" rtl="0" eaLnBrk="1" latinLnBrk="0" hangingPunct="1">
        <a:spcBef>
          <a:spcPct val="20000"/>
        </a:spcBef>
        <a:buFont typeface="Arial"/>
        <a:buChar char="•"/>
        <a:defRPr sz="2400" kern="1200">
          <a:solidFill>
            <a:schemeClr val="tx1"/>
          </a:solidFill>
          <a:latin typeface="Century Gothic"/>
          <a:ea typeface="+mn-ea"/>
          <a:cs typeface="Century Gothic"/>
        </a:defRPr>
      </a:lvl3pPr>
      <a:lvl4pPr marL="1600200" indent="-228600" algn="l" defTabSz="457200" rtl="0" eaLnBrk="1" latinLnBrk="0" hangingPunct="1">
        <a:spcBef>
          <a:spcPct val="20000"/>
        </a:spcBef>
        <a:buFont typeface="Arial"/>
        <a:buChar char="–"/>
        <a:defRPr sz="2000" kern="1200">
          <a:solidFill>
            <a:schemeClr val="tx1"/>
          </a:solidFill>
          <a:latin typeface="Century Gothic"/>
          <a:ea typeface="+mn-ea"/>
          <a:cs typeface="Century Gothic"/>
        </a:defRPr>
      </a:lvl4pPr>
      <a:lvl5pPr marL="2057400" indent="-228600" algn="l" defTabSz="457200" rtl="0" eaLnBrk="1" latinLnBrk="0" hangingPunct="1">
        <a:spcBef>
          <a:spcPct val="20000"/>
        </a:spcBef>
        <a:buFont typeface="Arial"/>
        <a:buChar char="»"/>
        <a:defRPr sz="2000" kern="1200">
          <a:solidFill>
            <a:schemeClr val="tx1"/>
          </a:solidFill>
          <a:latin typeface="Century Gothic"/>
          <a:ea typeface="+mn-ea"/>
          <a:cs typeface="Century Gothic"/>
        </a:defRPr>
      </a:lvl5pPr>
      <a:lvl6pPr marL="2514600" indent="-228600" algn="l" defTabSz="457200" rtl="0" eaLnBrk="1" latinLnBrk="0" hangingPunct="1">
        <a:spcBef>
          <a:spcPct val="20000"/>
        </a:spcBef>
        <a:buFont typeface="Arial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457200" rtl="0" eaLnBrk="1" latinLnBrk="0" hangingPunct="1">
        <a:spcBef>
          <a:spcPct val="20000"/>
        </a:spcBef>
        <a:buFont typeface="Arial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457200" rtl="0" eaLnBrk="1" latinLnBrk="0" hangingPunct="1">
        <a:spcBef>
          <a:spcPct val="20000"/>
        </a:spcBef>
        <a:buFont typeface="Arial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457200" rtl="0" eaLnBrk="1" latinLnBrk="0" hangingPunct="1">
        <a:spcBef>
          <a:spcPct val="20000"/>
        </a:spcBef>
        <a:buFont typeface="Arial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2.xml"/><Relationship Id="rId2" Type="http://schemas.openxmlformats.org/officeDocument/2006/relationships/notesSlide" Target="../notesSlides/notesSlide1.xml"/></Relationships>
</file>

<file path=ppt/slides/_rels/slide2.xml.rels><?xml version="1.0" encoding="UTF-8" standalone="yes"?>
<Relationships xmlns="http://schemas.openxmlformats.org/package/2006/relationships"><Relationship Id="rId3" Type="http://schemas.openxmlformats.org/officeDocument/2006/relationships/image" Target="../media/image5.png"/><Relationship Id="rId4" Type="http://schemas.openxmlformats.org/officeDocument/2006/relationships/image" Target="../media/image6.png"/><Relationship Id="rId1" Type="http://schemas.openxmlformats.org/officeDocument/2006/relationships/slideLayout" Target="../slideLayouts/slideLayout2.xml"/><Relationship Id="rId2" Type="http://schemas.openxmlformats.org/officeDocument/2006/relationships/notesSlide" Target="../notesSlides/notesSlide2.xml"/></Relationships>
</file>

<file path=ppt/slides/_rels/slide3.xml.rels><?xml version="1.0" encoding="UTF-8" standalone="yes"?>
<Relationships xmlns="http://schemas.openxmlformats.org/package/2006/relationships"><Relationship Id="rId3" Type="http://schemas.openxmlformats.org/officeDocument/2006/relationships/image" Target="../media/image7.jpeg"/><Relationship Id="rId4" Type="http://schemas.openxmlformats.org/officeDocument/2006/relationships/image" Target="../media/image8.jpeg"/><Relationship Id="rId5" Type="http://schemas.openxmlformats.org/officeDocument/2006/relationships/image" Target="../media/image9.jpeg"/><Relationship Id="rId1" Type="http://schemas.openxmlformats.org/officeDocument/2006/relationships/slideLayout" Target="../slideLayouts/slideLayout2.xml"/><Relationship Id="rId2" Type="http://schemas.openxmlformats.org/officeDocument/2006/relationships/notesSlide" Target="../notesSlides/notesSlide3.xml"/></Relationships>
</file>

<file path=ppt/slides/_rels/slide4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Relationship Id="rId2" Type="http://schemas.openxmlformats.org/officeDocument/2006/relationships/notesSlide" Target="../notesSlides/notesSlide4.xml"/><Relationship Id="rId3" Type="http://schemas.openxmlformats.org/officeDocument/2006/relationships/image" Target="../media/image10.jpeg"/></Relationships>
</file>

<file path=ppt/slides/_rels/slide5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Relationship Id="rId2" Type="http://schemas.openxmlformats.org/officeDocument/2006/relationships/notesSlide" Target="../notesSlides/notesSlide5.xml"/><Relationship Id="rId3" Type="http://schemas.openxmlformats.org/officeDocument/2006/relationships/image" Target="../media/image11.jpeg"/></Relationships>
</file>

<file path=ppt/slides/_rels/slide6.xml.rels><?xml version="1.0" encoding="UTF-8" standalone="yes"?>
<Relationships xmlns="http://schemas.openxmlformats.org/package/2006/relationships"><Relationship Id="rId3" Type="http://schemas.openxmlformats.org/officeDocument/2006/relationships/slideLayout" Target="../slideLayouts/slideLayout2.xml"/><Relationship Id="rId4" Type="http://schemas.openxmlformats.org/officeDocument/2006/relationships/notesSlide" Target="../notesSlides/notesSlide6.xml"/><Relationship Id="rId5" Type="http://schemas.openxmlformats.org/officeDocument/2006/relationships/image" Target="../media/image12.png"/><Relationship Id="rId1" Type="http://schemas.microsoft.com/office/2007/relationships/media" Target="../media/media1.wmv"/><Relationship Id="rId2" Type="http://schemas.openxmlformats.org/officeDocument/2006/relationships/video" Target="../media/media1.wmv"/></Relationships>
</file>

<file path=ppt/slides/_rels/slide7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Relationship Id="rId2" Type="http://schemas.openxmlformats.org/officeDocument/2006/relationships/notesSlide" Target="../notesSlides/notesSlide7.xml"/></Relationships>
</file>

<file path=ppt/slides/_rels/slide8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Relationship Id="rId2" Type="http://schemas.openxmlformats.org/officeDocument/2006/relationships/notesSlide" Target="../notesSlides/notesSlide8.xml"/></Relationships>
</file>

<file path=ppt/slides/_rels/slide9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Relationship Id="rId2" Type="http://schemas.openxmlformats.org/officeDocument/2006/relationships/notesSlide" Target="../notesSlides/notesSlide9.xml"/><Relationship Id="rId3" Type="http://schemas.openxmlformats.org/officeDocument/2006/relationships/image" Target="../media/image13.jpeg"/></Relationships>
</file>

<file path=ppt/slides/_rels/slide10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Relationship Id="rId2" Type="http://schemas.openxmlformats.org/officeDocument/2006/relationships/notesSlide" Target="../notesSlides/notesSlide10.xml"/><Relationship Id="rId3" Type="http://schemas.openxmlformats.org/officeDocument/2006/relationships/image" Target="../media/image14.jpeg"/></Relationships>
</file>

<file path=ppt/slides/_rels/slide11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Relationship Id="rId2" Type="http://schemas.openxmlformats.org/officeDocument/2006/relationships/notesSlide" Target="../notesSlides/notesSlide11.xml"/><Relationship Id="rId3" Type="http://schemas.openxmlformats.org/officeDocument/2006/relationships/image" Target="../media/image15.png"/></Relationships>
</file>

<file path=ppt/slides/_rels/slide12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Relationship Id="rId2" Type="http://schemas.openxmlformats.org/officeDocument/2006/relationships/notesSlide" Target="../notesSlides/notesSlide12.xml"/><Relationship Id="rId3" Type="http://schemas.openxmlformats.org/officeDocument/2006/relationships/image" Target="../media/image16.jpeg"/></Relationships>
</file>

<file path=ppt/slides/_rels/slide13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Relationship Id="rId2" Type="http://schemas.openxmlformats.org/officeDocument/2006/relationships/notesSlide" Target="../notesSlides/notesSlide13.xml"/></Relationships>
</file>

<file path=ppt/slides/_rels/slide14.xml.rels><?xml version="1.0" encoding="UTF-8" standalone="yes"?>
<Relationships xmlns="http://schemas.openxmlformats.org/package/2006/relationships"><Relationship Id="rId3" Type="http://schemas.openxmlformats.org/officeDocument/2006/relationships/image" Target="../media/image17.jpeg"/><Relationship Id="rId4" Type="http://schemas.openxmlformats.org/officeDocument/2006/relationships/image" Target="../media/image18.tiff"/><Relationship Id="rId1" Type="http://schemas.openxmlformats.org/officeDocument/2006/relationships/slideLayout" Target="../slideLayouts/slideLayout3.xml"/><Relationship Id="rId2" Type="http://schemas.openxmlformats.org/officeDocument/2006/relationships/notesSlide" Target="../notesSlides/notesSlide14.xml"/></Relationships>
</file>

<file path=ppt/slides/_rels/slide15.xml.rels><?xml version="1.0" encoding="UTF-8" standalone="yes"?>
<Relationships xmlns="http://schemas.openxmlformats.org/package/2006/relationships"><Relationship Id="rId3" Type="http://schemas.openxmlformats.org/officeDocument/2006/relationships/slideLayout" Target="../slideLayouts/slideLayout2.xml"/><Relationship Id="rId4" Type="http://schemas.openxmlformats.org/officeDocument/2006/relationships/notesSlide" Target="../notesSlides/notesSlide15.xml"/><Relationship Id="rId5" Type="http://schemas.openxmlformats.org/officeDocument/2006/relationships/image" Target="../media/image19.png"/><Relationship Id="rId1" Type="http://schemas.microsoft.com/office/2007/relationships/media" Target="../media/media2.wmv"/><Relationship Id="rId2" Type="http://schemas.openxmlformats.org/officeDocument/2006/relationships/video" Target="../media/media2.wmv"/></Relationships>
</file>

<file path=ppt/slides/_rels/slide16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Relationship Id="rId2" Type="http://schemas.openxmlformats.org/officeDocument/2006/relationships/notesSlide" Target="../notesSlides/notesSlide16.xml"/></Relationships>
</file>

<file path=ppt/slides/_rels/slide17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1.xml"/><Relationship Id="rId2" Type="http://schemas.openxmlformats.org/officeDocument/2006/relationships/notesSlide" Target="../notesSlides/notesSlide17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Rectangle 1"/>
          <p:cNvSpPr/>
          <p:nvPr/>
        </p:nvSpPr>
        <p:spPr>
          <a:xfrm>
            <a:off x="3086100" y="2717800"/>
            <a:ext cx="5880100" cy="1447800"/>
          </a:xfrm>
          <a:prstGeom prst="rect">
            <a:avLst/>
          </a:prstGeom>
          <a:solidFill>
            <a:srgbClr val="005DAA"/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3" name="Title 2"/>
          <p:cNvSpPr>
            <a:spLocks noGrp="1"/>
          </p:cNvSpPr>
          <p:nvPr>
            <p:ph type="ctrTitle"/>
          </p:nvPr>
        </p:nvSpPr>
        <p:spPr>
          <a:xfrm>
            <a:off x="3124201" y="2861263"/>
            <a:ext cx="5829994" cy="1030655"/>
          </a:xfrm>
        </p:spPr>
        <p:txBody>
          <a:bodyPr>
            <a:normAutofit fontScale="90000"/>
          </a:bodyPr>
          <a:lstStyle/>
          <a:p>
            <a:r>
              <a:rPr lang="en-US" sz="2100" dirty="0"/>
              <a:t>Language Modeling </a:t>
            </a:r>
            <a:r>
              <a:rPr lang="en-US" sz="2100" dirty="0" smtClean="0"/>
              <a:t>and Conversations</a:t>
            </a:r>
            <a:r>
              <a:rPr lang="en-US" sz="2100" dirty="0"/>
              <a:t>: </a:t>
            </a:r>
            <a:br>
              <a:rPr lang="en-US" sz="2100" dirty="0"/>
            </a:br>
            <a:r>
              <a:rPr lang="en-US" sz="4000" dirty="0">
                <a:solidFill>
                  <a:prstClr val="white">
                    <a:lumMod val="95000"/>
                  </a:prstClr>
                </a:solidFill>
              </a:rPr>
              <a:t>Asking Questions</a:t>
            </a:r>
            <a:endParaRPr lang="en-US" sz="4000" dirty="0"/>
          </a:p>
        </p:txBody>
      </p:sp>
      <p:sp>
        <p:nvSpPr>
          <p:cNvPr id="4" name="TextBox 4"/>
          <p:cNvSpPr txBox="1"/>
          <p:nvPr/>
        </p:nvSpPr>
        <p:spPr>
          <a:xfrm>
            <a:off x="7296150" y="6642556"/>
            <a:ext cx="1676400" cy="215444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>
            <a:defPPr>
              <a:defRPr lang="en-US"/>
            </a:defPPr>
            <a:lvl1pPr marL="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1pPr>
            <a:lvl2pPr marL="4572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2pPr>
            <a:lvl3pPr marL="9144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3pPr>
            <a:lvl4pPr marL="13716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4pPr>
            <a:lvl5pPr marL="18288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5pPr>
            <a:lvl6pPr marL="22860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7432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2004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6576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pPr algn="r"/>
            <a:r>
              <a:rPr lang="en-US" sz="800" dirty="0" smtClean="0">
                <a:solidFill>
                  <a:schemeClr val="tx1">
                    <a:lumMod val="50000"/>
                    <a:lumOff val="50000"/>
                  </a:schemeClr>
                </a:solidFill>
              </a:rPr>
              <a:t>FALL </a:t>
            </a:r>
            <a:r>
              <a:rPr lang="en-US" sz="800" dirty="0" smtClean="0">
                <a:solidFill>
                  <a:schemeClr val="tx1">
                    <a:lumMod val="50000"/>
                    <a:lumOff val="50000"/>
                  </a:schemeClr>
                </a:solidFill>
              </a:rPr>
              <a:t>2013</a:t>
            </a:r>
            <a:endParaRPr lang="en-US" sz="800" dirty="0">
              <a:solidFill>
                <a:schemeClr val="tx1">
                  <a:lumMod val="50000"/>
                  <a:lumOff val="50000"/>
                </a:schemeClr>
              </a:solidFill>
            </a:endParaRPr>
          </a:p>
        </p:txBody>
      </p:sp>
      <p:sp>
        <p:nvSpPr>
          <p:cNvPr id="5" name="TextBox 4"/>
          <p:cNvSpPr txBox="1"/>
          <p:nvPr/>
        </p:nvSpPr>
        <p:spPr>
          <a:xfrm>
            <a:off x="3113207" y="3785974"/>
            <a:ext cx="5859471" cy="276999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sz="1200" dirty="0">
                <a:solidFill>
                  <a:schemeClr val="bg1"/>
                </a:solidFill>
                <a:latin typeface="Century Gothic"/>
                <a:cs typeface="Century Gothic"/>
              </a:rPr>
              <a:t>Supporting Quality Teaching and Learning in AI/AN Head Start Classrooms</a:t>
            </a:r>
          </a:p>
        </p:txBody>
      </p:sp>
    </p:spTree>
    <p:extLst>
      <p:ext uri="{BB962C8B-B14F-4D97-AF65-F5344CB8AC3E}">
        <p14:creationId xmlns:p14="http://schemas.microsoft.com/office/powerpoint/2010/main" val="3778343028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2000"/>
    </mc:Choice>
    <mc:Fallback xmlns="">
      <p:transition spd="slow"/>
    </mc:Fallback>
  </mc:AlternateContent>
  <p:timing>
    <p:tnLst>
      <p:par>
        <p:cTn xmlns:p14="http://schemas.microsoft.com/office/powerpoint/2010/main" id="1" dur="indefinite" restart="never" nodeType="tmRoot"/>
      </p:par>
    </p:tnLst>
  </p:timing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5" name="Picture 4" descr="House-Graphic_outline-3foundations.png"/>
          <p:cNvPicPr>
            <a:picLocks noChangeAspect="1"/>
          </p:cNvPicPr>
          <p:nvPr/>
        </p:nvPicPr>
        <p:blipFill rotWithShape="1">
          <a:blip r:embed="rId3" cstate="email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t="2784" b="1"/>
          <a:stretch/>
        </p:blipFill>
        <p:spPr>
          <a:xfrm>
            <a:off x="818445" y="1600200"/>
            <a:ext cx="7323666" cy="5339817"/>
          </a:xfrm>
          <a:prstGeom prst="rect">
            <a:avLst/>
          </a:prstGeom>
        </p:spPr>
      </p:pic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>
            <a:normAutofit fontScale="90000"/>
          </a:bodyPr>
          <a:lstStyle/>
          <a:p>
            <a:r>
              <a:rPr lang="en-US" dirty="0"/>
              <a:t>FRAMEWORK FOR EFFECTIVE PRACTICE </a:t>
            </a:r>
            <a:br>
              <a:rPr lang="en-US" dirty="0"/>
            </a:br>
            <a:r>
              <a:rPr lang="en-US" sz="2200" dirty="0"/>
              <a:t>SUPPORTING SCHOOL READINESS FOR ALL CHILDREN</a:t>
            </a:r>
          </a:p>
        </p:txBody>
      </p:sp>
      <p:pic>
        <p:nvPicPr>
          <p:cNvPr id="4" name="Content Placeholder 3" descr="House-Framework-10-23-2011-2.png"/>
          <p:cNvPicPr>
            <a:picLocks noGrp="1" noChangeAspect="1"/>
          </p:cNvPicPr>
          <p:nvPr>
            <p:ph idx="1"/>
          </p:nvPr>
        </p:nvPicPr>
        <p:blipFill rotWithShape="1">
          <a:blip r:embed="rId4" cstate="screen"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 t="4253" b="2181"/>
          <a:stretch/>
        </p:blipFill>
        <p:spPr>
          <a:xfrm>
            <a:off x="1817979" y="1840941"/>
            <a:ext cx="5592525" cy="4646655"/>
          </a:xfrm>
        </p:spPr>
      </p:pic>
      <p:sp>
        <p:nvSpPr>
          <p:cNvPr id="3" name="Rectangle 2"/>
          <p:cNvSpPr/>
          <p:nvPr/>
        </p:nvSpPr>
        <p:spPr>
          <a:xfrm>
            <a:off x="1072444" y="1840941"/>
            <a:ext cx="6985000" cy="3704726"/>
          </a:xfrm>
          <a:prstGeom prst="rect">
            <a:avLst/>
          </a:prstGeom>
          <a:solidFill>
            <a:schemeClr val="bg1">
              <a:alpha val="85000"/>
            </a:schemeClr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dirty="0">
              <a:solidFill>
                <a:prstClr val="white"/>
              </a:solidFill>
            </a:endParaRPr>
          </a:p>
        </p:txBody>
      </p:sp>
      <p:sp>
        <p:nvSpPr>
          <p:cNvPr id="6" name="TextBox 5"/>
          <p:cNvSpPr txBox="1"/>
          <p:nvPr/>
        </p:nvSpPr>
        <p:spPr>
          <a:xfrm>
            <a:off x="1636889" y="4331227"/>
            <a:ext cx="5773615" cy="1200329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sz="3600" dirty="0" smtClean="0">
                <a:solidFill>
                  <a:srgbClr val="3366FF"/>
                </a:solidFill>
                <a:latin typeface="Century Gothic"/>
                <a:cs typeface="Century Gothic"/>
              </a:rPr>
              <a:t>FOCUS ON</a:t>
            </a:r>
          </a:p>
          <a:p>
            <a:pPr algn="ctr"/>
            <a:r>
              <a:rPr lang="en-US" sz="3600" dirty="0" smtClean="0">
                <a:solidFill>
                  <a:srgbClr val="3366FF"/>
                </a:solidFill>
                <a:latin typeface="Century Gothic"/>
                <a:cs typeface="Century Gothic"/>
              </a:rPr>
              <a:t>FOUNDATION</a:t>
            </a:r>
            <a:endParaRPr lang="en-US" sz="3600" dirty="0">
              <a:solidFill>
                <a:srgbClr val="3366FF"/>
              </a:solidFill>
              <a:latin typeface="Century Gothic"/>
              <a:cs typeface="Century Gothic"/>
            </a:endParaRPr>
          </a:p>
        </p:txBody>
      </p:sp>
    </p:spTree>
    <p:extLst>
      <p:ext uri="{BB962C8B-B14F-4D97-AF65-F5344CB8AC3E}">
        <p14:creationId xmlns:p14="http://schemas.microsoft.com/office/powerpoint/2010/main" val="4259728876"/>
      </p:ext>
    </p:extLst>
  </p:cSld>
  <p:clrMapOvr>
    <a:masterClrMapping/>
  </p:clrMapOvr>
  <p:timing>
    <p:tnLst>
      <p:par>
        <p:cTn xmlns:p14="http://schemas.microsoft.com/office/powerpoint/2010/main"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0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7" dur="500"/>
                                        <p:tgtEl>
                                          <p:spTgt spid="3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8" presetID="10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9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0" dur="500"/>
                                        <p:tgtEl>
                                          <p:spTgt spid="6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11" presetID="10" presetClass="exit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animEffect transition="out" filter="fade">
                                      <p:cBhvr>
                                        <p:cTn id="12" dur="500"/>
                                        <p:tgtEl>
                                          <p:spTgt spid="4"/>
                                        </p:tgtEl>
                                      </p:cBhvr>
                                    </p:animEffect>
                                    <p:set>
                                      <p:cBhvr>
                                        <p:cTn id="13" dur="1" fill="hold">
                                          <p:stCondLst>
                                            <p:cond delay="499"/>
                                          </p:stCondLst>
                                        </p:cTn>
                                        <p:tgtEl>
                                          <p:spTgt spid="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hidden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3" grpId="0" animBg="1"/>
      <p:bldP spid="6" grpId="0"/>
    </p:bldLst>
  </p:timing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>
            <a:normAutofit/>
          </a:bodyPr>
          <a:lstStyle/>
          <a:p>
            <a:r>
              <a:rPr lang="en-US" dirty="0"/>
              <a:t>OBJECTIVES</a:t>
            </a:r>
          </a:p>
        </p:txBody>
      </p:sp>
      <p:sp>
        <p:nvSpPr>
          <p:cNvPr id="4" name="Rectangle 3"/>
          <p:cNvSpPr/>
          <p:nvPr/>
        </p:nvSpPr>
        <p:spPr>
          <a:xfrm>
            <a:off x="1933720" y="1967641"/>
            <a:ext cx="6725599" cy="1313423"/>
          </a:xfrm>
          <a:prstGeom prst="rect">
            <a:avLst/>
          </a:prstGeom>
          <a:solidFill>
            <a:srgbClr val="FFA72C"/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lvl="1"/>
            <a:r>
              <a:rPr lang="en-US" sz="2800" dirty="0">
                <a:latin typeface="Century Gothic"/>
                <a:cs typeface="Century Gothic"/>
              </a:rPr>
              <a:t>To understand how asking questions enhances </a:t>
            </a:r>
            <a:r>
              <a:rPr lang="en-US" sz="2800" dirty="0" smtClean="0">
                <a:latin typeface="Century Gothic"/>
                <a:cs typeface="Century Gothic"/>
              </a:rPr>
              <a:t>conversations</a:t>
            </a:r>
            <a:endParaRPr lang="en-US" sz="2800" dirty="0">
              <a:latin typeface="Century Gothic"/>
              <a:cs typeface="Century Gothic"/>
            </a:endParaRPr>
          </a:p>
        </p:txBody>
      </p:sp>
      <p:sp>
        <p:nvSpPr>
          <p:cNvPr id="5" name="Rectangle 4"/>
          <p:cNvSpPr/>
          <p:nvPr/>
        </p:nvSpPr>
        <p:spPr>
          <a:xfrm>
            <a:off x="1933720" y="3421222"/>
            <a:ext cx="6725599" cy="1313423"/>
          </a:xfrm>
          <a:prstGeom prst="rect">
            <a:avLst/>
          </a:prstGeom>
          <a:solidFill>
            <a:srgbClr val="FF4558"/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lvl="1"/>
            <a:r>
              <a:rPr lang="en-US" sz="2800" dirty="0">
                <a:latin typeface="Century Gothic"/>
                <a:cs typeface="Century Gothic"/>
              </a:rPr>
              <a:t>To identify qualities of questions that extend </a:t>
            </a:r>
            <a:r>
              <a:rPr lang="en-US" sz="2800" dirty="0" smtClean="0">
                <a:latin typeface="Century Gothic"/>
                <a:cs typeface="Century Gothic"/>
              </a:rPr>
              <a:t>conversation</a:t>
            </a:r>
            <a:endParaRPr lang="en-US" sz="2800" dirty="0">
              <a:latin typeface="Century Gothic"/>
              <a:cs typeface="Century Gothic"/>
            </a:endParaRPr>
          </a:p>
        </p:txBody>
      </p:sp>
      <p:sp>
        <p:nvSpPr>
          <p:cNvPr id="6" name="Rectangle 5"/>
          <p:cNvSpPr/>
          <p:nvPr/>
        </p:nvSpPr>
        <p:spPr>
          <a:xfrm>
            <a:off x="1933720" y="4915403"/>
            <a:ext cx="6725599" cy="1472697"/>
          </a:xfrm>
          <a:prstGeom prst="rect">
            <a:avLst/>
          </a:prstGeom>
          <a:solidFill>
            <a:srgbClr val="8DC293"/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lvl="1"/>
            <a:r>
              <a:rPr lang="en-US" sz="2800" dirty="0">
                <a:latin typeface="Century Gothic"/>
                <a:cs typeface="Century Gothic"/>
              </a:rPr>
              <a:t>To gain knowledge of types of questions that strengthen </a:t>
            </a:r>
            <a:r>
              <a:rPr lang="en-US" sz="2800" dirty="0" smtClean="0">
                <a:latin typeface="Century Gothic"/>
                <a:cs typeface="Century Gothic"/>
              </a:rPr>
              <a:t>conversations</a:t>
            </a:r>
            <a:endParaRPr lang="en-US" sz="2800" dirty="0">
              <a:latin typeface="Century Gothic"/>
              <a:cs typeface="Century Gothic"/>
            </a:endParaRPr>
          </a:p>
        </p:txBody>
      </p:sp>
      <p:pic>
        <p:nvPicPr>
          <p:cNvPr id="9" name="Picture 8" descr="Cook Inlet-Jason-P011.jpg"/>
          <p:cNvPicPr>
            <a:picLocks noChangeAspect="1"/>
          </p:cNvPicPr>
          <p:nvPr/>
        </p:nvPicPr>
        <p:blipFill rotWithShape="1"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20029" t="13888" r="18663" b="21066"/>
          <a:stretch/>
        </p:blipFill>
        <p:spPr>
          <a:xfrm>
            <a:off x="455857" y="1967641"/>
            <a:ext cx="1856711" cy="1313424"/>
          </a:xfrm>
          <a:prstGeom prst="rect">
            <a:avLst/>
          </a:prstGeom>
        </p:spPr>
      </p:pic>
      <p:pic>
        <p:nvPicPr>
          <p:cNvPr id="10" name="Picture 9" descr="Oneida_Theresa_P001.jpg"/>
          <p:cNvPicPr>
            <a:picLocks noChangeAspect="1"/>
          </p:cNvPicPr>
          <p:nvPr/>
        </p:nvPicPr>
        <p:blipFill rotWithShape="1">
          <a:blip r:embed="rId4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12518" t="1973" b="5192"/>
          <a:stretch/>
        </p:blipFill>
        <p:spPr>
          <a:xfrm>
            <a:off x="455857" y="3421222"/>
            <a:ext cx="1856711" cy="1313423"/>
          </a:xfrm>
          <a:prstGeom prst="rect">
            <a:avLst/>
          </a:prstGeom>
        </p:spPr>
      </p:pic>
      <p:pic>
        <p:nvPicPr>
          <p:cNvPr id="11" name="Picture 10" descr="Cook Inlet-Jason-P003.jpg"/>
          <p:cNvPicPr>
            <a:picLocks noChangeAspect="1"/>
          </p:cNvPicPr>
          <p:nvPr/>
        </p:nvPicPr>
        <p:blipFill rotWithShape="1">
          <a:blip r:embed="rId5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22839" t="11519" r="15854" b="15561"/>
          <a:stretch/>
        </p:blipFill>
        <p:spPr>
          <a:xfrm>
            <a:off x="455857" y="4915403"/>
            <a:ext cx="1856711" cy="1472134"/>
          </a:xfrm>
          <a:prstGeom prst="rect">
            <a:avLst/>
          </a:prstGeom>
        </p:spPr>
      </p:pic>
      <p:cxnSp>
        <p:nvCxnSpPr>
          <p:cNvPr id="12" name="Straight Connector 11"/>
          <p:cNvCxnSpPr/>
          <p:nvPr/>
        </p:nvCxnSpPr>
        <p:spPr>
          <a:xfrm>
            <a:off x="2312568" y="1905000"/>
            <a:ext cx="0" cy="4495800"/>
          </a:xfrm>
          <a:prstGeom prst="line">
            <a:avLst/>
          </a:prstGeom>
          <a:ln>
            <a:solidFill>
              <a:schemeClr val="bg1"/>
            </a:solidFill>
          </a:ln>
          <a:effectLst/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</p:spTree>
    <p:extLst>
      <p:ext uri="{BB962C8B-B14F-4D97-AF65-F5344CB8AC3E}">
        <p14:creationId xmlns:p14="http://schemas.microsoft.com/office/powerpoint/2010/main" val="1749241606"/>
      </p:ext>
    </p:extLst>
  </p:cSld>
  <p:clrMapOvr>
    <a:masterClrMapping/>
  </p:clrMapOvr>
  <p:timing>
    <p:tnLst>
      <p:par>
        <p:cTn xmlns:p14="http://schemas.microsoft.com/office/powerpoint/2010/main"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7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9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1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4" grpId="0" animBg="1"/>
      <p:bldP spid="5" grpId="0" animBg="1"/>
      <p:bldP spid="6" grpId="0" animBg="1"/>
    </p:bldLst>
  </p:timing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>
            <a:normAutofit fontScale="90000"/>
          </a:bodyPr>
          <a:lstStyle/>
          <a:p>
            <a:r>
              <a:rPr lang="en-US" dirty="0" smtClean="0"/>
              <a:t>What are extended conversations?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379372" y="2110099"/>
            <a:ext cx="7540035" cy="4400430"/>
          </a:xfrm>
        </p:spPr>
        <p:txBody>
          <a:bodyPr>
            <a:normAutofit/>
          </a:bodyPr>
          <a:lstStyle/>
          <a:p>
            <a:pPr marL="45720" indent="0">
              <a:buNone/>
            </a:pPr>
            <a:r>
              <a:rPr lang="en-US" sz="3100" dirty="0" smtClean="0"/>
              <a:t>Extended conversations </a:t>
            </a:r>
            <a:br>
              <a:rPr lang="en-US" sz="3100" dirty="0" smtClean="0"/>
            </a:br>
            <a:r>
              <a:rPr lang="en-US" sz="3100" dirty="0" smtClean="0"/>
              <a:t>are rich back-and-forth </a:t>
            </a:r>
            <a:br>
              <a:rPr lang="en-US" sz="3100" dirty="0" smtClean="0"/>
            </a:br>
            <a:r>
              <a:rPr lang="en-US" sz="3100" dirty="0" smtClean="0"/>
              <a:t>exchanges that help </a:t>
            </a:r>
            <a:br>
              <a:rPr lang="en-US" sz="3100" dirty="0" smtClean="0"/>
            </a:br>
            <a:r>
              <a:rPr lang="en-US" sz="3100" dirty="0" smtClean="0"/>
              <a:t>children develop more </a:t>
            </a:r>
            <a:br>
              <a:rPr lang="en-US" sz="3100" dirty="0" smtClean="0"/>
            </a:br>
            <a:r>
              <a:rPr lang="en-US" sz="3100" dirty="0" smtClean="0"/>
              <a:t>complex language </a:t>
            </a:r>
            <a:br>
              <a:rPr lang="en-US" sz="3100" dirty="0" smtClean="0"/>
            </a:br>
            <a:r>
              <a:rPr lang="en-US" sz="3100" dirty="0" smtClean="0"/>
              <a:t>and thinking skills. </a:t>
            </a:r>
          </a:p>
        </p:txBody>
      </p:sp>
      <p:pic>
        <p:nvPicPr>
          <p:cNvPr id="5" name="Picture 4" descr="Teacher_Noemi_and_two_children_3.JPG"/>
          <p:cNvPicPr>
            <a:picLocks noChangeAspect="1"/>
          </p:cNvPicPr>
          <p:nvPr/>
        </p:nvPicPr>
        <p:blipFill rotWithShape="1"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t="9157" b="5569"/>
          <a:stretch/>
        </p:blipFill>
        <p:spPr>
          <a:xfrm>
            <a:off x="5408774" y="2070101"/>
            <a:ext cx="3076998" cy="3935866"/>
          </a:xfrm>
          <a:prstGeom prst="rect">
            <a:avLst/>
          </a:prstGeom>
          <a:ln w="38100" cmpd="sng">
            <a:solidFill>
              <a:srgbClr val="FFA72C"/>
            </a:solidFill>
          </a:ln>
        </p:spPr>
      </p:pic>
    </p:spTree>
    <p:extLst>
      <p:ext uri="{BB962C8B-B14F-4D97-AF65-F5344CB8AC3E}">
        <p14:creationId xmlns:p14="http://schemas.microsoft.com/office/powerpoint/2010/main" val="3425672725"/>
      </p:ext>
    </p:extLst>
  </p:cSld>
  <p:clrMapOvr>
    <a:masterClrMapping/>
  </p:clrMapOvr>
  <p:timing>
    <p:tnLst>
      <p:par>
        <p:cTn xmlns:p14="http://schemas.microsoft.com/office/powerpoint/2010/main" id="1" dur="indefinite" restart="never" nodeType="tmRoot"/>
      </p:par>
    </p:tnLst>
  </p:timing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>
            <a:normAutofit/>
          </a:bodyPr>
          <a:lstStyle/>
          <a:p>
            <a:r>
              <a:rPr lang="en-US" dirty="0" smtClean="0"/>
              <a:t>Asking questions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481159" y="2145661"/>
            <a:ext cx="5103446" cy="3186916"/>
          </a:xfrm>
        </p:spPr>
        <p:txBody>
          <a:bodyPr>
            <a:normAutofit/>
          </a:bodyPr>
          <a:lstStyle/>
          <a:p>
            <a:pPr marL="0" indent="0">
              <a:buNone/>
            </a:pPr>
            <a:r>
              <a:rPr lang="en-US" sz="3100" dirty="0"/>
              <a:t>Asking children meaningful questions </a:t>
            </a:r>
            <a:r>
              <a:rPr lang="en-US" sz="3100" dirty="0" smtClean="0"/>
              <a:t>helps them focus </a:t>
            </a:r>
            <a:r>
              <a:rPr lang="en-US" sz="3100" dirty="0"/>
              <a:t>on </a:t>
            </a:r>
            <a:r>
              <a:rPr lang="en-US" sz="3100" dirty="0" smtClean="0"/>
              <a:t/>
            </a:r>
            <a:br>
              <a:rPr lang="en-US" sz="3100" dirty="0" smtClean="0"/>
            </a:br>
            <a:r>
              <a:rPr lang="en-US" sz="3100" dirty="0" smtClean="0"/>
              <a:t>their own </a:t>
            </a:r>
            <a:r>
              <a:rPr lang="en-US" sz="3100" dirty="0"/>
              <a:t>thinking </a:t>
            </a:r>
            <a:r>
              <a:rPr lang="en-US" sz="3100" dirty="0" smtClean="0"/>
              <a:t/>
            </a:r>
            <a:br>
              <a:rPr lang="en-US" sz="3100" dirty="0" smtClean="0"/>
            </a:br>
            <a:r>
              <a:rPr lang="en-US" sz="3100" dirty="0" smtClean="0"/>
              <a:t>and </a:t>
            </a:r>
            <a:r>
              <a:rPr lang="en-US" sz="3100" dirty="0"/>
              <a:t>actions. </a:t>
            </a:r>
          </a:p>
        </p:txBody>
      </p:sp>
      <p:pic>
        <p:nvPicPr>
          <p:cNvPr id="5" name="Picture 4" descr="Cook Inlet-Stacey-P030.jpg"/>
          <p:cNvPicPr>
            <a:picLocks noChangeAspect="1"/>
          </p:cNvPicPr>
          <p:nvPr/>
        </p:nvPicPr>
        <p:blipFill rotWithShape="1"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6675" t="8766" r="2394"/>
          <a:stretch/>
        </p:blipFill>
        <p:spPr>
          <a:xfrm>
            <a:off x="4848577" y="2113126"/>
            <a:ext cx="3679570" cy="2461181"/>
          </a:xfrm>
          <a:prstGeom prst="rect">
            <a:avLst/>
          </a:prstGeom>
          <a:ln w="38100" cmpd="sng">
            <a:solidFill>
              <a:srgbClr val="FFA72C"/>
            </a:solidFill>
          </a:ln>
        </p:spPr>
      </p:pic>
    </p:spTree>
    <p:extLst>
      <p:ext uri="{BB962C8B-B14F-4D97-AF65-F5344CB8AC3E}">
        <p14:creationId xmlns:p14="http://schemas.microsoft.com/office/powerpoint/2010/main" val="1478821280"/>
      </p:ext>
    </p:extLst>
  </p:cSld>
  <p:clrMapOvr>
    <a:masterClrMapping/>
  </p:clrMapOvr>
  <p:timing>
    <p:tnLst>
      <p:par>
        <p:cTn xmlns:p14="http://schemas.microsoft.com/office/powerpoint/2010/main" id="1" dur="indefinite" restart="never" nodeType="tmRoot"/>
      </p:par>
    </p:tnLst>
  </p:timing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tx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" name="Magnets AIAN_SUBS.wmv">
            <a:hlinkClick r:id="" action="ppaction://media"/>
          </p:cNvPr>
          <p:cNvPicPr>
            <a:picLocks noChangeAspect="1"/>
          </p:cNvPicPr>
          <p:nvPr>
            <a:videoFile r:link="rId2"/>
            <p:extLst>
              <p:ext uri="{DAA4B4D4-6D71-4841-9C94-3DE7FCFB9230}">
                <p14:media xmlns:p14="http://schemas.microsoft.com/office/powerpoint/2010/main" r:embed="rId1"/>
              </p:ext>
            </p:extLst>
          </p:nvPr>
        </p:nvPicPr>
        <p:blipFill>
          <a:blip r:embed="rId5"/>
          <a:stretch>
            <a:fillRect/>
          </a:stretch>
        </p:blipFill>
        <p:spPr>
          <a:xfrm>
            <a:off x="0" y="0"/>
            <a:ext cx="9144000" cy="68580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535052598"/>
      </p:ext>
    </p:extLst>
  </p:cSld>
  <p:clrMapOvr>
    <a:masterClrMapping/>
  </p:clrMapOvr>
  <p:timing>
    <p:tnLst>
      <p:par>
        <p:cTn xmlns:p14="http://schemas.microsoft.com/office/powerpoint/2010/main" id="1" dur="indefinite" restart="never" nodeType="tmRoot">
          <p:childTnLst>
            <p:seq concurrent="1" nextAc="seek">
              <p:cTn id="2" restart="whenNotActive" fill="hold" evtFilter="cancelBubble" nodeType="interactiveSeq">
                <p:stCondLst>
                  <p:cond evt="onClick" delay="0">
                    <p:tgtEl>
                      <p:spTgt spid="3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3" fill="hold">
                      <p:stCondLst>
                        <p:cond delay="0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2" presetClass="mediacall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cmd type="call" cmd="togglePause">
                                      <p:cBhvr>
                                        <p:cTn id="6" dur="1" fill="hold"/>
                                        <p:tgtEl>
                                          <p:spTgt spid="3"/>
                                        </p:tgtEl>
                                      </p:cBhvr>
                                    </p:cmd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3"/>
                  </p:tgtEl>
                </p:cond>
              </p:nextCondLst>
            </p:seq>
            <p:video>
              <p:cMediaNode vol="80000">
                <p:cTn id="7" fill="hold" display="0">
                  <p:stCondLst>
                    <p:cond delay="indefinite"/>
                  </p:stCondLst>
                </p:cTn>
                <p:tgtEl>
                  <p:spTgt spid="3"/>
                </p:tgtEl>
              </p:cMediaNode>
            </p:video>
          </p:childTnLst>
        </p:cTn>
      </p:par>
    </p:tnLst>
  </p:timing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533400"/>
            <a:ext cx="8229600" cy="762000"/>
          </a:xfrm>
        </p:spPr>
        <p:txBody>
          <a:bodyPr>
            <a:noAutofit/>
          </a:bodyPr>
          <a:lstStyle/>
          <a:p>
            <a:r>
              <a:rPr lang="en-US" dirty="0" smtClean="0"/>
              <a:t>How does Asking Questions benefit children?</a:t>
            </a:r>
            <a:endParaRPr lang="en-US" dirty="0"/>
          </a:p>
        </p:txBody>
      </p:sp>
      <p:sp>
        <p:nvSpPr>
          <p:cNvPr id="6" name="Freeform 5"/>
          <p:cNvSpPr/>
          <p:nvPr/>
        </p:nvSpPr>
        <p:spPr>
          <a:xfrm>
            <a:off x="5559344" y="4350166"/>
            <a:ext cx="2598127" cy="1682997"/>
          </a:xfrm>
          <a:custGeom>
            <a:avLst/>
            <a:gdLst>
              <a:gd name="connsiteX0" fmla="*/ 0 w 2598127"/>
              <a:gd name="connsiteY0" fmla="*/ 168300 h 1682997"/>
              <a:gd name="connsiteX1" fmla="*/ 168300 w 2598127"/>
              <a:gd name="connsiteY1" fmla="*/ 0 h 1682997"/>
              <a:gd name="connsiteX2" fmla="*/ 2429827 w 2598127"/>
              <a:gd name="connsiteY2" fmla="*/ 0 h 1682997"/>
              <a:gd name="connsiteX3" fmla="*/ 2598127 w 2598127"/>
              <a:gd name="connsiteY3" fmla="*/ 168300 h 1682997"/>
              <a:gd name="connsiteX4" fmla="*/ 2598127 w 2598127"/>
              <a:gd name="connsiteY4" fmla="*/ 1514697 h 1682997"/>
              <a:gd name="connsiteX5" fmla="*/ 2429827 w 2598127"/>
              <a:gd name="connsiteY5" fmla="*/ 1682997 h 1682997"/>
              <a:gd name="connsiteX6" fmla="*/ 168300 w 2598127"/>
              <a:gd name="connsiteY6" fmla="*/ 1682997 h 1682997"/>
              <a:gd name="connsiteX7" fmla="*/ 0 w 2598127"/>
              <a:gd name="connsiteY7" fmla="*/ 1514697 h 1682997"/>
              <a:gd name="connsiteX8" fmla="*/ 0 w 2598127"/>
              <a:gd name="connsiteY8" fmla="*/ 168300 h 1682997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  <a:cxn ang="0">
                <a:pos x="connsiteX6" y="connsiteY6"/>
              </a:cxn>
              <a:cxn ang="0">
                <a:pos x="connsiteX7" y="connsiteY7"/>
              </a:cxn>
              <a:cxn ang="0">
                <a:pos x="connsiteX8" y="connsiteY8"/>
              </a:cxn>
            </a:cxnLst>
            <a:rect l="l" t="t" r="r" b="b"/>
            <a:pathLst>
              <a:path w="2598127" h="1682997">
                <a:moveTo>
                  <a:pt x="0" y="168300"/>
                </a:moveTo>
                <a:cubicBezTo>
                  <a:pt x="0" y="75350"/>
                  <a:pt x="75350" y="0"/>
                  <a:pt x="168300" y="0"/>
                </a:cubicBezTo>
                <a:lnTo>
                  <a:pt x="2429827" y="0"/>
                </a:lnTo>
                <a:cubicBezTo>
                  <a:pt x="2522777" y="0"/>
                  <a:pt x="2598127" y="75350"/>
                  <a:pt x="2598127" y="168300"/>
                </a:cubicBezTo>
                <a:lnTo>
                  <a:pt x="2598127" y="1514697"/>
                </a:lnTo>
                <a:cubicBezTo>
                  <a:pt x="2598127" y="1607647"/>
                  <a:pt x="2522777" y="1682997"/>
                  <a:pt x="2429827" y="1682997"/>
                </a:cubicBezTo>
                <a:lnTo>
                  <a:pt x="168300" y="1682997"/>
                </a:lnTo>
                <a:cubicBezTo>
                  <a:pt x="75350" y="1682997"/>
                  <a:pt x="0" y="1607647"/>
                  <a:pt x="0" y="1514697"/>
                </a:cubicBezTo>
                <a:lnTo>
                  <a:pt x="0" y="168300"/>
                </a:lnTo>
                <a:close/>
              </a:path>
            </a:pathLst>
          </a:custGeom>
        </p:spPr>
        <p:style>
          <a:lnRef idx="2">
            <a:schemeClr val="accent4">
              <a:hueOff val="0"/>
              <a:satOff val="0"/>
              <a:lumOff val="0"/>
              <a:alphaOff val="0"/>
            </a:schemeClr>
          </a:lnRef>
          <a:fillRef idx="1">
            <a:schemeClr val="lt1">
              <a:alpha val="90000"/>
              <a:hueOff val="0"/>
              <a:satOff val="0"/>
              <a:lumOff val="0"/>
              <a:alphaOff val="0"/>
            </a:schemeClr>
          </a:fillRef>
          <a:effectRef idx="0">
            <a:schemeClr val="lt1">
              <a:alpha val="90000"/>
              <a:hueOff val="0"/>
              <a:satOff val="0"/>
              <a:lumOff val="0"/>
              <a:alphaOff val="0"/>
            </a:schemeClr>
          </a:effectRef>
          <a:fontRef idx="minor">
            <a:schemeClr val="dk1">
              <a:hueOff val="0"/>
              <a:satOff val="0"/>
              <a:lumOff val="0"/>
              <a:alphaOff val="0"/>
            </a:schemeClr>
          </a:fontRef>
        </p:style>
        <p:txBody>
          <a:bodyPr spcFirstLastPara="0" vert="horz" wrap="square" lIns="869748" tIns="511059" rIns="90310" bIns="90310" numCol="1" spcCol="1270" anchor="b" anchorCtr="0">
            <a:noAutofit/>
          </a:bodyPr>
          <a:lstStyle/>
          <a:p>
            <a:pPr marL="114300" lvl="1" indent="-114300" algn="l" defTabSz="622300">
              <a:lnSpc>
                <a:spcPct val="90000"/>
              </a:lnSpc>
              <a:spcBef>
                <a:spcPct val="0"/>
              </a:spcBef>
              <a:spcAft>
                <a:spcPct val="15000"/>
              </a:spcAft>
              <a:buChar char="••"/>
            </a:pPr>
            <a:r>
              <a:rPr lang="en-US" sz="1400" kern="1200" dirty="0" smtClean="0"/>
              <a:t>Expands higher level thinking skills</a:t>
            </a:r>
            <a:endParaRPr lang="en-US" sz="1400" kern="1200" dirty="0"/>
          </a:p>
          <a:p>
            <a:pPr marL="114300" lvl="1" indent="-114300" algn="l" defTabSz="622300">
              <a:lnSpc>
                <a:spcPct val="90000"/>
              </a:lnSpc>
              <a:spcBef>
                <a:spcPct val="0"/>
              </a:spcBef>
              <a:spcAft>
                <a:spcPct val="15000"/>
              </a:spcAft>
              <a:buChar char="••"/>
            </a:pPr>
            <a:r>
              <a:rPr lang="en-US" sz="1400" kern="1200" dirty="0" smtClean="0"/>
              <a:t>Provides opportunities for children to think about their thinking and evaluate their understandings</a:t>
            </a:r>
            <a:endParaRPr lang="en-US" sz="1400" kern="1200" dirty="0"/>
          </a:p>
        </p:txBody>
      </p:sp>
      <p:sp>
        <p:nvSpPr>
          <p:cNvPr id="10" name="Freeform 9"/>
          <p:cNvSpPr/>
          <p:nvPr/>
        </p:nvSpPr>
        <p:spPr>
          <a:xfrm>
            <a:off x="849331" y="4350166"/>
            <a:ext cx="2598127" cy="1682997"/>
          </a:xfrm>
          <a:custGeom>
            <a:avLst/>
            <a:gdLst>
              <a:gd name="connsiteX0" fmla="*/ 0 w 2598127"/>
              <a:gd name="connsiteY0" fmla="*/ 168300 h 1682997"/>
              <a:gd name="connsiteX1" fmla="*/ 168300 w 2598127"/>
              <a:gd name="connsiteY1" fmla="*/ 0 h 1682997"/>
              <a:gd name="connsiteX2" fmla="*/ 2429827 w 2598127"/>
              <a:gd name="connsiteY2" fmla="*/ 0 h 1682997"/>
              <a:gd name="connsiteX3" fmla="*/ 2598127 w 2598127"/>
              <a:gd name="connsiteY3" fmla="*/ 168300 h 1682997"/>
              <a:gd name="connsiteX4" fmla="*/ 2598127 w 2598127"/>
              <a:gd name="connsiteY4" fmla="*/ 1514697 h 1682997"/>
              <a:gd name="connsiteX5" fmla="*/ 2429827 w 2598127"/>
              <a:gd name="connsiteY5" fmla="*/ 1682997 h 1682997"/>
              <a:gd name="connsiteX6" fmla="*/ 168300 w 2598127"/>
              <a:gd name="connsiteY6" fmla="*/ 1682997 h 1682997"/>
              <a:gd name="connsiteX7" fmla="*/ 0 w 2598127"/>
              <a:gd name="connsiteY7" fmla="*/ 1514697 h 1682997"/>
              <a:gd name="connsiteX8" fmla="*/ 0 w 2598127"/>
              <a:gd name="connsiteY8" fmla="*/ 168300 h 1682997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  <a:cxn ang="0">
                <a:pos x="connsiteX6" y="connsiteY6"/>
              </a:cxn>
              <a:cxn ang="0">
                <a:pos x="connsiteX7" y="connsiteY7"/>
              </a:cxn>
              <a:cxn ang="0">
                <a:pos x="connsiteX8" y="connsiteY8"/>
              </a:cxn>
            </a:cxnLst>
            <a:rect l="l" t="t" r="r" b="b"/>
            <a:pathLst>
              <a:path w="2598127" h="1682997">
                <a:moveTo>
                  <a:pt x="0" y="168300"/>
                </a:moveTo>
                <a:cubicBezTo>
                  <a:pt x="0" y="75350"/>
                  <a:pt x="75350" y="0"/>
                  <a:pt x="168300" y="0"/>
                </a:cubicBezTo>
                <a:lnTo>
                  <a:pt x="2429827" y="0"/>
                </a:lnTo>
                <a:cubicBezTo>
                  <a:pt x="2522777" y="0"/>
                  <a:pt x="2598127" y="75350"/>
                  <a:pt x="2598127" y="168300"/>
                </a:cubicBezTo>
                <a:lnTo>
                  <a:pt x="2598127" y="1514697"/>
                </a:lnTo>
                <a:cubicBezTo>
                  <a:pt x="2598127" y="1607647"/>
                  <a:pt x="2522777" y="1682997"/>
                  <a:pt x="2429827" y="1682997"/>
                </a:cubicBezTo>
                <a:lnTo>
                  <a:pt x="168300" y="1682997"/>
                </a:lnTo>
                <a:cubicBezTo>
                  <a:pt x="75350" y="1682997"/>
                  <a:pt x="0" y="1607647"/>
                  <a:pt x="0" y="1514697"/>
                </a:cubicBezTo>
                <a:lnTo>
                  <a:pt x="0" y="168300"/>
                </a:lnTo>
                <a:close/>
              </a:path>
            </a:pathLst>
          </a:custGeom>
        </p:spPr>
        <p:style>
          <a:lnRef idx="2">
            <a:schemeClr val="accent5">
              <a:hueOff val="0"/>
              <a:satOff val="0"/>
              <a:lumOff val="0"/>
              <a:alphaOff val="0"/>
            </a:schemeClr>
          </a:lnRef>
          <a:fillRef idx="1">
            <a:schemeClr val="lt1">
              <a:alpha val="90000"/>
              <a:hueOff val="0"/>
              <a:satOff val="0"/>
              <a:lumOff val="0"/>
              <a:alphaOff val="0"/>
            </a:schemeClr>
          </a:fillRef>
          <a:effectRef idx="0">
            <a:schemeClr val="lt1">
              <a:alpha val="90000"/>
              <a:hueOff val="0"/>
              <a:satOff val="0"/>
              <a:lumOff val="0"/>
              <a:alphaOff val="0"/>
            </a:schemeClr>
          </a:effectRef>
          <a:fontRef idx="minor">
            <a:schemeClr val="dk1">
              <a:hueOff val="0"/>
              <a:satOff val="0"/>
              <a:lumOff val="0"/>
              <a:alphaOff val="0"/>
            </a:schemeClr>
          </a:fontRef>
        </p:style>
        <p:txBody>
          <a:bodyPr spcFirstLastPara="0" vert="horz" wrap="square" lIns="128410" tIns="457719" rIns="869748" bIns="36970" numCol="1" spcCol="1270" anchor="b" anchorCtr="0">
            <a:noAutofit/>
          </a:bodyPr>
          <a:lstStyle/>
          <a:p>
            <a:pPr marL="118872" lvl="1" indent="-114300" algn="l" defTabSz="622300">
              <a:lnSpc>
                <a:spcPct val="90000"/>
              </a:lnSpc>
              <a:spcBef>
                <a:spcPct val="0"/>
              </a:spcBef>
              <a:spcAft>
                <a:spcPct val="15000"/>
              </a:spcAft>
              <a:buChar char="••"/>
            </a:pPr>
            <a:r>
              <a:rPr lang="en-US" sz="1400" kern="1200" dirty="0" smtClean="0"/>
              <a:t>Develops </a:t>
            </a:r>
            <a:br>
              <a:rPr lang="en-US" sz="1400" kern="1200" dirty="0" smtClean="0"/>
            </a:br>
            <a:r>
              <a:rPr lang="en-US" sz="1400" kern="1200" dirty="0" smtClean="0"/>
              <a:t>knowledge of new concepts and skills</a:t>
            </a:r>
            <a:endParaRPr lang="en-US" sz="1400" kern="1200" dirty="0"/>
          </a:p>
          <a:p>
            <a:pPr marL="114300" lvl="1" indent="-114300" algn="l" defTabSz="622300">
              <a:lnSpc>
                <a:spcPct val="90000"/>
              </a:lnSpc>
              <a:spcBef>
                <a:spcPct val="0"/>
              </a:spcBef>
              <a:spcAft>
                <a:spcPct val="15000"/>
              </a:spcAft>
              <a:buChar char="••"/>
            </a:pPr>
            <a:r>
              <a:rPr lang="en-US" sz="1400" kern="1200" dirty="0" smtClean="0"/>
              <a:t>Enhances children’s understandings throughout the conversation</a:t>
            </a:r>
            <a:endParaRPr lang="en-US" sz="1400" kern="1200" dirty="0"/>
          </a:p>
        </p:txBody>
      </p:sp>
      <p:sp>
        <p:nvSpPr>
          <p:cNvPr id="11" name="Freeform 10"/>
          <p:cNvSpPr/>
          <p:nvPr/>
        </p:nvSpPr>
        <p:spPr>
          <a:xfrm>
            <a:off x="5505901" y="2143941"/>
            <a:ext cx="2642971" cy="1682997"/>
          </a:xfrm>
          <a:custGeom>
            <a:avLst/>
            <a:gdLst>
              <a:gd name="connsiteX0" fmla="*/ 0 w 2642971"/>
              <a:gd name="connsiteY0" fmla="*/ 168300 h 1682997"/>
              <a:gd name="connsiteX1" fmla="*/ 168300 w 2642971"/>
              <a:gd name="connsiteY1" fmla="*/ 0 h 1682997"/>
              <a:gd name="connsiteX2" fmla="*/ 2474671 w 2642971"/>
              <a:gd name="connsiteY2" fmla="*/ 0 h 1682997"/>
              <a:gd name="connsiteX3" fmla="*/ 2642971 w 2642971"/>
              <a:gd name="connsiteY3" fmla="*/ 168300 h 1682997"/>
              <a:gd name="connsiteX4" fmla="*/ 2642971 w 2642971"/>
              <a:gd name="connsiteY4" fmla="*/ 1514697 h 1682997"/>
              <a:gd name="connsiteX5" fmla="*/ 2474671 w 2642971"/>
              <a:gd name="connsiteY5" fmla="*/ 1682997 h 1682997"/>
              <a:gd name="connsiteX6" fmla="*/ 168300 w 2642971"/>
              <a:gd name="connsiteY6" fmla="*/ 1682997 h 1682997"/>
              <a:gd name="connsiteX7" fmla="*/ 0 w 2642971"/>
              <a:gd name="connsiteY7" fmla="*/ 1514697 h 1682997"/>
              <a:gd name="connsiteX8" fmla="*/ 0 w 2642971"/>
              <a:gd name="connsiteY8" fmla="*/ 168300 h 1682997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  <a:cxn ang="0">
                <a:pos x="connsiteX6" y="connsiteY6"/>
              </a:cxn>
              <a:cxn ang="0">
                <a:pos x="connsiteX7" y="connsiteY7"/>
              </a:cxn>
              <a:cxn ang="0">
                <a:pos x="connsiteX8" y="connsiteY8"/>
              </a:cxn>
            </a:cxnLst>
            <a:rect l="l" t="t" r="r" b="b"/>
            <a:pathLst>
              <a:path w="2642971" h="1682997">
                <a:moveTo>
                  <a:pt x="0" y="168300"/>
                </a:moveTo>
                <a:cubicBezTo>
                  <a:pt x="0" y="75350"/>
                  <a:pt x="75350" y="0"/>
                  <a:pt x="168300" y="0"/>
                </a:cubicBezTo>
                <a:lnTo>
                  <a:pt x="2474671" y="0"/>
                </a:lnTo>
                <a:cubicBezTo>
                  <a:pt x="2567621" y="0"/>
                  <a:pt x="2642971" y="75350"/>
                  <a:pt x="2642971" y="168300"/>
                </a:cubicBezTo>
                <a:lnTo>
                  <a:pt x="2642971" y="1514697"/>
                </a:lnTo>
                <a:cubicBezTo>
                  <a:pt x="2642971" y="1607647"/>
                  <a:pt x="2567621" y="1682997"/>
                  <a:pt x="2474671" y="1682997"/>
                </a:cubicBezTo>
                <a:lnTo>
                  <a:pt x="168300" y="1682997"/>
                </a:lnTo>
                <a:cubicBezTo>
                  <a:pt x="75350" y="1682997"/>
                  <a:pt x="0" y="1607647"/>
                  <a:pt x="0" y="1514697"/>
                </a:cubicBezTo>
                <a:lnTo>
                  <a:pt x="0" y="168300"/>
                </a:lnTo>
                <a:close/>
              </a:path>
            </a:pathLst>
          </a:custGeom>
        </p:spPr>
        <p:style>
          <a:lnRef idx="2">
            <a:schemeClr val="accent3">
              <a:hueOff val="0"/>
              <a:satOff val="0"/>
              <a:lumOff val="0"/>
              <a:alphaOff val="0"/>
            </a:schemeClr>
          </a:lnRef>
          <a:fillRef idx="1">
            <a:schemeClr val="lt1">
              <a:alpha val="90000"/>
              <a:hueOff val="0"/>
              <a:satOff val="0"/>
              <a:lumOff val="0"/>
              <a:alphaOff val="0"/>
            </a:schemeClr>
          </a:fillRef>
          <a:effectRef idx="0">
            <a:schemeClr val="lt1">
              <a:alpha val="90000"/>
              <a:hueOff val="0"/>
              <a:satOff val="0"/>
              <a:lumOff val="0"/>
              <a:alphaOff val="0"/>
            </a:schemeClr>
          </a:effectRef>
          <a:fontRef idx="minor">
            <a:schemeClr val="dk1">
              <a:hueOff val="0"/>
              <a:satOff val="0"/>
              <a:lumOff val="0"/>
              <a:alphaOff val="0"/>
            </a:schemeClr>
          </a:fontRef>
        </p:style>
        <p:txBody>
          <a:bodyPr spcFirstLastPara="0" vert="horz" wrap="square" lIns="883201" tIns="90310" rIns="90310" bIns="511059" numCol="1" spcCol="1270" anchor="t" anchorCtr="0">
            <a:noAutofit/>
          </a:bodyPr>
          <a:lstStyle/>
          <a:p>
            <a:pPr marL="114300" lvl="1" indent="-114300" algn="l" defTabSz="622300">
              <a:lnSpc>
                <a:spcPct val="90000"/>
              </a:lnSpc>
              <a:spcBef>
                <a:spcPct val="0"/>
              </a:spcBef>
              <a:spcAft>
                <a:spcPct val="15000"/>
              </a:spcAft>
              <a:buChar char="••"/>
            </a:pPr>
            <a:r>
              <a:rPr lang="en-US" sz="1400" kern="1200" dirty="0" smtClean="0"/>
              <a:t>Models back-and-forth exchanges</a:t>
            </a:r>
            <a:endParaRPr lang="en-US" sz="1400" kern="1200" dirty="0"/>
          </a:p>
          <a:p>
            <a:pPr marL="114300" lvl="1" indent="-114300" algn="l" defTabSz="622300">
              <a:lnSpc>
                <a:spcPct val="90000"/>
              </a:lnSpc>
              <a:spcBef>
                <a:spcPct val="0"/>
              </a:spcBef>
              <a:spcAft>
                <a:spcPct val="15000"/>
              </a:spcAft>
              <a:buChar char="••"/>
            </a:pPr>
            <a:r>
              <a:rPr lang="en-US" sz="1400" kern="1200" dirty="0" smtClean="0"/>
              <a:t>Assists children in learning how to communicate more clearly and accurately</a:t>
            </a:r>
            <a:endParaRPr lang="en-US" sz="1400" kern="1200" dirty="0"/>
          </a:p>
        </p:txBody>
      </p:sp>
      <p:sp>
        <p:nvSpPr>
          <p:cNvPr id="12" name="Freeform 11"/>
          <p:cNvSpPr/>
          <p:nvPr/>
        </p:nvSpPr>
        <p:spPr>
          <a:xfrm>
            <a:off x="938966" y="2183390"/>
            <a:ext cx="2598127" cy="1682997"/>
          </a:xfrm>
          <a:custGeom>
            <a:avLst/>
            <a:gdLst>
              <a:gd name="connsiteX0" fmla="*/ 0 w 2598127"/>
              <a:gd name="connsiteY0" fmla="*/ 168300 h 1682997"/>
              <a:gd name="connsiteX1" fmla="*/ 168300 w 2598127"/>
              <a:gd name="connsiteY1" fmla="*/ 0 h 1682997"/>
              <a:gd name="connsiteX2" fmla="*/ 2429827 w 2598127"/>
              <a:gd name="connsiteY2" fmla="*/ 0 h 1682997"/>
              <a:gd name="connsiteX3" fmla="*/ 2598127 w 2598127"/>
              <a:gd name="connsiteY3" fmla="*/ 168300 h 1682997"/>
              <a:gd name="connsiteX4" fmla="*/ 2598127 w 2598127"/>
              <a:gd name="connsiteY4" fmla="*/ 1514697 h 1682997"/>
              <a:gd name="connsiteX5" fmla="*/ 2429827 w 2598127"/>
              <a:gd name="connsiteY5" fmla="*/ 1682997 h 1682997"/>
              <a:gd name="connsiteX6" fmla="*/ 168300 w 2598127"/>
              <a:gd name="connsiteY6" fmla="*/ 1682997 h 1682997"/>
              <a:gd name="connsiteX7" fmla="*/ 0 w 2598127"/>
              <a:gd name="connsiteY7" fmla="*/ 1514697 h 1682997"/>
              <a:gd name="connsiteX8" fmla="*/ 0 w 2598127"/>
              <a:gd name="connsiteY8" fmla="*/ 168300 h 1682997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  <a:cxn ang="0">
                <a:pos x="connsiteX6" y="connsiteY6"/>
              </a:cxn>
              <a:cxn ang="0">
                <a:pos x="connsiteX7" y="connsiteY7"/>
              </a:cxn>
              <a:cxn ang="0">
                <a:pos x="connsiteX8" y="connsiteY8"/>
              </a:cxn>
            </a:cxnLst>
            <a:rect l="l" t="t" r="r" b="b"/>
            <a:pathLst>
              <a:path w="2598127" h="1682997">
                <a:moveTo>
                  <a:pt x="0" y="168300"/>
                </a:moveTo>
                <a:cubicBezTo>
                  <a:pt x="0" y="75350"/>
                  <a:pt x="75350" y="0"/>
                  <a:pt x="168300" y="0"/>
                </a:cubicBezTo>
                <a:lnTo>
                  <a:pt x="2429827" y="0"/>
                </a:lnTo>
                <a:cubicBezTo>
                  <a:pt x="2522777" y="0"/>
                  <a:pt x="2598127" y="75350"/>
                  <a:pt x="2598127" y="168300"/>
                </a:cubicBezTo>
                <a:lnTo>
                  <a:pt x="2598127" y="1514697"/>
                </a:lnTo>
                <a:cubicBezTo>
                  <a:pt x="2598127" y="1607647"/>
                  <a:pt x="2522777" y="1682997"/>
                  <a:pt x="2429827" y="1682997"/>
                </a:cubicBezTo>
                <a:lnTo>
                  <a:pt x="168300" y="1682997"/>
                </a:lnTo>
                <a:cubicBezTo>
                  <a:pt x="75350" y="1682997"/>
                  <a:pt x="0" y="1607647"/>
                  <a:pt x="0" y="1514697"/>
                </a:cubicBezTo>
                <a:lnTo>
                  <a:pt x="0" y="168300"/>
                </a:lnTo>
                <a:close/>
              </a:path>
            </a:pathLst>
          </a:custGeom>
        </p:spPr>
        <p:style>
          <a:lnRef idx="2">
            <a:schemeClr val="accent2">
              <a:hueOff val="0"/>
              <a:satOff val="0"/>
              <a:lumOff val="0"/>
              <a:alphaOff val="0"/>
            </a:schemeClr>
          </a:lnRef>
          <a:fillRef idx="1">
            <a:schemeClr val="lt1">
              <a:alpha val="90000"/>
              <a:hueOff val="0"/>
              <a:satOff val="0"/>
              <a:lumOff val="0"/>
              <a:alphaOff val="0"/>
            </a:schemeClr>
          </a:fillRef>
          <a:effectRef idx="0">
            <a:schemeClr val="lt1">
              <a:alpha val="90000"/>
              <a:hueOff val="0"/>
              <a:satOff val="0"/>
              <a:lumOff val="0"/>
              <a:alphaOff val="0"/>
            </a:schemeClr>
          </a:effectRef>
          <a:fontRef idx="minor">
            <a:schemeClr val="dk1">
              <a:hueOff val="0"/>
              <a:satOff val="0"/>
              <a:lumOff val="0"/>
              <a:alphaOff val="0"/>
            </a:schemeClr>
          </a:fontRef>
        </p:style>
        <p:txBody>
          <a:bodyPr spcFirstLastPara="0" vert="horz" wrap="square" lIns="90310" tIns="90310" rIns="869748" bIns="511059" numCol="1" spcCol="1270" anchor="t" anchorCtr="0">
            <a:noAutofit/>
          </a:bodyPr>
          <a:lstStyle/>
          <a:p>
            <a:pPr marL="114300" lvl="1" indent="-114300" algn="l" defTabSz="622300">
              <a:lnSpc>
                <a:spcPct val="90000"/>
              </a:lnSpc>
              <a:spcBef>
                <a:spcPct val="0"/>
              </a:spcBef>
              <a:spcAft>
                <a:spcPct val="15000"/>
              </a:spcAft>
              <a:buChar char="••"/>
            </a:pPr>
            <a:r>
              <a:rPr lang="en-US" sz="1400" kern="1200" dirty="0" smtClean="0"/>
              <a:t>Increases vocabulary</a:t>
            </a:r>
            <a:endParaRPr lang="en-US" sz="1400" kern="1200" dirty="0"/>
          </a:p>
          <a:p>
            <a:pPr marL="114300" lvl="1" indent="-114300" algn="l" defTabSz="622300">
              <a:lnSpc>
                <a:spcPct val="90000"/>
              </a:lnSpc>
              <a:spcBef>
                <a:spcPct val="0"/>
              </a:spcBef>
              <a:spcAft>
                <a:spcPct val="15000"/>
              </a:spcAft>
              <a:buChar char="••"/>
            </a:pPr>
            <a:r>
              <a:rPr lang="en-US" sz="1400" kern="1200" dirty="0" smtClean="0"/>
              <a:t>Helps children learn more language to understand their actions and to express their </a:t>
            </a:r>
            <a:br>
              <a:rPr lang="en-US" sz="1400" kern="1200" dirty="0" smtClean="0"/>
            </a:br>
            <a:r>
              <a:rPr lang="en-US" sz="1400" kern="1200" dirty="0" smtClean="0"/>
              <a:t>ideas</a:t>
            </a:r>
            <a:endParaRPr lang="en-US" sz="1400" kern="1200" dirty="0"/>
          </a:p>
        </p:txBody>
      </p:sp>
      <p:sp>
        <p:nvSpPr>
          <p:cNvPr id="13" name="Freeform 12"/>
          <p:cNvSpPr/>
          <p:nvPr/>
        </p:nvSpPr>
        <p:spPr>
          <a:xfrm>
            <a:off x="2364598" y="2141323"/>
            <a:ext cx="1751385" cy="1882854"/>
          </a:xfrm>
          <a:custGeom>
            <a:avLst/>
            <a:gdLst>
              <a:gd name="connsiteX0" fmla="*/ 0 w 1751385"/>
              <a:gd name="connsiteY0" fmla="*/ 1882854 h 1882854"/>
              <a:gd name="connsiteX1" fmla="*/ 1751385 w 1751385"/>
              <a:gd name="connsiteY1" fmla="*/ 0 h 1882854"/>
              <a:gd name="connsiteX2" fmla="*/ 1751385 w 1751385"/>
              <a:gd name="connsiteY2" fmla="*/ 1882854 h 1882854"/>
              <a:gd name="connsiteX3" fmla="*/ 0 w 1751385"/>
              <a:gd name="connsiteY3" fmla="*/ 1882854 h 1882854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</a:cxnLst>
            <a:rect l="l" t="t" r="r" b="b"/>
            <a:pathLst>
              <a:path w="1751385" h="1882854">
                <a:moveTo>
                  <a:pt x="0" y="1882854"/>
                </a:moveTo>
                <a:cubicBezTo>
                  <a:pt x="0" y="842982"/>
                  <a:pt x="784122" y="0"/>
                  <a:pt x="1751385" y="0"/>
                </a:cubicBezTo>
                <a:lnTo>
                  <a:pt x="1751385" y="1882854"/>
                </a:lnTo>
                <a:lnTo>
                  <a:pt x="0" y="1882854"/>
                </a:lnTo>
                <a:close/>
              </a:path>
            </a:pathLst>
          </a:custGeom>
        </p:spPr>
        <p:style>
          <a:lnRef idx="3">
            <a:schemeClr val="lt1">
              <a:hueOff val="0"/>
              <a:satOff val="0"/>
              <a:lumOff val="0"/>
              <a:alphaOff val="0"/>
            </a:schemeClr>
          </a:lnRef>
          <a:fillRef idx="1">
            <a:schemeClr val="accent2">
              <a:hueOff val="0"/>
              <a:satOff val="0"/>
              <a:lumOff val="0"/>
              <a:alphaOff val="0"/>
            </a:schemeClr>
          </a:fillRef>
          <a:effectRef idx="1">
            <a:schemeClr val="accent2">
              <a:hueOff val="0"/>
              <a:satOff val="0"/>
              <a:lumOff val="0"/>
              <a:alphaOff val="0"/>
            </a:schemeClr>
          </a:effectRef>
          <a:fontRef idx="minor">
            <a:schemeClr val="lt1"/>
          </a:fontRef>
        </p:style>
        <p:txBody>
          <a:bodyPr spcFirstLastPara="0" vert="horz" wrap="square" lIns="619649" tIns="658155" rIns="106680" bIns="106680" numCol="1" spcCol="1270" anchor="ctr" anchorCtr="0">
            <a:noAutofit/>
          </a:bodyPr>
          <a:lstStyle/>
          <a:p>
            <a:pPr lvl="0" algn="l" defTabSz="666750">
              <a:lnSpc>
                <a:spcPct val="90000"/>
              </a:lnSpc>
              <a:spcBef>
                <a:spcPct val="0"/>
              </a:spcBef>
              <a:spcAft>
                <a:spcPct val="35000"/>
              </a:spcAft>
            </a:pPr>
            <a:r>
              <a:rPr lang="en-US" sz="1500" kern="1200" dirty="0" smtClean="0"/>
              <a:t>Introducing Novel Words</a:t>
            </a:r>
            <a:endParaRPr lang="en-US" sz="1000" kern="1200" dirty="0" smtClean="0"/>
          </a:p>
          <a:p>
            <a:pPr lvl="0" algn="ctr" defTabSz="666750">
              <a:lnSpc>
                <a:spcPct val="90000"/>
              </a:lnSpc>
              <a:spcBef>
                <a:spcPct val="0"/>
              </a:spcBef>
              <a:spcAft>
                <a:spcPct val="35000"/>
              </a:spcAft>
            </a:pPr>
            <a:endParaRPr lang="en-US" sz="1000" kern="1200" dirty="0"/>
          </a:p>
        </p:txBody>
      </p:sp>
      <p:sp>
        <p:nvSpPr>
          <p:cNvPr id="14" name="Freeform 13"/>
          <p:cNvSpPr/>
          <p:nvPr/>
        </p:nvSpPr>
        <p:spPr>
          <a:xfrm>
            <a:off x="4336869" y="2123082"/>
            <a:ext cx="1897110" cy="1907858"/>
          </a:xfrm>
          <a:custGeom>
            <a:avLst/>
            <a:gdLst>
              <a:gd name="connsiteX0" fmla="*/ 0 w 1907858"/>
              <a:gd name="connsiteY0" fmla="*/ 1897110 h 1897110"/>
              <a:gd name="connsiteX1" fmla="*/ 1907858 w 1907858"/>
              <a:gd name="connsiteY1" fmla="*/ 0 h 1897110"/>
              <a:gd name="connsiteX2" fmla="*/ 1907858 w 1907858"/>
              <a:gd name="connsiteY2" fmla="*/ 1897110 h 1897110"/>
              <a:gd name="connsiteX3" fmla="*/ 0 w 1907858"/>
              <a:gd name="connsiteY3" fmla="*/ 1897110 h 1897110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</a:cxnLst>
            <a:rect l="l" t="t" r="r" b="b"/>
            <a:pathLst>
              <a:path w="1907858" h="1897110">
                <a:moveTo>
                  <a:pt x="1" y="0"/>
                </a:moveTo>
                <a:cubicBezTo>
                  <a:pt x="1053681" y="0"/>
                  <a:pt x="1907857" y="849365"/>
                  <a:pt x="1907857" y="1897110"/>
                </a:cubicBezTo>
                <a:lnTo>
                  <a:pt x="1" y="1897110"/>
                </a:lnTo>
                <a:lnTo>
                  <a:pt x="1" y="0"/>
                </a:lnTo>
                <a:close/>
              </a:path>
            </a:pathLst>
          </a:custGeom>
        </p:spPr>
        <p:style>
          <a:lnRef idx="3">
            <a:schemeClr val="lt1">
              <a:hueOff val="0"/>
              <a:satOff val="0"/>
              <a:lumOff val="0"/>
              <a:alphaOff val="0"/>
            </a:schemeClr>
          </a:lnRef>
          <a:fillRef idx="1">
            <a:schemeClr val="accent3">
              <a:hueOff val="0"/>
              <a:satOff val="0"/>
              <a:lumOff val="0"/>
              <a:alphaOff val="0"/>
            </a:schemeClr>
          </a:fillRef>
          <a:effectRef idx="1">
            <a:schemeClr val="accent3">
              <a:hueOff val="0"/>
              <a:satOff val="0"/>
              <a:lumOff val="0"/>
              <a:alphaOff val="0"/>
            </a:schemeClr>
          </a:effectRef>
          <a:fontRef idx="minor">
            <a:schemeClr val="lt1"/>
          </a:fontRef>
        </p:style>
        <p:txBody>
          <a:bodyPr spcFirstLastPara="0" vert="horz" wrap="square" lIns="106680" tIns="665479" rIns="662331" bIns="106680" numCol="1" spcCol="1270" anchor="ctr" anchorCtr="0">
            <a:noAutofit/>
          </a:bodyPr>
          <a:lstStyle/>
          <a:p>
            <a:pPr lvl="0" algn="r" defTabSz="666750">
              <a:lnSpc>
                <a:spcPct val="90000"/>
              </a:lnSpc>
              <a:spcBef>
                <a:spcPct val="0"/>
              </a:spcBef>
              <a:spcAft>
                <a:spcPct val="35000"/>
              </a:spcAft>
            </a:pPr>
            <a:r>
              <a:rPr lang="en-US" sz="1500" kern="1200" dirty="0" smtClean="0"/>
              <a:t>Engaging in Thick Conversations</a:t>
            </a:r>
          </a:p>
          <a:p>
            <a:pPr lvl="0" algn="ctr" defTabSz="666750">
              <a:lnSpc>
                <a:spcPct val="90000"/>
              </a:lnSpc>
              <a:spcBef>
                <a:spcPct val="0"/>
              </a:spcBef>
              <a:spcAft>
                <a:spcPct val="35000"/>
              </a:spcAft>
            </a:pPr>
            <a:endParaRPr lang="en-US" sz="1000" kern="1200" dirty="0" smtClean="0"/>
          </a:p>
          <a:p>
            <a:pPr lvl="0" algn="ctr" defTabSz="666750">
              <a:lnSpc>
                <a:spcPct val="90000"/>
              </a:lnSpc>
              <a:spcBef>
                <a:spcPct val="0"/>
              </a:spcBef>
              <a:spcAft>
                <a:spcPct val="35000"/>
              </a:spcAft>
            </a:pPr>
            <a:endParaRPr lang="en-US" sz="1000" kern="1200" dirty="0"/>
          </a:p>
        </p:txBody>
      </p:sp>
      <p:sp>
        <p:nvSpPr>
          <p:cNvPr id="15" name="Freeform 14"/>
          <p:cNvSpPr/>
          <p:nvPr/>
        </p:nvSpPr>
        <p:spPr>
          <a:xfrm>
            <a:off x="4336869" y="4254330"/>
            <a:ext cx="1814489" cy="1873586"/>
          </a:xfrm>
          <a:custGeom>
            <a:avLst/>
            <a:gdLst>
              <a:gd name="connsiteX0" fmla="*/ 0 w 1814489"/>
              <a:gd name="connsiteY0" fmla="*/ 1873585 h 1873585"/>
              <a:gd name="connsiteX1" fmla="*/ 1814489 w 1814489"/>
              <a:gd name="connsiteY1" fmla="*/ 0 h 1873585"/>
              <a:gd name="connsiteX2" fmla="*/ 1814489 w 1814489"/>
              <a:gd name="connsiteY2" fmla="*/ 1873585 h 1873585"/>
              <a:gd name="connsiteX3" fmla="*/ 0 w 1814489"/>
              <a:gd name="connsiteY3" fmla="*/ 1873585 h 1873585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</a:cxnLst>
            <a:rect l="l" t="t" r="r" b="b"/>
            <a:pathLst>
              <a:path w="1814489" h="1873585">
                <a:moveTo>
                  <a:pt x="1814489" y="0"/>
                </a:moveTo>
                <a:cubicBezTo>
                  <a:pt x="1814489" y="1034752"/>
                  <a:pt x="1002115" y="1873585"/>
                  <a:pt x="0" y="1873585"/>
                </a:cubicBezTo>
                <a:lnTo>
                  <a:pt x="0" y="0"/>
                </a:lnTo>
                <a:lnTo>
                  <a:pt x="1814489" y="0"/>
                </a:lnTo>
                <a:close/>
              </a:path>
            </a:pathLst>
          </a:custGeom>
        </p:spPr>
        <p:style>
          <a:lnRef idx="3">
            <a:schemeClr val="lt1">
              <a:hueOff val="0"/>
              <a:satOff val="0"/>
              <a:lumOff val="0"/>
              <a:alphaOff val="0"/>
            </a:schemeClr>
          </a:lnRef>
          <a:fillRef idx="1">
            <a:schemeClr val="accent4">
              <a:hueOff val="0"/>
              <a:satOff val="0"/>
              <a:lumOff val="0"/>
              <a:alphaOff val="0"/>
            </a:schemeClr>
          </a:fillRef>
          <a:effectRef idx="1">
            <a:schemeClr val="accent4">
              <a:hueOff val="0"/>
              <a:satOff val="0"/>
              <a:lumOff val="0"/>
              <a:alphaOff val="0"/>
            </a:schemeClr>
          </a:effectRef>
          <a:fontRef idx="minor">
            <a:schemeClr val="lt1"/>
          </a:fontRef>
        </p:style>
        <p:txBody>
          <a:bodyPr spcFirstLastPara="0" vert="horz" wrap="square" lIns="99568" tIns="99569" rIns="631020" bIns="648328" numCol="1" spcCol="1270" anchor="ctr" anchorCtr="0">
            <a:noAutofit/>
          </a:bodyPr>
          <a:lstStyle/>
          <a:p>
            <a:pPr lvl="0" algn="ctr" defTabSz="622300">
              <a:lnSpc>
                <a:spcPct val="90000"/>
              </a:lnSpc>
              <a:spcBef>
                <a:spcPct val="0"/>
              </a:spcBef>
              <a:spcAft>
                <a:spcPct val="35000"/>
              </a:spcAft>
            </a:pPr>
            <a:endParaRPr lang="en-US" sz="1400" kern="1200" dirty="0" smtClean="0"/>
          </a:p>
          <a:p>
            <a:pPr lvl="0" algn="ctr" defTabSz="622300">
              <a:lnSpc>
                <a:spcPct val="90000"/>
              </a:lnSpc>
              <a:spcBef>
                <a:spcPct val="0"/>
              </a:spcBef>
              <a:spcAft>
                <a:spcPct val="35000"/>
              </a:spcAft>
            </a:pPr>
            <a:r>
              <a:rPr lang="en-US" sz="1600" kern="1200" dirty="0" smtClean="0"/>
              <a:t>Asking Questions</a:t>
            </a:r>
          </a:p>
        </p:txBody>
      </p:sp>
      <p:sp>
        <p:nvSpPr>
          <p:cNvPr id="16" name="Freeform 15"/>
          <p:cNvSpPr/>
          <p:nvPr/>
        </p:nvSpPr>
        <p:spPr>
          <a:xfrm>
            <a:off x="2364598" y="4224988"/>
            <a:ext cx="1798708" cy="1905855"/>
          </a:xfrm>
          <a:custGeom>
            <a:avLst/>
            <a:gdLst>
              <a:gd name="connsiteX0" fmla="*/ 0 w 1905854"/>
              <a:gd name="connsiteY0" fmla="*/ 1798707 h 1798707"/>
              <a:gd name="connsiteX1" fmla="*/ 1905854 w 1905854"/>
              <a:gd name="connsiteY1" fmla="*/ 0 h 1798707"/>
              <a:gd name="connsiteX2" fmla="*/ 1905854 w 1905854"/>
              <a:gd name="connsiteY2" fmla="*/ 1798707 h 1798707"/>
              <a:gd name="connsiteX3" fmla="*/ 0 w 1905854"/>
              <a:gd name="connsiteY3" fmla="*/ 1798707 h 1798707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</a:cxnLst>
            <a:rect l="l" t="t" r="r" b="b"/>
            <a:pathLst>
              <a:path w="1905854" h="1798707">
                <a:moveTo>
                  <a:pt x="1905853" y="1798707"/>
                </a:moveTo>
                <a:cubicBezTo>
                  <a:pt x="853280" y="1798707"/>
                  <a:pt x="1" y="993398"/>
                  <a:pt x="1" y="0"/>
                </a:cubicBezTo>
                <a:lnTo>
                  <a:pt x="1905853" y="0"/>
                </a:lnTo>
                <a:lnTo>
                  <a:pt x="1905853" y="1798707"/>
                </a:lnTo>
                <a:close/>
              </a:path>
            </a:pathLst>
          </a:custGeom>
        </p:spPr>
        <p:style>
          <a:lnRef idx="3">
            <a:schemeClr val="lt1">
              <a:hueOff val="0"/>
              <a:satOff val="0"/>
              <a:lumOff val="0"/>
              <a:alphaOff val="0"/>
            </a:schemeClr>
          </a:lnRef>
          <a:fillRef idx="1">
            <a:schemeClr val="accent5">
              <a:hueOff val="0"/>
              <a:satOff val="0"/>
              <a:lumOff val="0"/>
              <a:alphaOff val="0"/>
            </a:schemeClr>
          </a:fillRef>
          <a:effectRef idx="1">
            <a:schemeClr val="accent5">
              <a:hueOff val="0"/>
              <a:satOff val="0"/>
              <a:lumOff val="0"/>
              <a:alphaOff val="0"/>
            </a:schemeClr>
          </a:effectRef>
          <a:fontRef idx="minor">
            <a:schemeClr val="lt1"/>
          </a:fontRef>
        </p:style>
        <p:txBody>
          <a:bodyPr spcFirstLastPara="0" vert="horz" wrap="square" lIns="633510" tIns="106681" rIns="106680" bIns="664892" numCol="1" spcCol="1270" anchor="ctr" anchorCtr="0">
            <a:noAutofit/>
          </a:bodyPr>
          <a:lstStyle/>
          <a:p>
            <a:pPr lvl="0" algn="l" defTabSz="666750">
              <a:lnSpc>
                <a:spcPct val="90000"/>
              </a:lnSpc>
              <a:spcBef>
                <a:spcPct val="0"/>
              </a:spcBef>
              <a:spcAft>
                <a:spcPct val="35000"/>
              </a:spcAft>
            </a:pPr>
            <a:r>
              <a:rPr lang="en-US" sz="1500" kern="1200" dirty="0" smtClean="0"/>
              <a:t>Expanding on What Children Say</a:t>
            </a:r>
          </a:p>
        </p:txBody>
      </p:sp>
      <p:sp>
        <p:nvSpPr>
          <p:cNvPr id="17" name="Circular Arrow 16"/>
          <p:cNvSpPr/>
          <p:nvPr/>
        </p:nvSpPr>
        <p:spPr>
          <a:xfrm>
            <a:off x="3845114" y="3692384"/>
            <a:ext cx="786275" cy="683717"/>
          </a:xfrm>
          <a:prstGeom prst="circularArrow">
            <a:avLst/>
          </a:prstGeom>
        </p:spPr>
        <p:style>
          <a:lnRef idx="3">
            <a:schemeClr val="lt1">
              <a:hueOff val="0"/>
              <a:satOff val="0"/>
              <a:lumOff val="0"/>
              <a:alphaOff val="0"/>
            </a:schemeClr>
          </a:lnRef>
          <a:fillRef idx="1">
            <a:schemeClr val="accent2">
              <a:tint val="40000"/>
              <a:hueOff val="0"/>
              <a:satOff val="0"/>
              <a:lumOff val="0"/>
              <a:alphaOff val="0"/>
            </a:schemeClr>
          </a:fillRef>
          <a:effectRef idx="1">
            <a:schemeClr val="accent2">
              <a:tint val="40000"/>
              <a:hueOff val="0"/>
              <a:satOff val="0"/>
              <a:lumOff val="0"/>
              <a:alphaOff val="0"/>
            </a:schemeClr>
          </a:effectRef>
          <a:fontRef idx="minor">
            <a:schemeClr val="dk1">
              <a:hueOff val="0"/>
              <a:satOff val="0"/>
              <a:lumOff val="0"/>
              <a:alphaOff val="0"/>
            </a:schemeClr>
          </a:fontRef>
        </p:style>
      </p:sp>
      <p:sp>
        <p:nvSpPr>
          <p:cNvPr id="18" name="Circular Arrow 17"/>
          <p:cNvSpPr/>
          <p:nvPr/>
        </p:nvSpPr>
        <p:spPr>
          <a:xfrm rot="10800000">
            <a:off x="3845114" y="3826937"/>
            <a:ext cx="786275" cy="683717"/>
          </a:xfrm>
          <a:prstGeom prst="circularArrow">
            <a:avLst/>
          </a:prstGeom>
        </p:spPr>
        <p:style>
          <a:lnRef idx="3">
            <a:schemeClr val="lt1">
              <a:hueOff val="0"/>
              <a:satOff val="0"/>
              <a:lumOff val="0"/>
              <a:alphaOff val="0"/>
            </a:schemeClr>
          </a:lnRef>
          <a:fillRef idx="1">
            <a:schemeClr val="accent2">
              <a:tint val="40000"/>
              <a:hueOff val="0"/>
              <a:satOff val="0"/>
              <a:lumOff val="0"/>
              <a:alphaOff val="0"/>
            </a:schemeClr>
          </a:fillRef>
          <a:effectRef idx="1">
            <a:schemeClr val="accent2">
              <a:tint val="40000"/>
              <a:hueOff val="0"/>
              <a:satOff val="0"/>
              <a:lumOff val="0"/>
              <a:alphaOff val="0"/>
            </a:schemeClr>
          </a:effectRef>
          <a:fontRef idx="minor">
            <a:schemeClr val="dk1">
              <a:hueOff val="0"/>
              <a:satOff val="0"/>
              <a:lumOff val="0"/>
              <a:alphaOff val="0"/>
            </a:schemeClr>
          </a:fontRef>
        </p:style>
      </p:sp>
      <p:sp>
        <p:nvSpPr>
          <p:cNvPr id="19" name="Oval 18"/>
          <p:cNvSpPr/>
          <p:nvPr/>
        </p:nvSpPr>
        <p:spPr>
          <a:xfrm>
            <a:off x="3706184" y="3574613"/>
            <a:ext cx="1183873" cy="1064090"/>
          </a:xfrm>
          <a:prstGeom prst="ellipse">
            <a:avLst/>
          </a:prstGeom>
          <a:solidFill>
            <a:schemeClr val="bg1"/>
          </a:solidFill>
          <a:ln>
            <a:solidFill>
              <a:schemeClr val="accent6">
                <a:lumMod val="75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20" name="TextBox 19"/>
          <p:cNvSpPr txBox="1"/>
          <p:nvPr/>
        </p:nvSpPr>
        <p:spPr>
          <a:xfrm>
            <a:off x="3639065" y="3826939"/>
            <a:ext cx="1276222" cy="52322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sz="1400" dirty="0" smtClean="0"/>
              <a:t>Extended Conversations</a:t>
            </a:r>
            <a:endParaRPr lang="en-US" sz="1400" dirty="0"/>
          </a:p>
        </p:txBody>
      </p:sp>
    </p:spTree>
    <p:extLst>
      <p:ext uri="{BB962C8B-B14F-4D97-AF65-F5344CB8AC3E}">
        <p14:creationId xmlns:p14="http://schemas.microsoft.com/office/powerpoint/2010/main" val="2175314965"/>
      </p:ext>
    </p:extLst>
  </p:cSld>
  <p:clrMapOvr>
    <a:masterClrMapping/>
  </p:clrMapOvr>
  <p:timing>
    <p:tnLst>
      <p:par>
        <p:cTn xmlns:p14="http://schemas.microsoft.com/office/powerpoint/2010/main"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30" presetClass="emph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animClr clrSpc="hsl" dir="cw">
                                      <p:cBhvr override="childStyle">
                                        <p:cTn id="6" dur="500" fill="hold"/>
                                        <p:tgtEl>
                                          <p:spTgt spid="10"/>
                                        </p:tgtEl>
                                        <p:attrNameLst>
                                          <p:attrName>style.color</p:attrName>
                                        </p:attrNameLst>
                                      </p:cBhvr>
                                      <p:by>
                                        <p:hsl h="0" s="12549" l="25098"/>
                                      </p:by>
                                    </p:animClr>
                                    <p:animClr clrSpc="hsl" dir="cw">
                                      <p:cBhvr>
                                        <p:cTn id="7" dur="500" fill="hold"/>
                                        <p:tgtEl>
                                          <p:spTgt spid="10"/>
                                        </p:tgtEl>
                                        <p:attrNameLst>
                                          <p:attrName>fillcolor</p:attrName>
                                        </p:attrNameLst>
                                      </p:cBhvr>
                                      <p:by>
                                        <p:hsl h="0" s="12549" l="25098"/>
                                      </p:by>
                                    </p:animClr>
                                    <p:animClr clrSpc="hsl" dir="cw">
                                      <p:cBhvr>
                                        <p:cTn id="8" dur="500" fill="hold"/>
                                        <p:tgtEl>
                                          <p:spTgt spid="10"/>
                                        </p:tgtEl>
                                        <p:attrNameLst>
                                          <p:attrName>stroke.color</p:attrName>
                                        </p:attrNameLst>
                                      </p:cBhvr>
                                      <p:by>
                                        <p:hsl h="0" s="12549" l="25098"/>
                                      </p:by>
                                    </p:animClr>
                                    <p:set>
                                      <p:cBhvr>
                                        <p:cTn id="9" dur="500" fill="hold"/>
                                        <p:tgtEl>
                                          <p:spTgt spid="10"/>
                                        </p:tgtEl>
                                        <p:attrNameLst>
                                          <p:attrName>fill.type</p:attrName>
                                        </p:attrNameLst>
                                      </p:cBhvr>
                                      <p:to>
                                        <p:strVal val="solid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0" presetID="30" presetClass="emph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animClr clrSpc="hsl" dir="cw">
                                      <p:cBhvr override="childStyle">
                                        <p:cTn id="11" dur="500" fill="hold"/>
                                        <p:tgtEl>
                                          <p:spTgt spid="20"/>
                                        </p:tgtEl>
                                        <p:attrNameLst>
                                          <p:attrName>style.color</p:attrName>
                                        </p:attrNameLst>
                                      </p:cBhvr>
                                      <p:by>
                                        <p:hsl h="0" s="12549" l="25098"/>
                                      </p:by>
                                    </p:animClr>
                                    <p:animClr clrSpc="hsl" dir="cw">
                                      <p:cBhvr>
                                        <p:cTn id="12" dur="500" fill="hold"/>
                                        <p:tgtEl>
                                          <p:spTgt spid="20"/>
                                        </p:tgtEl>
                                        <p:attrNameLst>
                                          <p:attrName>fillcolor</p:attrName>
                                        </p:attrNameLst>
                                      </p:cBhvr>
                                      <p:by>
                                        <p:hsl h="0" s="12549" l="25098"/>
                                      </p:by>
                                    </p:animClr>
                                    <p:animClr clrSpc="hsl" dir="cw">
                                      <p:cBhvr>
                                        <p:cTn id="13" dur="500" fill="hold"/>
                                        <p:tgtEl>
                                          <p:spTgt spid="20"/>
                                        </p:tgtEl>
                                        <p:attrNameLst>
                                          <p:attrName>stroke.color</p:attrName>
                                        </p:attrNameLst>
                                      </p:cBhvr>
                                      <p:by>
                                        <p:hsl h="0" s="12549" l="25098"/>
                                      </p:by>
                                    </p:animClr>
                                    <p:set>
                                      <p:cBhvr>
                                        <p:cTn id="14" dur="500" fill="hold"/>
                                        <p:tgtEl>
                                          <p:spTgt spid="20"/>
                                        </p:tgtEl>
                                        <p:attrNameLst>
                                          <p:attrName>fill.type</p:attrName>
                                        </p:attrNameLst>
                                      </p:cBhvr>
                                      <p:to>
                                        <p:strVal val="solid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5" presetID="30" presetClass="emph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animClr clrSpc="hsl" dir="cw">
                                      <p:cBhvr override="childStyle">
                                        <p:cTn id="16" dur="500" fill="hold"/>
                                        <p:tgtEl>
                                          <p:spTgt spid="19"/>
                                        </p:tgtEl>
                                        <p:attrNameLst>
                                          <p:attrName>style.color</p:attrName>
                                        </p:attrNameLst>
                                      </p:cBhvr>
                                      <p:by>
                                        <p:hsl h="0" s="12549" l="25098"/>
                                      </p:by>
                                    </p:animClr>
                                    <p:animClr clrSpc="hsl" dir="cw">
                                      <p:cBhvr>
                                        <p:cTn id="17" dur="500" fill="hold"/>
                                        <p:tgtEl>
                                          <p:spTgt spid="19"/>
                                        </p:tgtEl>
                                        <p:attrNameLst>
                                          <p:attrName>fillcolor</p:attrName>
                                        </p:attrNameLst>
                                      </p:cBhvr>
                                      <p:by>
                                        <p:hsl h="0" s="12549" l="25098"/>
                                      </p:by>
                                    </p:animClr>
                                    <p:animClr clrSpc="hsl" dir="cw">
                                      <p:cBhvr>
                                        <p:cTn id="18" dur="500" fill="hold"/>
                                        <p:tgtEl>
                                          <p:spTgt spid="19"/>
                                        </p:tgtEl>
                                        <p:attrNameLst>
                                          <p:attrName>stroke.color</p:attrName>
                                        </p:attrNameLst>
                                      </p:cBhvr>
                                      <p:by>
                                        <p:hsl h="0" s="12549" l="25098"/>
                                      </p:by>
                                    </p:animClr>
                                    <p:set>
                                      <p:cBhvr>
                                        <p:cTn id="19" dur="500" fill="hold"/>
                                        <p:tgtEl>
                                          <p:spTgt spid="19"/>
                                        </p:tgtEl>
                                        <p:attrNameLst>
                                          <p:attrName>fill.type</p:attrName>
                                        </p:attrNameLst>
                                      </p:cBhvr>
                                      <p:to>
                                        <p:strVal val="solid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20" presetID="30" presetClass="emph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animClr clrSpc="hsl" dir="cw">
                                      <p:cBhvr override="childStyle">
                                        <p:cTn id="21" dur="500" fill="hold"/>
                                        <p:tgtEl>
                                          <p:spTgt spid="16"/>
                                        </p:tgtEl>
                                        <p:attrNameLst>
                                          <p:attrName>style.color</p:attrName>
                                        </p:attrNameLst>
                                      </p:cBhvr>
                                      <p:by>
                                        <p:hsl h="0" s="12549" l="25098"/>
                                      </p:by>
                                    </p:animClr>
                                    <p:animClr clrSpc="hsl" dir="cw">
                                      <p:cBhvr>
                                        <p:cTn id="22" dur="500" fill="hold"/>
                                        <p:tgtEl>
                                          <p:spTgt spid="16"/>
                                        </p:tgtEl>
                                        <p:attrNameLst>
                                          <p:attrName>fillcolor</p:attrName>
                                        </p:attrNameLst>
                                      </p:cBhvr>
                                      <p:by>
                                        <p:hsl h="0" s="12549" l="25098"/>
                                      </p:by>
                                    </p:animClr>
                                    <p:animClr clrSpc="hsl" dir="cw">
                                      <p:cBhvr>
                                        <p:cTn id="23" dur="500" fill="hold"/>
                                        <p:tgtEl>
                                          <p:spTgt spid="16"/>
                                        </p:tgtEl>
                                        <p:attrNameLst>
                                          <p:attrName>stroke.color</p:attrName>
                                        </p:attrNameLst>
                                      </p:cBhvr>
                                      <p:by>
                                        <p:hsl h="0" s="12549" l="25098"/>
                                      </p:by>
                                    </p:animClr>
                                    <p:set>
                                      <p:cBhvr>
                                        <p:cTn id="24" dur="500" fill="hold"/>
                                        <p:tgtEl>
                                          <p:spTgt spid="16"/>
                                        </p:tgtEl>
                                        <p:attrNameLst>
                                          <p:attrName>fill.type</p:attrName>
                                        </p:attrNameLst>
                                      </p:cBhvr>
                                      <p:to>
                                        <p:strVal val="solid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25" presetID="30" presetClass="emph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animClr clrSpc="hsl" dir="cw">
                                      <p:cBhvr override="childStyle">
                                        <p:cTn id="26" dur="500" fill="hold"/>
                                        <p:tgtEl>
                                          <p:spTgt spid="11"/>
                                        </p:tgtEl>
                                        <p:attrNameLst>
                                          <p:attrName>style.color</p:attrName>
                                        </p:attrNameLst>
                                      </p:cBhvr>
                                      <p:by>
                                        <p:hsl h="0" s="12549" l="25098"/>
                                      </p:by>
                                    </p:animClr>
                                    <p:animClr clrSpc="hsl" dir="cw">
                                      <p:cBhvr>
                                        <p:cTn id="27" dur="500" fill="hold"/>
                                        <p:tgtEl>
                                          <p:spTgt spid="11"/>
                                        </p:tgtEl>
                                        <p:attrNameLst>
                                          <p:attrName>fillcolor</p:attrName>
                                        </p:attrNameLst>
                                      </p:cBhvr>
                                      <p:by>
                                        <p:hsl h="0" s="12549" l="25098"/>
                                      </p:by>
                                    </p:animClr>
                                    <p:animClr clrSpc="hsl" dir="cw">
                                      <p:cBhvr>
                                        <p:cTn id="28" dur="500" fill="hold"/>
                                        <p:tgtEl>
                                          <p:spTgt spid="11"/>
                                        </p:tgtEl>
                                        <p:attrNameLst>
                                          <p:attrName>stroke.color</p:attrName>
                                        </p:attrNameLst>
                                      </p:cBhvr>
                                      <p:by>
                                        <p:hsl h="0" s="12549" l="25098"/>
                                      </p:by>
                                    </p:animClr>
                                    <p:set>
                                      <p:cBhvr>
                                        <p:cTn id="29" dur="500" fill="hold"/>
                                        <p:tgtEl>
                                          <p:spTgt spid="11"/>
                                        </p:tgtEl>
                                        <p:attrNameLst>
                                          <p:attrName>fill.type</p:attrName>
                                        </p:attrNameLst>
                                      </p:cBhvr>
                                      <p:to>
                                        <p:strVal val="solid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30" presetID="30" presetClass="emph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animClr clrSpc="hsl" dir="cw">
                                      <p:cBhvr override="childStyle">
                                        <p:cTn id="31" dur="500" fill="hold"/>
                                        <p:tgtEl>
                                          <p:spTgt spid="14"/>
                                        </p:tgtEl>
                                        <p:attrNameLst>
                                          <p:attrName>style.color</p:attrName>
                                        </p:attrNameLst>
                                      </p:cBhvr>
                                      <p:by>
                                        <p:hsl h="0" s="12549" l="25098"/>
                                      </p:by>
                                    </p:animClr>
                                    <p:animClr clrSpc="hsl" dir="cw">
                                      <p:cBhvr>
                                        <p:cTn id="32" dur="500" fill="hold"/>
                                        <p:tgtEl>
                                          <p:spTgt spid="14"/>
                                        </p:tgtEl>
                                        <p:attrNameLst>
                                          <p:attrName>fillcolor</p:attrName>
                                        </p:attrNameLst>
                                      </p:cBhvr>
                                      <p:by>
                                        <p:hsl h="0" s="12549" l="25098"/>
                                      </p:by>
                                    </p:animClr>
                                    <p:animClr clrSpc="hsl" dir="cw">
                                      <p:cBhvr>
                                        <p:cTn id="33" dur="500" fill="hold"/>
                                        <p:tgtEl>
                                          <p:spTgt spid="14"/>
                                        </p:tgtEl>
                                        <p:attrNameLst>
                                          <p:attrName>stroke.color</p:attrName>
                                        </p:attrNameLst>
                                      </p:cBhvr>
                                      <p:by>
                                        <p:hsl h="0" s="12549" l="25098"/>
                                      </p:by>
                                    </p:animClr>
                                    <p:set>
                                      <p:cBhvr>
                                        <p:cTn id="34" dur="500" fill="hold"/>
                                        <p:tgtEl>
                                          <p:spTgt spid="14"/>
                                        </p:tgtEl>
                                        <p:attrNameLst>
                                          <p:attrName>fill.type</p:attrName>
                                        </p:attrNameLst>
                                      </p:cBhvr>
                                      <p:to>
                                        <p:strVal val="solid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35" presetID="30" presetClass="emph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animClr clrSpc="hsl" dir="cw">
                                      <p:cBhvr override="childStyle">
                                        <p:cTn id="36" dur="500" fill="hold"/>
                                        <p:tgtEl>
                                          <p:spTgt spid="13"/>
                                        </p:tgtEl>
                                        <p:attrNameLst>
                                          <p:attrName>style.color</p:attrName>
                                        </p:attrNameLst>
                                      </p:cBhvr>
                                      <p:by>
                                        <p:hsl h="0" s="12549" l="25098"/>
                                      </p:by>
                                    </p:animClr>
                                    <p:animClr clrSpc="hsl" dir="cw">
                                      <p:cBhvr>
                                        <p:cTn id="37" dur="500" fill="hold"/>
                                        <p:tgtEl>
                                          <p:spTgt spid="13"/>
                                        </p:tgtEl>
                                        <p:attrNameLst>
                                          <p:attrName>fillcolor</p:attrName>
                                        </p:attrNameLst>
                                      </p:cBhvr>
                                      <p:by>
                                        <p:hsl h="0" s="12549" l="25098"/>
                                      </p:by>
                                    </p:animClr>
                                    <p:animClr clrSpc="hsl" dir="cw">
                                      <p:cBhvr>
                                        <p:cTn id="38" dur="500" fill="hold"/>
                                        <p:tgtEl>
                                          <p:spTgt spid="13"/>
                                        </p:tgtEl>
                                        <p:attrNameLst>
                                          <p:attrName>stroke.color</p:attrName>
                                        </p:attrNameLst>
                                      </p:cBhvr>
                                      <p:by>
                                        <p:hsl h="0" s="12549" l="25098"/>
                                      </p:by>
                                    </p:animClr>
                                    <p:set>
                                      <p:cBhvr>
                                        <p:cTn id="39" dur="500" fill="hold"/>
                                        <p:tgtEl>
                                          <p:spTgt spid="13"/>
                                        </p:tgtEl>
                                        <p:attrNameLst>
                                          <p:attrName>fill.type</p:attrName>
                                        </p:attrNameLst>
                                      </p:cBhvr>
                                      <p:to>
                                        <p:strVal val="solid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40" presetID="30" presetClass="emph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animClr clrSpc="hsl" dir="cw">
                                      <p:cBhvr override="childStyle">
                                        <p:cTn id="41" dur="500" fill="hold"/>
                                        <p:tgtEl>
                                          <p:spTgt spid="12"/>
                                        </p:tgtEl>
                                        <p:attrNameLst>
                                          <p:attrName>style.color</p:attrName>
                                        </p:attrNameLst>
                                      </p:cBhvr>
                                      <p:by>
                                        <p:hsl h="0" s="12549" l="25098"/>
                                      </p:by>
                                    </p:animClr>
                                    <p:animClr clrSpc="hsl" dir="cw">
                                      <p:cBhvr>
                                        <p:cTn id="42" dur="500" fill="hold"/>
                                        <p:tgtEl>
                                          <p:spTgt spid="12"/>
                                        </p:tgtEl>
                                        <p:attrNameLst>
                                          <p:attrName>fillcolor</p:attrName>
                                        </p:attrNameLst>
                                      </p:cBhvr>
                                      <p:by>
                                        <p:hsl h="0" s="12549" l="25098"/>
                                      </p:by>
                                    </p:animClr>
                                    <p:animClr clrSpc="hsl" dir="cw">
                                      <p:cBhvr>
                                        <p:cTn id="43" dur="500" fill="hold"/>
                                        <p:tgtEl>
                                          <p:spTgt spid="12"/>
                                        </p:tgtEl>
                                        <p:attrNameLst>
                                          <p:attrName>stroke.color</p:attrName>
                                        </p:attrNameLst>
                                      </p:cBhvr>
                                      <p:by>
                                        <p:hsl h="0" s="12549" l="25098"/>
                                      </p:by>
                                    </p:animClr>
                                    <p:set>
                                      <p:cBhvr>
                                        <p:cTn id="44" dur="500" fill="hold"/>
                                        <p:tgtEl>
                                          <p:spTgt spid="12"/>
                                        </p:tgtEl>
                                        <p:attrNameLst>
                                          <p:attrName>fill.type</p:attrName>
                                        </p:attrNameLst>
                                      </p:cBhvr>
                                      <p:to>
                                        <p:strVal val="solid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10" grpId="0" animBg="1"/>
      <p:bldP spid="11" grpId="0" animBg="1"/>
      <p:bldP spid="12" grpId="0" animBg="1"/>
      <p:bldP spid="13" grpId="0" animBg="1"/>
      <p:bldP spid="14" grpId="0" animBg="1"/>
      <p:bldP spid="16" grpId="0" animBg="1"/>
      <p:bldP spid="19" grpId="0" animBg="1"/>
      <p:bldP spid="20" grpId="0"/>
    </p:bldLst>
  </p:timing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>
            <a:normAutofit fontScale="90000"/>
          </a:bodyPr>
          <a:lstStyle/>
          <a:p>
            <a:r>
              <a:rPr lang="en-US" dirty="0" smtClean="0"/>
              <a:t>How does </a:t>
            </a:r>
            <a:r>
              <a:rPr lang="en-US" smtClean="0"/>
              <a:t>asking Questions</a:t>
            </a:r>
            <a:br>
              <a:rPr lang="en-US" smtClean="0"/>
            </a:br>
            <a:r>
              <a:rPr lang="en-US" smtClean="0"/>
              <a:t> </a:t>
            </a:r>
            <a:r>
              <a:rPr lang="en-US" dirty="0" smtClean="0"/>
              <a:t>benefit teachers?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469900" y="2095500"/>
            <a:ext cx="8293100" cy="4305300"/>
          </a:xfrm>
        </p:spPr>
        <p:txBody>
          <a:bodyPr>
            <a:noAutofit/>
          </a:bodyPr>
          <a:lstStyle/>
          <a:p>
            <a:pPr>
              <a:spcBef>
                <a:spcPts val="1200"/>
              </a:spcBef>
            </a:pPr>
            <a:r>
              <a:rPr lang="en-US" sz="2800" dirty="0"/>
              <a:t>Provides a lens into children’s </a:t>
            </a:r>
            <a:r>
              <a:rPr lang="en-US" sz="2800" dirty="0" smtClean="0"/>
              <a:t>perspectives</a:t>
            </a:r>
            <a:endParaRPr lang="en-US" sz="2800" dirty="0"/>
          </a:p>
          <a:p>
            <a:pPr>
              <a:spcBef>
                <a:spcPts val="1200"/>
              </a:spcBef>
            </a:pPr>
            <a:r>
              <a:rPr lang="en-US" sz="2800" dirty="0" smtClean="0"/>
              <a:t>Informs teachers of children’s thinking processes</a:t>
            </a:r>
          </a:p>
          <a:p>
            <a:pPr>
              <a:spcBef>
                <a:spcPts val="1200"/>
              </a:spcBef>
            </a:pPr>
            <a:r>
              <a:rPr lang="en-US" sz="2800" dirty="0" smtClean="0"/>
              <a:t>Assists with curriculum planning and assessment</a:t>
            </a:r>
          </a:p>
        </p:txBody>
      </p:sp>
    </p:spTree>
    <p:extLst>
      <p:ext uri="{BB962C8B-B14F-4D97-AF65-F5344CB8AC3E}">
        <p14:creationId xmlns:p14="http://schemas.microsoft.com/office/powerpoint/2010/main" val="2981348002"/>
      </p:ext>
    </p:extLst>
  </p:cSld>
  <p:clrMapOvr>
    <a:masterClrMapping/>
  </p:clrMapOvr>
  <p:timing>
    <p:tnLst>
      <p:par>
        <p:cTn xmlns:p14="http://schemas.microsoft.com/office/powerpoint/2010/main" id="1" dur="indefinite" restart="never" nodeType="tmRoot"/>
      </p:par>
    </p:tnLst>
  </p:timing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Title 3"/>
          <p:cNvSpPr>
            <a:spLocks noGrp="1"/>
          </p:cNvSpPr>
          <p:nvPr>
            <p:ph type="title"/>
          </p:nvPr>
        </p:nvSpPr>
        <p:spPr/>
        <p:txBody>
          <a:bodyPr>
            <a:normAutofit fontScale="90000"/>
          </a:bodyPr>
          <a:lstStyle/>
          <a:p>
            <a:r>
              <a:rPr lang="en-US" dirty="0" smtClean="0"/>
              <a:t>Questions that continue conversation</a:t>
            </a:r>
            <a:endParaRPr lang="en-US" dirty="0"/>
          </a:p>
        </p:txBody>
      </p:sp>
      <p:sp>
        <p:nvSpPr>
          <p:cNvPr id="5" name="Content Placeholder 4"/>
          <p:cNvSpPr>
            <a:spLocks noGrp="1"/>
          </p:cNvSpPr>
          <p:nvPr>
            <p:ph idx="1"/>
          </p:nvPr>
        </p:nvSpPr>
        <p:spPr>
          <a:xfrm>
            <a:off x="495299" y="2036571"/>
            <a:ext cx="8153401" cy="4752546"/>
          </a:xfrm>
        </p:spPr>
        <p:txBody>
          <a:bodyPr>
            <a:normAutofit/>
          </a:bodyPr>
          <a:lstStyle/>
          <a:p>
            <a:pPr marL="256032" indent="-256032">
              <a:spcBef>
                <a:spcPts val="1300"/>
              </a:spcBef>
            </a:pPr>
            <a:r>
              <a:rPr lang="en-US" sz="2800" dirty="0" smtClean="0"/>
              <a:t>Focus on children’s interests and excitement</a:t>
            </a:r>
          </a:p>
          <a:p>
            <a:pPr marL="256032" indent="-256032">
              <a:spcBef>
                <a:spcPts val="1300"/>
              </a:spcBef>
            </a:pPr>
            <a:r>
              <a:rPr lang="en-US" sz="2800" dirty="0" smtClean="0"/>
              <a:t>Request information teachers </a:t>
            </a:r>
            <a:br>
              <a:rPr lang="en-US" sz="2800" dirty="0" smtClean="0"/>
            </a:br>
            <a:r>
              <a:rPr lang="en-US" sz="2800" dirty="0" smtClean="0"/>
              <a:t>do not already know</a:t>
            </a:r>
          </a:p>
          <a:p>
            <a:pPr marL="256032" indent="-256032">
              <a:spcBef>
                <a:spcPts val="1300"/>
              </a:spcBef>
            </a:pPr>
            <a:r>
              <a:rPr lang="en-US" sz="2800" dirty="0" smtClean="0"/>
              <a:t>Match children’s language </a:t>
            </a:r>
            <a:br>
              <a:rPr lang="en-US" sz="2800" dirty="0" smtClean="0"/>
            </a:br>
            <a:r>
              <a:rPr lang="en-US" sz="2800" dirty="0" smtClean="0"/>
              <a:t>abilities</a:t>
            </a:r>
          </a:p>
          <a:p>
            <a:pPr marL="256032" indent="-256032">
              <a:spcBef>
                <a:spcPts val="1300"/>
              </a:spcBef>
            </a:pPr>
            <a:r>
              <a:rPr lang="en-US" sz="2800" dirty="0" smtClean="0"/>
              <a:t>Stimulate creative thinking</a:t>
            </a:r>
          </a:p>
          <a:p>
            <a:pPr marL="256032" indent="-256032">
              <a:spcBef>
                <a:spcPts val="1300"/>
              </a:spcBef>
            </a:pPr>
            <a:r>
              <a:rPr lang="en-US" sz="2800" dirty="0" smtClean="0"/>
              <a:t>Show a teacher’s interest.</a:t>
            </a:r>
          </a:p>
        </p:txBody>
      </p:sp>
      <p:pic>
        <p:nvPicPr>
          <p:cNvPr id="2" name="Picture 1" descr="GoSign.jpg"/>
          <p:cNvPicPr>
            <a:picLocks noChangeAspect="1"/>
          </p:cNvPicPr>
          <p:nvPr/>
        </p:nvPicPr>
        <p:blipFill>
          <a:blip r:embed="rId3" cstate="email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6547974" y="2859664"/>
            <a:ext cx="1261872" cy="348996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858618059"/>
      </p:ext>
    </p:extLst>
  </p:cSld>
  <p:clrMapOvr>
    <a:masterClrMapping/>
  </p:clrMapOvr>
  <p:timing>
    <p:tnLst>
      <p:par>
        <p:cTn xmlns:p14="http://schemas.microsoft.com/office/powerpoint/2010/main" id="1" dur="indefinite" restart="never" nodeType="tmRoot"/>
      </p:par>
    </p:tnLst>
  </p:timing>
</p:sld>
</file>

<file path=ppt/slides/slide1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>
            <a:normAutofit/>
          </a:bodyPr>
          <a:lstStyle/>
          <a:p>
            <a:r>
              <a:rPr lang="en-US" dirty="0" smtClean="0"/>
              <a:t>What are Open-Ended Questions?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482600" y="2095500"/>
            <a:ext cx="7715042" cy="4381499"/>
          </a:xfrm>
        </p:spPr>
        <p:txBody>
          <a:bodyPr>
            <a:normAutofit/>
          </a:bodyPr>
          <a:lstStyle/>
          <a:p>
            <a:pPr marL="347472" indent="-347472"/>
            <a:r>
              <a:rPr lang="en-US" sz="2800" dirty="0" smtClean="0"/>
              <a:t>A </a:t>
            </a:r>
            <a:r>
              <a:rPr lang="en-US" sz="2800" dirty="0"/>
              <a:t>question with many </a:t>
            </a:r>
            <a:r>
              <a:rPr lang="en-US" sz="2800" dirty="0" smtClean="0"/>
              <a:t/>
            </a:r>
            <a:br>
              <a:rPr lang="en-US" sz="2800" dirty="0" smtClean="0"/>
            </a:br>
            <a:r>
              <a:rPr lang="en-US" sz="2800" dirty="0" smtClean="0"/>
              <a:t>answers</a:t>
            </a:r>
            <a:endParaRPr lang="en-US" sz="2800" dirty="0"/>
          </a:p>
          <a:p>
            <a:pPr marL="347472" indent="-347472"/>
            <a:r>
              <a:rPr lang="en-US" sz="2800" dirty="0" smtClean="0"/>
              <a:t>Require more than </a:t>
            </a:r>
            <a:br>
              <a:rPr lang="en-US" sz="2800" dirty="0" smtClean="0"/>
            </a:br>
            <a:r>
              <a:rPr lang="en-US" sz="2800" dirty="0" smtClean="0"/>
              <a:t>a one-word response</a:t>
            </a:r>
          </a:p>
          <a:p>
            <a:pPr marL="347472" indent="-347472"/>
            <a:r>
              <a:rPr lang="en-US" sz="2800" dirty="0" smtClean="0"/>
              <a:t>Allow children to </a:t>
            </a:r>
            <a:br>
              <a:rPr lang="en-US" sz="2800" dirty="0" smtClean="0"/>
            </a:br>
            <a:r>
              <a:rPr lang="en-US" sz="2800" dirty="0" smtClean="0"/>
              <a:t>express their ideas </a:t>
            </a:r>
            <a:br>
              <a:rPr lang="en-US" sz="2800" dirty="0" smtClean="0"/>
            </a:br>
            <a:r>
              <a:rPr lang="en-US" sz="2800" dirty="0" smtClean="0"/>
              <a:t>and opinions.</a:t>
            </a:r>
          </a:p>
        </p:txBody>
      </p:sp>
      <p:pic>
        <p:nvPicPr>
          <p:cNvPr id="5" name="Picture 4" descr="Cook Inlet-Jason-P010.jpg"/>
          <p:cNvPicPr>
            <a:picLocks noChangeAspect="1"/>
          </p:cNvPicPr>
          <p:nvPr/>
        </p:nvPicPr>
        <p:blipFill rotWithShape="1"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31370"/>
          <a:stretch/>
        </p:blipFill>
        <p:spPr>
          <a:xfrm>
            <a:off x="4840076" y="2032425"/>
            <a:ext cx="3759037" cy="3650711"/>
          </a:xfrm>
          <a:prstGeom prst="rect">
            <a:avLst/>
          </a:prstGeom>
          <a:ln w="38100" cmpd="sng">
            <a:solidFill>
              <a:srgbClr val="FFA72C"/>
            </a:solidFill>
          </a:ln>
        </p:spPr>
      </p:pic>
    </p:spTree>
    <p:extLst>
      <p:ext uri="{BB962C8B-B14F-4D97-AF65-F5344CB8AC3E}">
        <p14:creationId xmlns:p14="http://schemas.microsoft.com/office/powerpoint/2010/main" val="1464294417"/>
      </p:ext>
    </p:extLst>
  </p:cSld>
  <p:clrMapOvr>
    <a:masterClrMapping/>
  </p:clrMapOvr>
  <p:timing>
    <p:tnLst>
      <p:par>
        <p:cTn xmlns:p14="http://schemas.microsoft.com/office/powerpoint/2010/main" id="1" dur="indefinite" restart="never" nodeType="tmRoot"/>
      </p:par>
    </p:tnLst>
  </p:timing>
</p:sld>
</file>

<file path=ppt/slides/slide1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Title 3"/>
          <p:cNvSpPr>
            <a:spLocks noGrp="1"/>
          </p:cNvSpPr>
          <p:nvPr>
            <p:ph type="title"/>
          </p:nvPr>
        </p:nvSpPr>
        <p:spPr/>
        <p:txBody>
          <a:bodyPr>
            <a:normAutofit fontScale="90000"/>
          </a:bodyPr>
          <a:lstStyle/>
          <a:p>
            <a:r>
              <a:rPr lang="en-US" dirty="0" smtClean="0"/>
              <a:t>Questions that Stop Conversation</a:t>
            </a:r>
            <a:endParaRPr lang="en-US" dirty="0"/>
          </a:p>
        </p:txBody>
      </p:sp>
      <p:sp>
        <p:nvSpPr>
          <p:cNvPr id="5" name="Content Placeholder 4"/>
          <p:cNvSpPr>
            <a:spLocks noGrp="1"/>
          </p:cNvSpPr>
          <p:nvPr>
            <p:ph idx="1"/>
          </p:nvPr>
        </p:nvSpPr>
        <p:spPr>
          <a:xfrm>
            <a:off x="482600" y="1910603"/>
            <a:ext cx="8306292" cy="4596503"/>
          </a:xfrm>
        </p:spPr>
        <p:txBody>
          <a:bodyPr>
            <a:normAutofit/>
          </a:bodyPr>
          <a:lstStyle/>
          <a:p>
            <a:r>
              <a:rPr lang="en-US" sz="2800" dirty="0" smtClean="0"/>
              <a:t>Intended </a:t>
            </a:r>
            <a:r>
              <a:rPr lang="en-US" sz="2800" dirty="0"/>
              <a:t>to </a:t>
            </a:r>
            <a:r>
              <a:rPr lang="en-US" sz="2800" dirty="0" smtClean="0"/>
              <a:t>test </a:t>
            </a:r>
            <a:endParaRPr lang="en-US" sz="2800" dirty="0"/>
          </a:p>
          <a:p>
            <a:r>
              <a:rPr lang="en-US" sz="2800" dirty="0"/>
              <a:t>Rhetorical, </a:t>
            </a:r>
            <a:r>
              <a:rPr lang="en-US" sz="2800" dirty="0" smtClean="0"/>
              <a:t>no </a:t>
            </a:r>
            <a:r>
              <a:rPr lang="en-US" sz="2800" dirty="0"/>
              <a:t>response </a:t>
            </a:r>
            <a:r>
              <a:rPr lang="en-US" sz="2800" dirty="0" smtClean="0"/>
              <a:t/>
            </a:r>
            <a:br>
              <a:rPr lang="en-US" sz="2800" dirty="0" smtClean="0"/>
            </a:br>
            <a:r>
              <a:rPr lang="en-US" sz="2800" dirty="0" smtClean="0"/>
              <a:t>really needed</a:t>
            </a:r>
            <a:endParaRPr lang="en-US" sz="2800" dirty="0"/>
          </a:p>
          <a:p>
            <a:r>
              <a:rPr lang="en-US" sz="2800" dirty="0"/>
              <a:t>Too simple or </a:t>
            </a:r>
            <a:r>
              <a:rPr lang="en-US" sz="2800" dirty="0" smtClean="0"/>
              <a:t>complex</a:t>
            </a:r>
          </a:p>
          <a:p>
            <a:r>
              <a:rPr lang="en-US" sz="2800" dirty="0" smtClean="0"/>
              <a:t>Close-ended examples:</a:t>
            </a:r>
          </a:p>
          <a:p>
            <a:pPr lvl="1"/>
            <a:r>
              <a:rPr lang="en-US" sz="2100" dirty="0" smtClean="0"/>
              <a:t>What is this called?</a:t>
            </a:r>
          </a:p>
          <a:p>
            <a:pPr lvl="1"/>
            <a:r>
              <a:rPr lang="en-US" sz="2100" dirty="0" smtClean="0"/>
              <a:t>Are you having fun?</a:t>
            </a:r>
          </a:p>
          <a:p>
            <a:pPr lvl="1"/>
            <a:r>
              <a:rPr lang="en-US" sz="2100" dirty="0" smtClean="0"/>
              <a:t>Did you play in the block area?</a:t>
            </a:r>
          </a:p>
          <a:p>
            <a:pPr lvl="1"/>
            <a:r>
              <a:rPr lang="en-US" sz="2100" dirty="0" smtClean="0"/>
              <a:t>That’s a large tree, isn’t it?</a:t>
            </a:r>
          </a:p>
          <a:p>
            <a:pPr lvl="1"/>
            <a:r>
              <a:rPr lang="en-US" sz="2100" dirty="0" smtClean="0"/>
              <a:t>How are the balls the same as the oranges?</a:t>
            </a:r>
          </a:p>
        </p:txBody>
      </p:sp>
      <p:pic>
        <p:nvPicPr>
          <p:cNvPr id="3" name="Picture 2" descr="StopSign.png"/>
          <p:cNvPicPr>
            <a:picLocks noChangeAspect="1"/>
          </p:cNvPicPr>
          <p:nvPr/>
        </p:nvPicPr>
        <p:blipFill>
          <a:blip r:embed="rId3" cstate="email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5521005" y="2169317"/>
            <a:ext cx="2698144" cy="2698144"/>
          </a:xfrm>
          <a:prstGeom prst="rect">
            <a:avLst/>
          </a:prstGeom>
          <a:effectLst>
            <a:outerShdw blurRad="50800" dist="38100" dir="2700000" algn="tl" rotWithShape="0">
              <a:prstClr val="black">
                <a:alpha val="40000"/>
              </a:prstClr>
            </a:outerShdw>
          </a:effectLst>
        </p:spPr>
      </p:pic>
    </p:spTree>
    <p:extLst>
      <p:ext uri="{BB962C8B-B14F-4D97-AF65-F5344CB8AC3E}">
        <p14:creationId xmlns:p14="http://schemas.microsoft.com/office/powerpoint/2010/main" val="3893399566"/>
      </p:ext>
    </p:extLst>
  </p:cSld>
  <p:clrMapOvr>
    <a:masterClrMapping/>
  </p:clrMapOvr>
  <p:timing>
    <p:tnLst>
      <p:par>
        <p:cTn xmlns:p14="http://schemas.microsoft.com/office/powerpoint/2010/main" id="1" dur="indefinite" restart="never" nodeType="tmRoot"/>
      </p:par>
    </p:tnLst>
  </p:timing>
</p:sld>
</file>

<file path=ppt/slides/slide1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4" name="Picture 3" descr="TriangleChart.jpg"/>
          <p:cNvPicPr>
            <a:picLocks noChangeAspect="1"/>
          </p:cNvPicPr>
          <p:nvPr/>
        </p:nvPicPr>
        <p:blipFill>
          <a:blip r:embed="rId3" cstate="email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2392373" y="2049281"/>
            <a:ext cx="6230112" cy="4261104"/>
          </a:xfrm>
          <a:prstGeom prst="rect">
            <a:avLst/>
          </a:prstGeom>
        </p:spPr>
      </p:pic>
      <p:sp>
        <p:nvSpPr>
          <p:cNvPr id="3" name="Title 2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Asking Children Questions</a:t>
            </a:r>
            <a:endParaRPr lang="en-US" dirty="0"/>
          </a:p>
        </p:txBody>
      </p:sp>
      <p:sp>
        <p:nvSpPr>
          <p:cNvPr id="20" name="Rectangle 19"/>
          <p:cNvSpPr/>
          <p:nvPr/>
        </p:nvSpPr>
        <p:spPr>
          <a:xfrm>
            <a:off x="3604340" y="1842701"/>
            <a:ext cx="1712819" cy="1183482"/>
          </a:xfrm>
          <a:prstGeom prst="rect">
            <a:avLst/>
          </a:prstGeom>
        </p:spPr>
        <p:style>
          <a:lnRef idx="0">
            <a:schemeClr val="dk1">
              <a:alpha val="0"/>
              <a:hueOff val="0"/>
              <a:satOff val="0"/>
              <a:lumOff val="0"/>
              <a:alphaOff val="0"/>
            </a:schemeClr>
          </a:lnRef>
          <a:fillRef idx="0">
            <a:schemeClr val="lt1">
              <a:alpha val="0"/>
              <a:hueOff val="0"/>
              <a:satOff val="0"/>
              <a:lumOff val="0"/>
              <a:alphaOff val="0"/>
            </a:schemeClr>
          </a:fillRef>
          <a:effectRef idx="0">
            <a:schemeClr val="lt1">
              <a:alpha val="0"/>
              <a:hueOff val="0"/>
              <a:satOff val="0"/>
              <a:lumOff val="0"/>
              <a:alphaOff val="0"/>
            </a:schemeClr>
          </a:effectRef>
          <a:fontRef idx="minor">
            <a:schemeClr val="tx1">
              <a:hueOff val="0"/>
              <a:satOff val="0"/>
              <a:lumOff val="0"/>
              <a:alphaOff val="0"/>
            </a:schemeClr>
          </a:fontRef>
        </p:style>
      </p:sp>
      <p:sp>
        <p:nvSpPr>
          <p:cNvPr id="18" name="Rectangle 17"/>
          <p:cNvSpPr/>
          <p:nvPr/>
        </p:nvSpPr>
        <p:spPr>
          <a:xfrm>
            <a:off x="2536278" y="4743985"/>
            <a:ext cx="1142799" cy="610669"/>
          </a:xfrm>
          <a:prstGeom prst="rect">
            <a:avLst/>
          </a:prstGeom>
        </p:spPr>
        <p:style>
          <a:lnRef idx="0">
            <a:schemeClr val="dk1">
              <a:alpha val="0"/>
              <a:hueOff val="0"/>
              <a:satOff val="0"/>
              <a:lumOff val="0"/>
              <a:alphaOff val="0"/>
            </a:schemeClr>
          </a:lnRef>
          <a:fillRef idx="0">
            <a:schemeClr val="lt1">
              <a:alpha val="0"/>
              <a:hueOff val="0"/>
              <a:satOff val="0"/>
              <a:lumOff val="0"/>
              <a:alphaOff val="0"/>
            </a:schemeClr>
          </a:fillRef>
          <a:effectRef idx="0">
            <a:schemeClr val="lt1">
              <a:alpha val="0"/>
              <a:hueOff val="0"/>
              <a:satOff val="0"/>
              <a:lumOff val="0"/>
              <a:alphaOff val="0"/>
            </a:schemeClr>
          </a:effectRef>
          <a:fontRef idx="minor">
            <a:schemeClr val="tx1">
              <a:hueOff val="0"/>
              <a:satOff val="0"/>
              <a:lumOff val="0"/>
              <a:alphaOff val="0"/>
            </a:schemeClr>
          </a:fontRef>
        </p:style>
      </p:sp>
      <p:sp>
        <p:nvSpPr>
          <p:cNvPr id="12" name="Down Arrow 11"/>
          <p:cNvSpPr/>
          <p:nvPr/>
        </p:nvSpPr>
        <p:spPr>
          <a:xfrm>
            <a:off x="611822" y="4278688"/>
            <a:ext cx="2026293" cy="1830357"/>
          </a:xfrm>
          <a:prstGeom prst="downArrow">
            <a:avLst/>
          </a:prstGeom>
          <a:solidFill>
            <a:srgbClr val="FF4558"/>
          </a:solidFill>
          <a:ln>
            <a:noFill/>
          </a:ln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13" name="Up Arrow 12"/>
          <p:cNvSpPr/>
          <p:nvPr/>
        </p:nvSpPr>
        <p:spPr>
          <a:xfrm>
            <a:off x="611822" y="2277797"/>
            <a:ext cx="2044970" cy="1858372"/>
          </a:xfrm>
          <a:prstGeom prst="upArrow">
            <a:avLst/>
          </a:prstGeom>
          <a:solidFill>
            <a:srgbClr val="FF4558"/>
          </a:solidFill>
          <a:ln>
            <a:noFill/>
          </a:ln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14" name="TextBox 13"/>
          <p:cNvSpPr txBox="1"/>
          <p:nvPr/>
        </p:nvSpPr>
        <p:spPr>
          <a:xfrm>
            <a:off x="1134737" y="3439038"/>
            <a:ext cx="1008478" cy="646331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b="1" dirty="0" smtClean="0">
                <a:solidFill>
                  <a:schemeClr val="bg1"/>
                </a:solidFill>
                <a:latin typeface="Century Gothic"/>
                <a:cs typeface="Century Gothic"/>
              </a:rPr>
              <a:t>Open-Ended</a:t>
            </a:r>
            <a:endParaRPr lang="en-US" b="1" dirty="0">
              <a:solidFill>
                <a:schemeClr val="bg1"/>
              </a:solidFill>
              <a:latin typeface="Century Gothic"/>
              <a:cs typeface="Century Gothic"/>
            </a:endParaRPr>
          </a:p>
        </p:txBody>
      </p:sp>
      <p:sp>
        <p:nvSpPr>
          <p:cNvPr id="16" name="TextBox 15"/>
          <p:cNvSpPr txBox="1"/>
          <p:nvPr/>
        </p:nvSpPr>
        <p:spPr>
          <a:xfrm>
            <a:off x="1091046" y="4329488"/>
            <a:ext cx="1052169" cy="646331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b="1" dirty="0" smtClean="0">
                <a:solidFill>
                  <a:schemeClr val="bg1"/>
                </a:solidFill>
                <a:latin typeface="Century Gothic"/>
                <a:cs typeface="Century Gothic"/>
              </a:rPr>
              <a:t>Close-Ended</a:t>
            </a:r>
            <a:endParaRPr lang="en-US" b="1" dirty="0">
              <a:solidFill>
                <a:schemeClr val="bg1"/>
              </a:solidFill>
              <a:latin typeface="Century Gothic"/>
              <a:cs typeface="Century Gothic"/>
            </a:endParaRPr>
          </a:p>
        </p:txBody>
      </p:sp>
      <p:sp>
        <p:nvSpPr>
          <p:cNvPr id="17" name="TextBox 16"/>
          <p:cNvSpPr txBox="1"/>
          <p:nvPr/>
        </p:nvSpPr>
        <p:spPr>
          <a:xfrm>
            <a:off x="1134737" y="5011237"/>
            <a:ext cx="1008478" cy="646331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sz="1200" dirty="0" smtClean="0">
                <a:latin typeface="Century Gothic"/>
                <a:cs typeface="Century Gothic"/>
              </a:rPr>
              <a:t>Memorize </a:t>
            </a:r>
          </a:p>
          <a:p>
            <a:pPr algn="ctr"/>
            <a:r>
              <a:rPr lang="en-US" sz="1200" dirty="0">
                <a:latin typeface="Century Gothic"/>
                <a:cs typeface="Century Gothic"/>
              </a:rPr>
              <a:t>Recall</a:t>
            </a:r>
          </a:p>
          <a:p>
            <a:pPr algn="ctr"/>
            <a:endParaRPr lang="en-US" sz="1200" dirty="0">
              <a:latin typeface="Century Gothic"/>
              <a:cs typeface="Century Gothic"/>
            </a:endParaRPr>
          </a:p>
        </p:txBody>
      </p:sp>
      <p:sp>
        <p:nvSpPr>
          <p:cNvPr id="19" name="TextBox 18"/>
          <p:cNvSpPr txBox="1"/>
          <p:nvPr/>
        </p:nvSpPr>
        <p:spPr>
          <a:xfrm>
            <a:off x="979151" y="2495596"/>
            <a:ext cx="1276276" cy="1015663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sz="1200" dirty="0" smtClean="0">
                <a:latin typeface="Century Gothic"/>
                <a:cs typeface="Century Gothic"/>
              </a:rPr>
              <a:t>Apply</a:t>
            </a:r>
          </a:p>
          <a:p>
            <a:pPr algn="ctr"/>
            <a:r>
              <a:rPr lang="en-US" sz="1200" dirty="0" smtClean="0">
                <a:latin typeface="Century Gothic"/>
                <a:cs typeface="Century Gothic"/>
              </a:rPr>
              <a:t>Analyze</a:t>
            </a:r>
          </a:p>
          <a:p>
            <a:pPr algn="ctr"/>
            <a:r>
              <a:rPr lang="en-US" sz="1200" dirty="0">
                <a:latin typeface="Century Gothic"/>
                <a:cs typeface="Century Gothic"/>
              </a:rPr>
              <a:t>Problem Solve</a:t>
            </a:r>
          </a:p>
          <a:p>
            <a:pPr algn="ctr"/>
            <a:r>
              <a:rPr lang="en-US" sz="1200" dirty="0" smtClean="0">
                <a:latin typeface="Century Gothic"/>
                <a:cs typeface="Century Gothic"/>
              </a:rPr>
              <a:t>Predict</a:t>
            </a:r>
          </a:p>
          <a:p>
            <a:pPr algn="ctr"/>
            <a:r>
              <a:rPr lang="en-US" sz="1200" dirty="0" smtClean="0">
                <a:latin typeface="Century Gothic"/>
                <a:cs typeface="Century Gothic"/>
              </a:rPr>
              <a:t>Create</a:t>
            </a:r>
          </a:p>
        </p:txBody>
      </p:sp>
    </p:spTree>
    <p:extLst>
      <p:ext uri="{BB962C8B-B14F-4D97-AF65-F5344CB8AC3E}">
        <p14:creationId xmlns:p14="http://schemas.microsoft.com/office/powerpoint/2010/main" val="254646172"/>
      </p:ext>
    </p:extLst>
  </p:cSld>
  <p:clrMapOvr>
    <a:masterClrMapping/>
  </p:clrMapOvr>
  <p:timing>
    <p:tnLst>
      <p:par>
        <p:cTn xmlns:p14="http://schemas.microsoft.com/office/powerpoint/2010/main"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7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9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5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7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9" fill="hold">
                      <p:stCondLst>
                        <p:cond delay="indefinite"/>
                      </p:stCondLst>
                      <p:childTnLst>
                        <p:par>
                          <p:cTn id="20" fill="hold">
                            <p:stCondLst>
                              <p:cond delay="0"/>
                            </p:stCondLst>
                            <p:childTnLst>
                              <p:par>
                                <p:cTn id="21" presetID="1" presetClass="exit" presetSubtype="0" fill="hold" grpId="1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hidden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23" presetID="1" presetClass="exit" presetSubtype="0" fill="hold" grpId="1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hidden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25" presetID="1" presetClass="exit" presetSubtype="0" fill="hold" grpId="1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hidden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27" presetID="1" presetClass="exit" presetSubtype="0" fill="hold" grpId="1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hidden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29" presetID="1" presetClass="exit" presetSubtype="0" fill="hold" grpId="1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hidden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31" presetID="1" presetClass="exit" presetSubtype="0" fill="hold" grpId="1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hidden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33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35" fill="hold">
                      <p:stCondLst>
                        <p:cond delay="indefinite"/>
                      </p:stCondLst>
                      <p:childTnLst>
                        <p:par>
                          <p:cTn id="36" fill="hold">
                            <p:stCondLst>
                              <p:cond delay="0"/>
                            </p:stCondLst>
                            <p:childTnLst>
                              <p:par>
                                <p:cTn id="37" presetID="1" presetClass="entr" presetSubtype="0" fill="hold" grpId="2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39" presetID="1" presetClass="entr" presetSubtype="0" fill="hold" grpId="2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41" presetID="1" presetClass="entr" presetSubtype="0" fill="hold" grpId="2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43" fill="hold">
                      <p:stCondLst>
                        <p:cond delay="indefinite"/>
                      </p:stCondLst>
                      <p:childTnLst>
                        <p:par>
                          <p:cTn id="44" fill="hold">
                            <p:stCondLst>
                              <p:cond delay="0"/>
                            </p:stCondLst>
                            <p:childTnLst>
                              <p:par>
                                <p:cTn id="45" presetID="1" presetClass="entr" presetSubtype="0" fill="hold" grpId="2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47" presetID="1" presetClass="entr" presetSubtype="0" fill="hold" grpId="2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49" presetID="1" presetClass="entr" presetSubtype="0" fill="hold" grpId="2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5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12" grpId="0" animBg="1"/>
      <p:bldP spid="12" grpId="1" animBg="1"/>
      <p:bldP spid="12" grpId="2" animBg="1"/>
      <p:bldP spid="13" grpId="0" animBg="1"/>
      <p:bldP spid="13" grpId="1" animBg="1"/>
      <p:bldP spid="13" grpId="2" animBg="1"/>
      <p:bldP spid="14" grpId="0"/>
      <p:bldP spid="14" grpId="1"/>
      <p:bldP spid="14" grpId="2"/>
      <p:bldP spid="16" grpId="0"/>
      <p:bldP spid="16" grpId="1"/>
      <p:bldP spid="16" grpId="2"/>
      <p:bldP spid="17" grpId="0"/>
      <p:bldP spid="17" grpId="1"/>
      <p:bldP spid="17" grpId="2"/>
      <p:bldP spid="19" grpId="0"/>
      <p:bldP spid="19" grpId="1"/>
      <p:bldP spid="19" grpId="2"/>
    </p:bldLst>
  </p:timing>
</p:sld>
</file>

<file path=ppt/slides/slide1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>
            <a:normAutofit/>
          </a:bodyPr>
          <a:lstStyle/>
          <a:p>
            <a:r>
              <a:rPr lang="en-US" dirty="0" smtClean="0"/>
              <a:t>Asking Meaningful Questions</a:t>
            </a:r>
            <a:endParaRPr lang="en-US" dirty="0"/>
          </a:p>
        </p:txBody>
      </p:sp>
      <p:sp>
        <p:nvSpPr>
          <p:cNvPr id="7" name="Content Placeholder 2"/>
          <p:cNvSpPr>
            <a:spLocks noGrp="1"/>
          </p:cNvSpPr>
          <p:nvPr>
            <p:ph idx="1"/>
          </p:nvPr>
        </p:nvSpPr>
        <p:spPr>
          <a:xfrm>
            <a:off x="482600" y="1892300"/>
            <a:ext cx="8186489" cy="4664177"/>
          </a:xfrm>
        </p:spPr>
        <p:txBody>
          <a:bodyPr>
            <a:noAutofit/>
          </a:bodyPr>
          <a:lstStyle/>
          <a:p>
            <a:pPr marL="182880" indent="0">
              <a:buNone/>
            </a:pPr>
            <a:r>
              <a:rPr lang="en-US" sz="2600" dirty="0"/>
              <a:t>Ask children about what they are </a:t>
            </a:r>
            <a:r>
              <a:rPr lang="en-US" sz="2600" dirty="0" smtClean="0"/>
              <a:t>doing. </a:t>
            </a:r>
            <a:endParaRPr lang="en-US" sz="2600" dirty="0"/>
          </a:p>
          <a:p>
            <a:pPr marL="877824" lvl="1" indent="-237744">
              <a:buFont typeface="Arial" pitchFamily="34" charset="0"/>
              <a:buChar char="•"/>
            </a:pPr>
            <a:r>
              <a:rPr lang="en-US" sz="1800" dirty="0"/>
              <a:t>What are you working on?</a:t>
            </a:r>
          </a:p>
          <a:p>
            <a:pPr marL="877824" lvl="1" indent="-237744">
              <a:buFont typeface="Arial" pitchFamily="34" charset="0"/>
              <a:buChar char="•"/>
            </a:pPr>
            <a:r>
              <a:rPr lang="en-US" sz="1800" dirty="0"/>
              <a:t>Tell me about your </a:t>
            </a:r>
            <a:r>
              <a:rPr lang="en-US" sz="1800" dirty="0" smtClean="0"/>
              <a:t>project.</a:t>
            </a:r>
            <a:endParaRPr lang="en-US" sz="1800" dirty="0"/>
          </a:p>
          <a:p>
            <a:pPr marL="182880" indent="0">
              <a:buNone/>
            </a:pPr>
            <a:r>
              <a:rPr lang="en-US" sz="2600" dirty="0"/>
              <a:t>Ask children to provide </a:t>
            </a:r>
            <a:r>
              <a:rPr lang="en-US" sz="2600" dirty="0" smtClean="0"/>
              <a:t>explanations. </a:t>
            </a:r>
            <a:endParaRPr lang="en-US" sz="2600" dirty="0"/>
          </a:p>
          <a:p>
            <a:pPr marL="877824" lvl="1" indent="-237744">
              <a:buFont typeface="Arial" pitchFamily="34" charset="0"/>
              <a:buChar char="•"/>
            </a:pPr>
            <a:r>
              <a:rPr lang="en-US" sz="1800" dirty="0"/>
              <a:t>Why?</a:t>
            </a:r>
          </a:p>
          <a:p>
            <a:pPr marL="877824" lvl="1" indent="-237744">
              <a:buFont typeface="Arial" pitchFamily="34" charset="0"/>
              <a:buChar char="•"/>
            </a:pPr>
            <a:r>
              <a:rPr lang="en-US" sz="1800" dirty="0"/>
              <a:t>How?</a:t>
            </a:r>
          </a:p>
          <a:p>
            <a:pPr marL="182880" indent="0">
              <a:buNone/>
            </a:pPr>
            <a:r>
              <a:rPr lang="en-US" sz="2600" dirty="0"/>
              <a:t>Ask children to make </a:t>
            </a:r>
            <a:r>
              <a:rPr lang="en-US" sz="2600" dirty="0" smtClean="0"/>
              <a:t>predictions. </a:t>
            </a:r>
            <a:endParaRPr lang="en-US" sz="2600" dirty="0"/>
          </a:p>
          <a:p>
            <a:pPr marL="877824" lvl="1" indent="-237744">
              <a:buFont typeface="Arial" pitchFamily="34" charset="0"/>
              <a:buChar char="•"/>
            </a:pPr>
            <a:r>
              <a:rPr lang="en-US" sz="1800" dirty="0"/>
              <a:t>What do you think will happen next?</a:t>
            </a:r>
          </a:p>
          <a:p>
            <a:pPr marL="182880" indent="0">
              <a:buNone/>
            </a:pPr>
            <a:r>
              <a:rPr lang="en-US" sz="2600" dirty="0"/>
              <a:t>Ask children to </a:t>
            </a:r>
            <a:r>
              <a:rPr lang="en-US" sz="2600" dirty="0" smtClean="0"/>
              <a:t>connect learning to their </a:t>
            </a:r>
            <a:br>
              <a:rPr lang="en-US" sz="2600" dirty="0" smtClean="0"/>
            </a:br>
            <a:r>
              <a:rPr lang="en-US" sz="2600" dirty="0" smtClean="0"/>
              <a:t>own lives. </a:t>
            </a:r>
            <a:endParaRPr lang="en-US" sz="2600" dirty="0"/>
          </a:p>
          <a:p>
            <a:pPr marL="877824" lvl="1" indent="-237744">
              <a:buFont typeface="Arial" pitchFamily="34" charset="0"/>
              <a:buChar char="•"/>
            </a:pPr>
            <a:r>
              <a:rPr lang="en-US" sz="1800" dirty="0"/>
              <a:t>Have you seen one of these before?</a:t>
            </a:r>
          </a:p>
          <a:p>
            <a:pPr marL="877824" lvl="1" indent="-237744">
              <a:buFont typeface="Arial" pitchFamily="34" charset="0"/>
              <a:buChar char="•"/>
            </a:pPr>
            <a:r>
              <a:rPr lang="en-US" sz="1800" dirty="0"/>
              <a:t>What does this remind you of?</a:t>
            </a:r>
          </a:p>
          <a:p>
            <a:pPr marL="877824" indent="-237744">
              <a:buNone/>
            </a:pPr>
            <a:endParaRPr lang="en-US" dirty="0" smtClean="0"/>
          </a:p>
        </p:txBody>
      </p:sp>
    </p:spTree>
    <p:extLst>
      <p:ext uri="{BB962C8B-B14F-4D97-AF65-F5344CB8AC3E}">
        <p14:creationId xmlns:p14="http://schemas.microsoft.com/office/powerpoint/2010/main" val="2939349638"/>
      </p:ext>
    </p:extLst>
  </p:cSld>
  <p:clrMapOvr>
    <a:masterClrMapping/>
  </p:clrMapOvr>
  <p:timing>
    <p:tnLst>
      <p:par>
        <p:cTn xmlns:p14="http://schemas.microsoft.com/office/powerpoint/2010/main"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3" presetClass="entr" presetSubtype="1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linds(horizontal)">
                                      <p:cBhvr>
                                        <p:cTn id="7" dur="500"/>
                                        <p:tgtEl>
                                          <p:spTgt spid="7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8" presetID="3" presetClass="entr" presetSubtype="1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9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linds(horizontal)">
                                      <p:cBhvr>
                                        <p:cTn id="10" dur="500"/>
                                        <p:tgtEl>
                                          <p:spTgt spid="7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11" presetID="3" presetClass="entr" presetSubtype="1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linds(horizontal)">
                                      <p:cBhvr>
                                        <p:cTn id="13" dur="500"/>
                                        <p:tgtEl>
                                          <p:spTgt spid="7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4" fill="hold">
                      <p:stCondLst>
                        <p:cond delay="indefinite"/>
                      </p:stCondLst>
                      <p:childTnLst>
                        <p:par>
                          <p:cTn id="15" fill="hold">
                            <p:stCondLst>
                              <p:cond delay="0"/>
                            </p:stCondLst>
                            <p:childTnLst>
                              <p:par>
                                <p:cTn id="16" presetID="3" presetClass="entr" presetSubtype="1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7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linds(horizontal)">
                                      <p:cBhvr>
                                        <p:cTn id="18" dur="500"/>
                                        <p:tgtEl>
                                          <p:spTgt spid="7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19" presetID="3" presetClass="entr" presetSubtype="1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linds(horizontal)">
                                      <p:cBhvr>
                                        <p:cTn id="21" dur="500"/>
                                        <p:tgtEl>
                                          <p:spTgt spid="7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22" presetID="3" presetClass="entr" presetSubtype="1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3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linds(horizontal)">
                                      <p:cBhvr>
                                        <p:cTn id="24" dur="500"/>
                                        <p:tgtEl>
                                          <p:spTgt spid="7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5" fill="hold">
                      <p:stCondLst>
                        <p:cond delay="indefinite"/>
                      </p:stCondLst>
                      <p:childTnLst>
                        <p:par>
                          <p:cTn id="26" fill="hold">
                            <p:stCondLst>
                              <p:cond delay="0"/>
                            </p:stCondLst>
                            <p:childTnLst>
                              <p:par>
                                <p:cTn id="27" presetID="3" presetClass="entr" presetSubtype="1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">
                                            <p:txEl>
                                              <p:pRg st="6" end="6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linds(horizontal)">
                                      <p:cBhvr>
                                        <p:cTn id="29" dur="500"/>
                                        <p:tgtEl>
                                          <p:spTgt spid="7">
                                            <p:txEl>
                                              <p:pRg st="6" end="6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30" presetID="3" presetClass="entr" presetSubtype="1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">
                                            <p:txEl>
                                              <p:pRg st="7" end="7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linds(horizontal)">
                                      <p:cBhvr>
                                        <p:cTn id="32" dur="500"/>
                                        <p:tgtEl>
                                          <p:spTgt spid="7">
                                            <p:txEl>
                                              <p:pRg st="7" end="7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33" fill="hold">
                      <p:stCondLst>
                        <p:cond delay="indefinite"/>
                      </p:stCondLst>
                      <p:childTnLst>
                        <p:par>
                          <p:cTn id="34" fill="hold">
                            <p:stCondLst>
                              <p:cond delay="0"/>
                            </p:stCondLst>
                            <p:childTnLst>
                              <p:par>
                                <p:cTn id="35" presetID="3" presetClass="entr" presetSubtype="1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">
                                            <p:txEl>
                                              <p:pRg st="8" end="8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linds(horizontal)">
                                      <p:cBhvr>
                                        <p:cTn id="37" dur="500"/>
                                        <p:tgtEl>
                                          <p:spTgt spid="7">
                                            <p:txEl>
                                              <p:pRg st="8" end="8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38" presetID="3" presetClass="entr" presetSubtype="1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9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">
                                            <p:txEl>
                                              <p:pRg st="9" end="9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linds(horizontal)">
                                      <p:cBhvr>
                                        <p:cTn id="40" dur="500"/>
                                        <p:tgtEl>
                                          <p:spTgt spid="7">
                                            <p:txEl>
                                              <p:pRg st="9" end="9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41" presetID="3" presetClass="entr" presetSubtype="1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">
                                            <p:txEl>
                                              <p:pRg st="10" end="1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linds(horizontal)">
                                      <p:cBhvr>
                                        <p:cTn id="43" dur="500"/>
                                        <p:tgtEl>
                                          <p:spTgt spid="7">
                                            <p:txEl>
                                              <p:pRg st="10" end="10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7" grpId="0" build="p"/>
    </p:bldLst>
  </p:timing>
</p:sld>
</file>

<file path=ppt/slides/slide1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4" name="Picture 3" descr="TriangleChartNoCopy.jpg"/>
          <p:cNvPicPr>
            <a:picLocks noChangeAspect="1"/>
          </p:cNvPicPr>
          <p:nvPr/>
        </p:nvPicPr>
        <p:blipFill>
          <a:blip r:embed="rId3" cstate="email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776592" y="2456046"/>
            <a:ext cx="3269265" cy="3526568"/>
          </a:xfrm>
          <a:prstGeom prst="rect">
            <a:avLst/>
          </a:prstGeom>
        </p:spPr>
      </p:pic>
      <p:sp>
        <p:nvSpPr>
          <p:cNvPr id="3" name="Title 2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Supporting Children</a:t>
            </a:r>
            <a:endParaRPr lang="en-US" dirty="0"/>
          </a:p>
        </p:txBody>
      </p:sp>
      <p:sp>
        <p:nvSpPr>
          <p:cNvPr id="2" name="Content Placeholder 1"/>
          <p:cNvSpPr>
            <a:spLocks noGrp="1"/>
          </p:cNvSpPr>
          <p:nvPr>
            <p:ph sz="half" idx="1"/>
          </p:nvPr>
        </p:nvSpPr>
        <p:spPr>
          <a:xfrm>
            <a:off x="518576" y="1964211"/>
            <a:ext cx="8041224" cy="740889"/>
          </a:xfrm>
        </p:spPr>
        <p:txBody>
          <a:bodyPr>
            <a:normAutofit/>
          </a:bodyPr>
          <a:lstStyle/>
          <a:p>
            <a:pPr marL="0" indent="0">
              <a:buNone/>
            </a:pPr>
            <a:r>
              <a:rPr lang="en-US" sz="3200" dirty="0" smtClean="0"/>
              <a:t>Progression of difficulty (C.A.R.):</a:t>
            </a:r>
          </a:p>
        </p:txBody>
      </p:sp>
      <p:sp>
        <p:nvSpPr>
          <p:cNvPr id="6" name="Content Placeholder 5"/>
          <p:cNvSpPr>
            <a:spLocks noGrp="1"/>
          </p:cNvSpPr>
          <p:nvPr>
            <p:ph sz="half" idx="2"/>
          </p:nvPr>
        </p:nvSpPr>
        <p:spPr>
          <a:xfrm>
            <a:off x="4597400" y="2959101"/>
            <a:ext cx="4114800" cy="1473200"/>
          </a:xfrm>
        </p:spPr>
        <p:txBody>
          <a:bodyPr>
            <a:normAutofit/>
          </a:bodyPr>
          <a:lstStyle/>
          <a:p>
            <a:pPr marL="256032" lvl="1" indent="-256032">
              <a:buFont typeface="Arial"/>
              <a:buChar char="•"/>
            </a:pPr>
            <a:r>
              <a:rPr lang="en-US" b="1" dirty="0" smtClean="0"/>
              <a:t>C</a:t>
            </a:r>
            <a:r>
              <a:rPr lang="en-US" dirty="0" smtClean="0"/>
              <a:t>omment </a:t>
            </a:r>
            <a:r>
              <a:rPr lang="en-US" dirty="0"/>
              <a:t>and </a:t>
            </a:r>
            <a:r>
              <a:rPr lang="en-US" dirty="0" smtClean="0"/>
              <a:t>wait.</a:t>
            </a:r>
            <a:endParaRPr lang="en-US" dirty="0"/>
          </a:p>
          <a:p>
            <a:pPr marL="256032" lvl="1" indent="-256032">
              <a:buFont typeface="Arial"/>
              <a:buChar char="•"/>
            </a:pPr>
            <a:r>
              <a:rPr lang="en-US" b="1" dirty="0"/>
              <a:t>A</a:t>
            </a:r>
            <a:r>
              <a:rPr lang="en-US" dirty="0"/>
              <a:t>sk a question and </a:t>
            </a:r>
            <a:r>
              <a:rPr lang="en-US" dirty="0" smtClean="0"/>
              <a:t>wait.</a:t>
            </a:r>
            <a:endParaRPr lang="en-US" dirty="0"/>
          </a:p>
          <a:p>
            <a:pPr marL="256032" lvl="1" indent="-256032">
              <a:buFont typeface="Arial"/>
              <a:buChar char="•"/>
            </a:pPr>
            <a:r>
              <a:rPr lang="en-US" b="1" dirty="0" smtClean="0"/>
              <a:t>R</a:t>
            </a:r>
            <a:r>
              <a:rPr lang="en-US" dirty="0" smtClean="0"/>
              <a:t>espond.</a:t>
            </a:r>
            <a:endParaRPr lang="en-US" dirty="0"/>
          </a:p>
        </p:txBody>
      </p:sp>
      <p:pic>
        <p:nvPicPr>
          <p:cNvPr id="7" name="Picture 6" descr="car.tiff"/>
          <p:cNvPicPr>
            <a:picLocks noChangeAspect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4533900" y="4586598"/>
            <a:ext cx="3987800" cy="1519162"/>
          </a:xfrm>
          <a:prstGeom prst="rect">
            <a:avLst/>
          </a:prstGeom>
        </p:spPr>
      </p:pic>
      <p:sp>
        <p:nvSpPr>
          <p:cNvPr id="8" name="Content Placeholder 2"/>
          <p:cNvSpPr txBox="1">
            <a:spLocks/>
          </p:cNvSpPr>
          <p:nvPr/>
        </p:nvSpPr>
        <p:spPr>
          <a:xfrm>
            <a:off x="533400" y="5982614"/>
            <a:ext cx="7924800" cy="621412"/>
          </a:xfrm>
          <a:prstGeom prst="rect">
            <a:avLst/>
          </a:prstGeom>
        </p:spPr>
        <p:txBody>
          <a:bodyPr vert="horz" lIns="91440" tIns="45720" rIns="91440" bIns="45720" rtlCol="0">
            <a:noAutofit/>
          </a:bodyPr>
          <a:lstStyle>
            <a:lvl1pPr marL="342900" indent="-342900" algn="l" defTabSz="457200" rtl="0" eaLnBrk="1" latinLnBrk="0" hangingPunct="1">
              <a:spcBef>
                <a:spcPct val="20000"/>
              </a:spcBef>
              <a:buFont typeface="Arial"/>
              <a:buChar char="•"/>
              <a:defRPr sz="2800" kern="1200">
                <a:solidFill>
                  <a:schemeClr val="tx1"/>
                </a:solidFill>
                <a:latin typeface="Century Gothic"/>
                <a:ea typeface="+mn-ea"/>
                <a:cs typeface="Century Gothic"/>
              </a:defRPr>
            </a:lvl1pPr>
            <a:lvl2pPr marL="742950" indent="-285750" algn="l" defTabSz="457200" rtl="0" eaLnBrk="1" latinLnBrk="0" hangingPunct="1">
              <a:spcBef>
                <a:spcPct val="20000"/>
              </a:spcBef>
              <a:buFont typeface="Arial"/>
              <a:buChar char="–"/>
              <a:defRPr sz="2400" kern="1200">
                <a:solidFill>
                  <a:schemeClr val="tx1"/>
                </a:solidFill>
                <a:latin typeface="Century Gothic"/>
                <a:ea typeface="+mn-ea"/>
                <a:cs typeface="Century Gothic"/>
              </a:defRPr>
            </a:lvl2pPr>
            <a:lvl3pPr marL="1143000" indent="-228600" algn="l" defTabSz="457200" rtl="0" eaLnBrk="1" latinLnBrk="0" hangingPunct="1">
              <a:spcBef>
                <a:spcPct val="20000"/>
              </a:spcBef>
              <a:buFont typeface="Arial"/>
              <a:buChar char="•"/>
              <a:defRPr sz="2000" kern="1200">
                <a:solidFill>
                  <a:schemeClr val="tx1"/>
                </a:solidFill>
                <a:latin typeface="Century Gothic"/>
                <a:ea typeface="+mn-ea"/>
                <a:cs typeface="Century Gothic"/>
              </a:defRPr>
            </a:lvl3pPr>
            <a:lvl4pPr marL="1600200" indent="-228600" algn="l" defTabSz="457200" rtl="0" eaLnBrk="1" latinLnBrk="0" hangingPunct="1">
              <a:spcBef>
                <a:spcPct val="20000"/>
              </a:spcBef>
              <a:buFont typeface="Arial"/>
              <a:buChar char="–"/>
              <a:defRPr sz="1800" kern="1200">
                <a:solidFill>
                  <a:schemeClr val="tx1"/>
                </a:solidFill>
                <a:latin typeface="Century Gothic"/>
                <a:ea typeface="+mn-ea"/>
                <a:cs typeface="Century Gothic"/>
              </a:defRPr>
            </a:lvl4pPr>
            <a:lvl5pPr marL="2057400" indent="-228600" algn="l" defTabSz="457200" rtl="0" eaLnBrk="1" latinLnBrk="0" hangingPunct="1">
              <a:spcBef>
                <a:spcPct val="20000"/>
              </a:spcBef>
              <a:buFont typeface="Arial"/>
              <a:buChar char="»"/>
              <a:defRPr sz="1800" kern="1200">
                <a:solidFill>
                  <a:schemeClr val="tx1"/>
                </a:solidFill>
                <a:latin typeface="Century Gothic"/>
                <a:ea typeface="+mn-ea"/>
                <a:cs typeface="Century Gothic"/>
              </a:defRPr>
            </a:lvl5pPr>
            <a:lvl6pPr marL="2514600" indent="-228600" algn="l" defTabSz="457200" rtl="0" eaLnBrk="1" latinLnBrk="0" hangingPunct="1">
              <a:spcBef>
                <a:spcPct val="20000"/>
              </a:spcBef>
              <a:buFont typeface="Arial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971800" indent="-228600" algn="l" defTabSz="457200" rtl="0" eaLnBrk="1" latinLnBrk="0" hangingPunct="1">
              <a:spcBef>
                <a:spcPct val="20000"/>
              </a:spcBef>
              <a:buFont typeface="Arial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429000" indent="-228600" algn="l" defTabSz="457200" rtl="0" eaLnBrk="1" latinLnBrk="0" hangingPunct="1">
              <a:spcBef>
                <a:spcPct val="20000"/>
              </a:spcBef>
              <a:buFont typeface="Arial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886200" indent="-228600" algn="l" defTabSz="457200" rtl="0" eaLnBrk="1" latinLnBrk="0" hangingPunct="1">
              <a:spcBef>
                <a:spcPct val="20000"/>
              </a:spcBef>
              <a:buFont typeface="Arial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pPr marL="0" indent="0">
              <a:buFont typeface="Arial"/>
              <a:buNone/>
            </a:pPr>
            <a:r>
              <a:rPr lang="en-US" sz="600" dirty="0" smtClean="0"/>
              <a:t>Adapted with permission.</a:t>
            </a:r>
          </a:p>
          <a:p>
            <a:pPr marL="0" indent="0">
              <a:buFont typeface="Arial"/>
              <a:buNone/>
            </a:pPr>
            <a:r>
              <a:rPr lang="en-US" sz="600" dirty="0" smtClean="0"/>
              <a:t>Cole, K., Maddox., M., Notari-Syverson, A., &amp; Lim, </a:t>
            </a:r>
            <a:r>
              <a:rPr lang="en-US" sz="600" dirty="0" err="1" smtClean="0"/>
              <a:t>Y.S</a:t>
            </a:r>
            <a:r>
              <a:rPr lang="en-US" sz="600" dirty="0" smtClean="0"/>
              <a:t>. (2006). Language is the key: Video programs for building language and literacy in early childhood. Seattle, WA: Washington Learning Systems.</a:t>
            </a:r>
          </a:p>
          <a:p>
            <a:pPr marL="0" indent="0">
              <a:buFont typeface="Arial"/>
              <a:buNone/>
            </a:pPr>
            <a:r>
              <a:rPr lang="en-US" sz="600" i="1" dirty="0" err="1" smtClean="0"/>
              <a:t>StoryQUEST</a:t>
            </a:r>
            <a:r>
              <a:rPr lang="en-US" sz="600" i="1" dirty="0" smtClean="0"/>
              <a:t>: Celebrating beginning language and literacy, first year annual report</a:t>
            </a:r>
            <a:r>
              <a:rPr lang="en-US" sz="600" dirty="0" smtClean="0"/>
              <a:t>. (April, 2004). Unpublished report, California Institute on Human Services, Sonoma State University, Rohnert Park, CA. </a:t>
            </a:r>
          </a:p>
          <a:p>
            <a:pPr marL="0" indent="0">
              <a:buFont typeface="Arial"/>
              <a:buNone/>
            </a:pPr>
            <a:endParaRPr lang="en-US" sz="800" dirty="0"/>
          </a:p>
        </p:txBody>
      </p:sp>
    </p:spTree>
    <p:extLst>
      <p:ext uri="{BB962C8B-B14F-4D97-AF65-F5344CB8AC3E}">
        <p14:creationId xmlns:p14="http://schemas.microsoft.com/office/powerpoint/2010/main" val="3567343870"/>
      </p:ext>
    </p:extLst>
  </p:cSld>
  <p:clrMapOvr>
    <a:masterClrMapping/>
  </p:clrMapOvr>
  <p:timing>
    <p:tnLst>
      <p:par>
        <p:cTn xmlns:p14="http://schemas.microsoft.com/office/powerpoint/2010/main"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5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7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9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2" grpId="0" build="p"/>
      <p:bldP spid="6" grpId="0" build="p"/>
    </p:bldLst>
  </p:timing>
</p:sld>
</file>

<file path=ppt/slides/slide1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tx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" name="Questions to Extend Conversations AIAN_SUBS.wmv">
            <a:hlinkClick r:id="" action="ppaction://media"/>
          </p:cNvPr>
          <p:cNvPicPr>
            <a:picLocks noChangeAspect="1"/>
          </p:cNvPicPr>
          <p:nvPr>
            <a:videoFile r:link="rId2"/>
            <p:extLst>
              <p:ext uri="{DAA4B4D4-6D71-4841-9C94-3DE7FCFB9230}">
                <p14:media xmlns:p14="http://schemas.microsoft.com/office/powerpoint/2010/main" r:embed="rId1"/>
              </p:ext>
            </p:extLst>
          </p:nvPr>
        </p:nvPicPr>
        <p:blipFill>
          <a:blip r:embed="rId5"/>
          <a:stretch>
            <a:fillRect/>
          </a:stretch>
        </p:blipFill>
        <p:spPr>
          <a:xfrm>
            <a:off x="0" y="0"/>
            <a:ext cx="9144000" cy="6858001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446304237"/>
      </p:ext>
    </p:extLst>
  </p:cSld>
  <p:clrMapOvr>
    <a:masterClrMapping/>
  </p:clrMapOvr>
  <p:timing>
    <p:tnLst>
      <p:par>
        <p:cTn xmlns:p14="http://schemas.microsoft.com/office/powerpoint/2010/main" id="1" dur="indefinite" restart="never" nodeType="tmRoot">
          <p:childTnLst>
            <p:seq concurrent="1" nextAc="seek">
              <p:cTn id="2" restart="whenNotActive" fill="hold" evtFilter="cancelBubble" nodeType="interactiveSeq">
                <p:stCondLst>
                  <p:cond evt="onClick" delay="0">
                    <p:tgtEl>
                      <p:spTgt spid="3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3" fill="hold">
                      <p:stCondLst>
                        <p:cond delay="0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2" presetClass="mediacall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cmd type="call" cmd="togglePause">
                                      <p:cBhvr>
                                        <p:cTn id="6" dur="1" fill="hold"/>
                                        <p:tgtEl>
                                          <p:spTgt spid="3"/>
                                        </p:tgtEl>
                                      </p:cBhvr>
                                    </p:cmd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3"/>
                  </p:tgtEl>
                </p:cond>
              </p:nextCondLst>
            </p:seq>
            <p:video>
              <p:cMediaNode vol="80000">
                <p:cTn id="7" fill="hold" display="0">
                  <p:stCondLst>
                    <p:cond delay="indefinite"/>
                  </p:stCondLst>
                </p:cTn>
                <p:tgtEl>
                  <p:spTgt spid="3"/>
                </p:tgtEl>
              </p:cMediaNode>
            </p:video>
          </p:childTnLst>
        </p:cTn>
      </p:par>
    </p:tnLst>
  </p:timing>
</p:sld>
</file>

<file path=ppt/slides/slide1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>
            <a:normAutofit/>
          </a:bodyPr>
          <a:lstStyle/>
          <a:p>
            <a:r>
              <a:rPr lang="en-US" dirty="0" smtClean="0"/>
              <a:t>Now it’s your turn!</a:t>
            </a:r>
            <a:endParaRPr lang="en-US" dirty="0"/>
          </a:p>
        </p:txBody>
      </p:sp>
      <p:sp>
        <p:nvSpPr>
          <p:cNvPr id="7" name="Content Placeholder 2"/>
          <p:cNvSpPr>
            <a:spLocks noGrp="1"/>
          </p:cNvSpPr>
          <p:nvPr>
            <p:ph idx="1"/>
          </p:nvPr>
        </p:nvSpPr>
        <p:spPr>
          <a:xfrm>
            <a:off x="418752" y="1968500"/>
            <a:ext cx="8477737" cy="4587977"/>
          </a:xfrm>
        </p:spPr>
        <p:txBody>
          <a:bodyPr>
            <a:noAutofit/>
          </a:bodyPr>
          <a:lstStyle/>
          <a:p>
            <a:pPr marL="256032" indent="-256032">
              <a:spcBef>
                <a:spcPts val="1176"/>
              </a:spcBef>
            </a:pPr>
            <a:r>
              <a:rPr lang="en-US" sz="2800" dirty="0" smtClean="0"/>
              <a:t>Use questions to extend conversations.</a:t>
            </a:r>
          </a:p>
          <a:p>
            <a:pPr marL="256032" indent="-256032">
              <a:spcBef>
                <a:spcPts val="1176"/>
              </a:spcBef>
            </a:pPr>
            <a:r>
              <a:rPr lang="en-US" sz="2800" dirty="0" smtClean="0"/>
              <a:t>Focus questions on </a:t>
            </a:r>
            <a:r>
              <a:rPr lang="en-US" sz="2800" dirty="0"/>
              <a:t>children’s </a:t>
            </a:r>
            <a:r>
              <a:rPr lang="en-US" sz="2800" dirty="0" smtClean="0"/>
              <a:t>interests.</a:t>
            </a:r>
          </a:p>
          <a:p>
            <a:pPr marL="256032" indent="-256032">
              <a:spcBef>
                <a:spcPts val="1176"/>
              </a:spcBef>
            </a:pPr>
            <a:r>
              <a:rPr lang="en-US" sz="2800" dirty="0" smtClean="0"/>
              <a:t>Ask </a:t>
            </a:r>
            <a:r>
              <a:rPr lang="en-US" sz="2800" dirty="0"/>
              <a:t>questions that access higher </a:t>
            </a:r>
            <a:r>
              <a:rPr lang="en-US" sz="2800" dirty="0" smtClean="0"/>
              <a:t>thinking skills.</a:t>
            </a:r>
          </a:p>
          <a:p>
            <a:pPr marL="557784" lvl="1">
              <a:buFont typeface="Lucida Grande"/>
              <a:buChar char="−"/>
            </a:pPr>
            <a:r>
              <a:rPr lang="en-US" sz="2000" dirty="0" smtClean="0"/>
              <a:t>Provide explanations.</a:t>
            </a:r>
            <a:r>
              <a:rPr lang="en-US" sz="2400" dirty="0" smtClean="0"/>
              <a:t> </a:t>
            </a:r>
            <a:endParaRPr lang="en-US" sz="2400" dirty="0"/>
          </a:p>
          <a:p>
            <a:pPr marL="557784" lvl="1">
              <a:buFont typeface="Lucida Grande"/>
              <a:buChar char="−"/>
            </a:pPr>
            <a:r>
              <a:rPr lang="en-US" sz="2000" dirty="0" smtClean="0"/>
              <a:t>Make predictions. </a:t>
            </a:r>
            <a:endParaRPr lang="en-US" sz="2000" dirty="0"/>
          </a:p>
          <a:p>
            <a:pPr marL="557784" lvl="1">
              <a:buFont typeface="Lucida Grande"/>
              <a:buChar char="−"/>
            </a:pPr>
            <a:r>
              <a:rPr lang="en-US" sz="2000" dirty="0" smtClean="0"/>
              <a:t>Connect learning to their </a:t>
            </a:r>
            <a:r>
              <a:rPr lang="en-US" sz="2000" dirty="0"/>
              <a:t>own </a:t>
            </a:r>
            <a:r>
              <a:rPr lang="en-US" sz="2000" dirty="0" smtClean="0"/>
              <a:t>lives. </a:t>
            </a:r>
          </a:p>
          <a:p>
            <a:pPr marL="256032" indent="-256032">
              <a:spcBef>
                <a:spcPts val="1176"/>
              </a:spcBef>
            </a:pPr>
            <a:r>
              <a:rPr lang="en-US" sz="2800" dirty="0" smtClean="0"/>
              <a:t>Support children when a question is too hard.</a:t>
            </a:r>
          </a:p>
          <a:p>
            <a:pPr marL="45720" indent="0">
              <a:buNone/>
            </a:pPr>
            <a:endParaRPr lang="en-US" dirty="0" smtClean="0"/>
          </a:p>
        </p:txBody>
      </p:sp>
    </p:spTree>
    <p:extLst>
      <p:ext uri="{BB962C8B-B14F-4D97-AF65-F5344CB8AC3E}">
        <p14:creationId xmlns:p14="http://schemas.microsoft.com/office/powerpoint/2010/main" val="2550050993"/>
      </p:ext>
    </p:extLst>
  </p:cSld>
  <p:clrMapOvr>
    <a:masterClrMapping/>
  </p:clrMapOvr>
  <p:timing>
    <p:tnLst>
      <p:par>
        <p:cTn xmlns:p14="http://schemas.microsoft.com/office/powerpoint/2010/main" id="1" dur="indefinite" restart="never" nodeType="tmRoot"/>
      </p:par>
    </p:tnLst>
  </p:timing>
</p:sld>
</file>

<file path=ppt/slides/slide1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TextBox 2"/>
          <p:cNvSpPr txBox="1"/>
          <p:nvPr/>
        </p:nvSpPr>
        <p:spPr>
          <a:xfrm>
            <a:off x="6280311" y="6233482"/>
            <a:ext cx="1676400" cy="215444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r"/>
            <a:r>
              <a:rPr lang="en-US" sz="800" smtClean="0">
                <a:solidFill>
                  <a:schemeClr val="tx1">
                    <a:lumMod val="50000"/>
                    <a:lumOff val="50000"/>
                  </a:schemeClr>
                </a:solidFill>
              </a:rPr>
              <a:t>FALL </a:t>
            </a:r>
            <a:r>
              <a:rPr lang="en-US" sz="800" smtClean="0">
                <a:solidFill>
                  <a:schemeClr val="tx1">
                    <a:lumMod val="50000"/>
                    <a:lumOff val="50000"/>
                  </a:schemeClr>
                </a:solidFill>
              </a:rPr>
              <a:t>2013</a:t>
            </a:r>
            <a:endParaRPr lang="en-US" sz="800" dirty="0">
              <a:solidFill>
                <a:schemeClr val="tx1">
                  <a:lumMod val="50000"/>
                  <a:lumOff val="50000"/>
                </a:schemeClr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1655104191"/>
      </p:ext>
    </p:extLst>
  </p:cSld>
  <p:clrMapOvr>
    <a:masterClrMapping/>
  </p:clrMapOvr>
  <p:timing>
    <p:tnLst>
      <p:par>
        <p:cTn xmlns:p14="http://schemas.microsoft.com/office/powerpoint/2010/main" id="1" dur="indefinite" restart="never" nodeType="tmRoot"/>
      </p:par>
    </p:tnLst>
  </p:timing>
</p:sld>
</file>

<file path=ppt/theme/theme1.xml><?xml version="1.0" encoding="utf-8"?>
<a:theme xmlns:a="http://schemas.openxmlformats.org/drawingml/2006/main" name="Powerpoint_template NCQTL_122011">
  <a:themeElements>
    <a:clrScheme name="Office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tint val="100000"/>
                <a:shade val="100000"/>
                <a:satMod val="130000"/>
              </a:schemeClr>
            </a:gs>
            <a:gs pos="100000">
              <a:schemeClr val="phClr">
                <a:tint val="50000"/>
                <a:shade val="100000"/>
                <a:satMod val="350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>
    <a:spDef>
      <a:spPr/>
      <a:bodyPr/>
      <a:lstStyle/>
      <a:style>
        <a:lnRef idx="1">
          <a:schemeClr val="accent1"/>
        </a:lnRef>
        <a:fillRef idx="3">
          <a:schemeClr val="accent1"/>
        </a:fillRef>
        <a:effectRef idx="2">
          <a:schemeClr val="accent1"/>
        </a:effectRef>
        <a:fontRef idx="minor">
          <a:schemeClr val="lt1"/>
        </a:fontRef>
      </a:style>
    </a:spDef>
    <a:lnDef>
      <a:spPr/>
      <a:bodyPr/>
      <a:lstStyle/>
      <a:style>
        <a:lnRef idx="2">
          <a:schemeClr val="accent1"/>
        </a:lnRef>
        <a:fillRef idx="0">
          <a:schemeClr val="accent1"/>
        </a:fillRef>
        <a:effectRef idx="1">
          <a:schemeClr val="accent1"/>
        </a:effectRef>
        <a:fontRef idx="minor">
          <a:schemeClr val="tx1"/>
        </a:fontRef>
      </a:style>
    </a:lnDef>
  </a:objectDefaults>
  <a:extraClrSchemeLst/>
</a:theme>
</file>

<file path=ppt/theme/theme2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</a:theme>
</file>

<file path=docProps/app.xml><?xml version="1.0" encoding="utf-8"?>
<Properties xmlns="http://schemas.openxmlformats.org/officeDocument/2006/extended-properties" xmlns:vt="http://schemas.openxmlformats.org/officeDocument/2006/docPropsVTypes">
  <Template>Powerpoint_template NCQTL_122011.thmx</Template>
  <TotalTime>2103</TotalTime>
  <Words>387</Words>
  <Application>Microsoft Macintosh PowerPoint</Application>
  <PresentationFormat>On-screen Show (4:3)</PresentationFormat>
  <Paragraphs>109</Paragraphs>
  <Slides>17</Slides>
  <Notes>17</Notes>
  <HiddenSlides>0</HiddenSlides>
  <MMClips>2</MMClips>
  <ScaleCrop>false</ScaleCrop>
  <HeadingPairs>
    <vt:vector size="4" baseType="variant">
      <vt:variant>
        <vt:lpstr>Theme</vt:lpstr>
      </vt:variant>
      <vt:variant>
        <vt:i4>1</vt:i4>
      </vt:variant>
      <vt:variant>
        <vt:lpstr>Slide Titles</vt:lpstr>
      </vt:variant>
      <vt:variant>
        <vt:i4>17</vt:i4>
      </vt:variant>
    </vt:vector>
  </HeadingPairs>
  <TitlesOfParts>
    <vt:vector size="18" baseType="lpstr">
      <vt:lpstr>Powerpoint_template NCQTL_122011</vt:lpstr>
      <vt:lpstr>Language Modeling and Conversations:  Asking Questions</vt:lpstr>
      <vt:lpstr>FRAMEWORK FOR EFFECTIVE PRACTICE  SUPPORTING SCHOOL READINESS FOR ALL CHILDREN</vt:lpstr>
      <vt:lpstr>OBJECTIVES</vt:lpstr>
      <vt:lpstr>What are extended conversations?</vt:lpstr>
      <vt:lpstr>Asking questions</vt:lpstr>
      <vt:lpstr>PowerPoint Presentation</vt:lpstr>
      <vt:lpstr>How does Asking Questions benefit children?</vt:lpstr>
      <vt:lpstr>How does asking Questions  benefit teachers?</vt:lpstr>
      <vt:lpstr>Questions that continue conversation</vt:lpstr>
      <vt:lpstr>What are Open-Ended Questions?</vt:lpstr>
      <vt:lpstr>Questions that Stop Conversation</vt:lpstr>
      <vt:lpstr>Asking Children Questions</vt:lpstr>
      <vt:lpstr>Asking Meaningful Questions</vt:lpstr>
      <vt:lpstr>Supporting Children</vt:lpstr>
      <vt:lpstr>PowerPoint Presentation</vt:lpstr>
      <vt:lpstr>Now it’s your turn!</vt:lpstr>
      <vt:lpstr>PowerPoint Presentation</vt:lpstr>
    </vt:vector>
  </TitlesOfParts>
  <Company>University of Washington</Company>
  <LinksUpToDate>false</LinksUpToDate>
  <SharedDoc>false</SharedDoc>
  <HyperlinksChanged>false</HyperlinksChanged>
  <AppVersion>14.0000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PowerPoint Presentation</dc:title>
  <dc:creator>Joan M. Davis</dc:creator>
  <cp:lastModifiedBy>Prakarn</cp:lastModifiedBy>
  <cp:revision>200</cp:revision>
  <dcterms:created xsi:type="dcterms:W3CDTF">2011-03-22T22:20:26Z</dcterms:created>
  <dcterms:modified xsi:type="dcterms:W3CDTF">2013-08-07T20:07:07Z</dcterms:modified>
</cp:coreProperties>
</file>