
<file path=[Content_Types].xml><?xml version="1.0" encoding="utf-8"?>
<Types xmlns="http://schemas.openxmlformats.org/package/2006/content-types">
  <Default Extension="xml" ContentType="application/xml"/>
  <Default Extension="wmv" ContentType="video/unknown"/>
  <Default Extension="jpeg" ContentType="image/jpeg"/>
  <Default Extension="jpg" ContentType="image/jpeg"/>
  <Default Extension="emf" ContentType="image/x-emf"/>
  <Default Extension="tiff" ContentType="image/tiff"/>
  <Default Extension="rels" ContentType="application/vnd.openxmlformats-package.relationships+xml"/>
  <Default Extension="bin" ContentType="application/vnd.openxmlformats-officedocument.presentationml.printerSettings"/>
  <Default Extension="png" ContentType="image/pn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Masters/slideMaster2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commentAuthors.xml" ContentType="application/vnd.openxmlformats-officedocument.presentationml.commentAuthors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ppt/slideLayouts/slideLayout18.xml" ContentType="application/vnd.openxmlformats-officedocument.presentationml.slideLayout+xml"/>
  <Override PartName="/ppt/slideLayouts/slideLayout19.xml" ContentType="application/vnd.openxmlformats-officedocument.presentationml.slideLayout+xml"/>
  <Override PartName="/ppt/slideLayouts/slideLayout20.xml" ContentType="application/vnd.openxmlformats-officedocument.presentationml.slideLayout+xml"/>
  <Override PartName="/ppt/slideLayouts/slideLayout21.xml" ContentType="application/vnd.openxmlformats-officedocument.presentationml.slideLayout+xml"/>
  <Override PartName="/ppt/slideLayouts/slideLayout22.xml" ContentType="application/vnd.openxmlformats-officedocument.presentationml.slideLayout+xml"/>
  <Override PartName="/ppt/slideLayouts/slideLayout23.xml" ContentType="application/vnd.openxmlformats-officedocument.presentationml.slideLayout+xml"/>
  <Override PartName="/ppt/slideLayouts/slideLayout24.xml" ContentType="application/vnd.openxmlformats-officedocument.presentationml.slideLayout+xml"/>
  <Override PartName="/ppt/slideLayouts/slideLayout25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theme/theme4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ppt/notesSlides/notesSlide8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1" Type="http://schemas.openxmlformats.org/officeDocument/2006/relationships/officeDocument" Target="ppt/presentation.xml"/><Relationship Id="rId2" Type="http://schemas.openxmlformats.org/package/2006/relationships/metadata/core-properties" Target="docProps/core.xml"/><Relationship Id="rId3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83674" r:id="rId1"/>
    <p:sldMasterId id="2147483648" r:id="rId2"/>
  </p:sldMasterIdLst>
  <p:notesMasterIdLst>
    <p:notesMasterId r:id="rId26"/>
  </p:notesMasterIdLst>
  <p:handoutMasterIdLst>
    <p:handoutMasterId r:id="rId27"/>
  </p:handoutMasterIdLst>
  <p:sldIdLst>
    <p:sldId id="307" r:id="rId3"/>
    <p:sldId id="298" r:id="rId4"/>
    <p:sldId id="294" r:id="rId5"/>
    <p:sldId id="304" r:id="rId6"/>
    <p:sldId id="300" r:id="rId7"/>
    <p:sldId id="263" r:id="rId8"/>
    <p:sldId id="301" r:id="rId9"/>
    <p:sldId id="308" r:id="rId10"/>
    <p:sldId id="266" r:id="rId11"/>
    <p:sldId id="269" r:id="rId12"/>
    <p:sldId id="305" r:id="rId13"/>
    <p:sldId id="293" r:id="rId14"/>
    <p:sldId id="306" r:id="rId15"/>
    <p:sldId id="270" r:id="rId16"/>
    <p:sldId id="309" r:id="rId17"/>
    <p:sldId id="310" r:id="rId18"/>
    <p:sldId id="311" r:id="rId19"/>
    <p:sldId id="312" r:id="rId20"/>
    <p:sldId id="313" r:id="rId21"/>
    <p:sldId id="314" r:id="rId22"/>
    <p:sldId id="317" r:id="rId23"/>
    <p:sldId id="315" r:id="rId24"/>
    <p:sldId id="316" r:id="rId25"/>
  </p:sldIdLst>
  <p:sldSz cx="9144000" cy="6858000" type="screen4x3"/>
  <p:notesSz cx="6858000" cy="9144000"/>
  <p:defaultTextStyle>
    <a:defPPr>
      <a:defRPr lang="en-US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commentAuthors.xml><?xml version="1.0" encoding="utf-8"?>
<p:cmAuthorLst xmlns:a="http://schemas.openxmlformats.org/drawingml/2006/main" xmlns:r="http://schemas.openxmlformats.org/officeDocument/2006/relationships" xmlns:p="http://schemas.openxmlformats.org/presentationml/2006/main">
  <p:cmAuthor id="0" name="Sue Cook" initials="" lastIdx="11" clrIdx="0"/>
</p:cmAuthorLst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prnPr prnWhat="handouts6" frameSlides="1"/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02499D"/>
    <a:srgbClr val="DBA72C"/>
    <a:srgbClr val="FFA72C"/>
    <a:srgbClr val="548698"/>
    <a:srgbClr val="0B9A52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21365" autoAdjust="0"/>
    <p:restoredTop sz="85305" autoAdjust="0"/>
  </p:normalViewPr>
  <p:slideViewPr>
    <p:cSldViewPr snapToGrid="0">
      <p:cViewPr>
        <p:scale>
          <a:sx n="174" d="100"/>
          <a:sy n="174" d="100"/>
        </p:scale>
        <p:origin x="-264" y="-80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sorterViewPr>
    <p:cViewPr>
      <p:scale>
        <a:sx n="188" d="100"/>
        <a:sy n="188" d="100"/>
      </p:scale>
      <p:origin x="0" y="0"/>
    </p:cViewPr>
  </p:sorterViewPr>
  <p:gridSpacing cx="76200" cy="76200"/>
</p:viewPr>
</file>

<file path=ppt/_rels/presentation.xml.rels><?xml version="1.0" encoding="UTF-8" standalone="yes"?>
<Relationships xmlns="http://schemas.openxmlformats.org/package/2006/relationships"><Relationship Id="rId20" Type="http://schemas.openxmlformats.org/officeDocument/2006/relationships/slide" Target="slides/slide18.xml"/><Relationship Id="rId21" Type="http://schemas.openxmlformats.org/officeDocument/2006/relationships/slide" Target="slides/slide19.xml"/><Relationship Id="rId22" Type="http://schemas.openxmlformats.org/officeDocument/2006/relationships/slide" Target="slides/slide20.xml"/><Relationship Id="rId23" Type="http://schemas.openxmlformats.org/officeDocument/2006/relationships/slide" Target="slides/slide21.xml"/><Relationship Id="rId24" Type="http://schemas.openxmlformats.org/officeDocument/2006/relationships/slide" Target="slides/slide22.xml"/><Relationship Id="rId25" Type="http://schemas.openxmlformats.org/officeDocument/2006/relationships/slide" Target="slides/slide23.xml"/><Relationship Id="rId26" Type="http://schemas.openxmlformats.org/officeDocument/2006/relationships/notesMaster" Target="notesMasters/notesMaster1.xml"/><Relationship Id="rId27" Type="http://schemas.openxmlformats.org/officeDocument/2006/relationships/handoutMaster" Target="handoutMasters/handoutMaster1.xml"/><Relationship Id="rId28" Type="http://schemas.openxmlformats.org/officeDocument/2006/relationships/printerSettings" Target="printerSettings/printerSettings1.bin"/><Relationship Id="rId29" Type="http://schemas.openxmlformats.org/officeDocument/2006/relationships/commentAuthors" Target="commentAuthors.xml"/><Relationship Id="rId1" Type="http://schemas.openxmlformats.org/officeDocument/2006/relationships/slideMaster" Target="slideMasters/slideMaster1.xml"/><Relationship Id="rId2" Type="http://schemas.openxmlformats.org/officeDocument/2006/relationships/slideMaster" Target="slideMasters/slideMaster2.xml"/><Relationship Id="rId3" Type="http://schemas.openxmlformats.org/officeDocument/2006/relationships/slide" Target="slides/slide1.xml"/><Relationship Id="rId4" Type="http://schemas.openxmlformats.org/officeDocument/2006/relationships/slide" Target="slides/slide2.xml"/><Relationship Id="rId5" Type="http://schemas.openxmlformats.org/officeDocument/2006/relationships/slide" Target="slides/slide3.xml"/><Relationship Id="rId30" Type="http://schemas.openxmlformats.org/officeDocument/2006/relationships/presProps" Target="presProps.xml"/><Relationship Id="rId31" Type="http://schemas.openxmlformats.org/officeDocument/2006/relationships/viewProps" Target="viewProps.xml"/><Relationship Id="rId32" Type="http://schemas.openxmlformats.org/officeDocument/2006/relationships/theme" Target="theme/theme1.xml"/><Relationship Id="rId9" Type="http://schemas.openxmlformats.org/officeDocument/2006/relationships/slide" Target="slides/slide7.xml"/><Relationship Id="rId6" Type="http://schemas.openxmlformats.org/officeDocument/2006/relationships/slide" Target="slides/slide4.xml"/><Relationship Id="rId7" Type="http://schemas.openxmlformats.org/officeDocument/2006/relationships/slide" Target="slides/slide5.xml"/><Relationship Id="rId8" Type="http://schemas.openxmlformats.org/officeDocument/2006/relationships/slide" Target="slides/slide6.xml"/><Relationship Id="rId33" Type="http://schemas.openxmlformats.org/officeDocument/2006/relationships/tableStyles" Target="tableStyles.xml"/><Relationship Id="rId10" Type="http://schemas.openxmlformats.org/officeDocument/2006/relationships/slide" Target="slides/slide8.xml"/><Relationship Id="rId11" Type="http://schemas.openxmlformats.org/officeDocument/2006/relationships/slide" Target="slides/slide9.xml"/><Relationship Id="rId12" Type="http://schemas.openxmlformats.org/officeDocument/2006/relationships/slide" Target="slides/slide10.xml"/><Relationship Id="rId13" Type="http://schemas.openxmlformats.org/officeDocument/2006/relationships/slide" Target="slides/slide11.xml"/><Relationship Id="rId14" Type="http://schemas.openxmlformats.org/officeDocument/2006/relationships/slide" Target="slides/slide12.xml"/><Relationship Id="rId15" Type="http://schemas.openxmlformats.org/officeDocument/2006/relationships/slide" Target="slides/slide13.xml"/><Relationship Id="rId16" Type="http://schemas.openxmlformats.org/officeDocument/2006/relationships/slide" Target="slides/slide14.xml"/><Relationship Id="rId17" Type="http://schemas.openxmlformats.org/officeDocument/2006/relationships/slide" Target="slides/slide15.xml"/><Relationship Id="rId18" Type="http://schemas.openxmlformats.org/officeDocument/2006/relationships/slide" Target="slides/slide16.xml"/><Relationship Id="rId19" Type="http://schemas.openxmlformats.org/officeDocument/2006/relationships/slide" Target="slides/slide17.xml"/></Relationships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4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quarter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6118E08A-FF39-4C4F-8625-C05A5B39FDB2}" type="datetimeFigureOut">
              <a:rPr lang="en-US" smtClean="0"/>
              <a:pPr/>
              <a:t>1/15/15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2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3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193CF638-6B5E-2B47-92FC-9FC33315E4BF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023017451"/>
      </p:ext>
    </p:extLst>
  </p:cSld>
  <p:clrMap bg1="lt1" tx1="dk1" bg2="lt2" tx2="dk2" accent1="accent1" accent2="accent2" accent3="accent3" accent4="accent4" accent5="accent5" accent6="accent6" hlink="hlink" folHlink="folHlink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63DA43F9-656E-C24B-B584-DFD3972DBE4B}" type="datetimeFigureOut">
              <a:rPr lang="en-US" smtClean="0"/>
              <a:pPr/>
              <a:t>1/15/15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CD9A1A74-EDD3-FB4B-B5EA-13171233F09B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822910085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4.xml"/></Relationships>
</file>

<file path=ppt/notesSlides/_rels/notesSlide2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5.xml"/></Relationships>
</file>

<file path=ppt/notesSlides/_rels/notesSlide3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6.xml"/></Relationships>
</file>

<file path=ppt/notesSlides/_rels/notesSlide4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7.xml"/></Relationships>
</file>

<file path=ppt/notesSlides/_rels/notesSlide5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8.xml"/></Relationships>
</file>

<file path=ppt/notesSlides/_rels/notesSlide6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9.xml"/></Relationships>
</file>

<file path=ppt/notesSlides/_rels/notesSlide7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12.xml"/></Relationships>
</file>

<file path=ppt/notesSlides/_rels/notesSlide8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13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defTabSz="897301">
              <a:defRPr/>
            </a:pPr>
            <a:endParaRPr lang="en-US" baseline="0" dirty="0" smtClean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6C9C37D6-57F1-4938-9965-B985C1E2E464}" type="slidenum">
              <a:rPr lang="en-US" smtClean="0"/>
              <a:t>4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32448554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CD9A1A74-EDD3-FB4B-B5EA-13171233F09B}" type="slidenum">
              <a:rPr lang="en-US" smtClean="0"/>
              <a:t>5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015808383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CD9A1A74-EDD3-FB4B-B5EA-13171233F09B}" type="slidenum">
              <a:rPr lang="en-US" smtClean="0"/>
              <a:pPr/>
              <a:t>6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884679759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CD9A1A74-EDD3-FB4B-B5EA-13171233F09B}" type="slidenum">
              <a:rPr lang="en-US" smtClean="0"/>
              <a:pPr/>
              <a:t>7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884679759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baseline="0" dirty="0" smtClean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6C9C37D6-57F1-4938-9965-B985C1E2E464}" type="slidenum">
              <a:rPr lang="en-US" smtClean="0"/>
              <a:t>8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35930373"/>
      </p:ext>
    </p:extLst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marL="0" marR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lang="en-US" sz="1200" dirty="0" smtClean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CD9A1A74-EDD3-FB4B-B5EA-13171233F09B}" type="slidenum">
              <a:rPr lang="en-US" smtClean="0"/>
              <a:pPr/>
              <a:t>9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934747490"/>
      </p:ext>
    </p:extLst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CD9A1A74-EDD3-FB4B-B5EA-13171233F09B}" type="slidenum">
              <a:rPr lang="en-US" smtClean="0"/>
              <a:pPr/>
              <a:t>12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882633794"/>
      </p:ext>
    </p:extLst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CD9A1A74-EDD3-FB4B-B5EA-13171233F09B}" type="slidenum">
              <a:rPr lang="en-US" smtClean="0"/>
              <a:pPr/>
              <a:t>13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882633794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Relationship Id="rId2" Type="http://schemas.openxmlformats.org/officeDocument/2006/relationships/image" Target="../media/image2.png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4" Type="http://schemas.openxmlformats.org/officeDocument/2006/relationships/image" Target="../media/image5.emf"/><Relationship Id="rId1" Type="http://schemas.openxmlformats.org/officeDocument/2006/relationships/slideMaster" Target="../slideMasters/slideMaster1.xml"/><Relationship Id="rId2" Type="http://schemas.openxmlformats.org/officeDocument/2006/relationships/image" Target="../media/image3.jpg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Relationship Id="rId2" Type="http://schemas.openxmlformats.org/officeDocument/2006/relationships/image" Target="../media/image3.jpg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Relationship Id="rId2" Type="http://schemas.openxmlformats.org/officeDocument/2006/relationships/image" Target="../media/image7.png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Relationship Id="rId2" Type="http://schemas.openxmlformats.org/officeDocument/2006/relationships/image" Target="../media/image8.png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itle Slide">
    <p:bg>
      <p:bgPr>
        <a:blipFill dpi="0" rotWithShape="1">
          <a:blip r:embed="rId2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 hasCustomPrompt="1"/>
          </p:nvPr>
        </p:nvSpPr>
        <p:spPr>
          <a:xfrm>
            <a:off x="3124201" y="2880313"/>
            <a:ext cx="5829994" cy="1030655"/>
          </a:xfrm>
        </p:spPr>
        <p:txBody>
          <a:bodyPr>
            <a:normAutofit/>
          </a:bodyPr>
          <a:lstStyle>
            <a:lvl1pPr>
              <a:defRPr sz="3200">
                <a:solidFill>
                  <a:schemeClr val="bg1">
                    <a:lumMod val="95000"/>
                  </a:schemeClr>
                </a:solidFill>
              </a:defRPr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t>1/15/15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336932284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/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1B59B7A-1E54-4C2F-B908-D09AB68E3CE7}" type="datetimeFigureOut">
              <a:rPr lang="en-US" smtClean="0"/>
              <a:t>1/15/15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9CDFF45-18E2-4406-96CA-C587C33C59C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619310250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1B59B7A-1E54-4C2F-B908-D09AB68E3CE7}" type="datetimeFigureOut">
              <a:rPr lang="en-US" smtClean="0"/>
              <a:t>1/15/15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9CDFF45-18E2-4406-96CA-C587C33C59C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253527788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1B59B7A-1E54-4C2F-B908-D09AB68E3CE7}" type="datetimeFigureOut">
              <a:rPr lang="en-US" smtClean="0"/>
              <a:t>1/15/15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9CDFF45-18E2-4406-96CA-C587C33C59C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822184035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1B59B7A-1E54-4C2F-B908-D09AB68E3CE7}" type="datetimeFigureOut">
              <a:rPr lang="en-US" smtClean="0"/>
              <a:t>1/15/15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9CDFF45-18E2-4406-96CA-C587C33C59C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11818281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1B59B7A-1E54-4C2F-B908-D09AB68E3CE7}" type="datetimeFigureOut">
              <a:rPr lang="en-US" smtClean="0"/>
              <a:t>1/15/15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9CDFF45-18E2-4406-96CA-C587C33C59C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293550254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1B59B7A-1E54-4C2F-B908-D09AB68E3CE7}" type="datetimeFigureOut">
              <a:rPr lang="en-US" smtClean="0"/>
              <a:t>1/15/15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9CDFF45-18E2-4406-96CA-C587C33C59C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948383018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1B59B7A-1E54-4C2F-B908-D09AB68E3CE7}" type="datetimeFigureOut">
              <a:rPr lang="en-US" smtClean="0"/>
              <a:t>1/15/15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9CDFF45-18E2-4406-96CA-C587C33C59C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137225746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 smtClean="0"/>
              <a:t>Drag picture to placeholder or click icon to add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1B59B7A-1E54-4C2F-B908-D09AB68E3CE7}" type="datetimeFigureOut">
              <a:rPr lang="en-US" smtClean="0"/>
              <a:t>1/15/15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9CDFF45-18E2-4406-96CA-C587C33C59C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856741269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1B59B7A-1E54-4C2F-B908-D09AB68E3CE7}" type="datetimeFigureOut">
              <a:rPr lang="en-US" smtClean="0"/>
              <a:t>1/15/15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9CDFF45-18E2-4406-96CA-C587C33C59C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788717057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1B59B7A-1E54-4C2F-B908-D09AB68E3CE7}" type="datetimeFigureOut">
              <a:rPr lang="en-US" smtClean="0"/>
              <a:t>1/15/15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9CDFF45-18E2-4406-96CA-C587C33C59C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725445373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1_End Page">
    <p:bg>
      <p:bgPr>
        <a:blipFill dpi="0" rotWithShape="1">
          <a:blip r:embed="rId2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t>1/15/15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 algn="r">
              <a:defRPr/>
            </a:lvl1pPr>
          </a:lstStyle>
          <a:p>
            <a:endParaRPr lang="en-US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t>‹#›</a:t>
            </a:fld>
            <a:endParaRPr lang="en-US"/>
          </a:p>
        </p:txBody>
      </p:sp>
      <p:sp>
        <p:nvSpPr>
          <p:cNvPr id="6" name="Rectangle 5"/>
          <p:cNvSpPr/>
          <p:nvPr userDrawn="1"/>
        </p:nvSpPr>
        <p:spPr>
          <a:xfrm>
            <a:off x="1709539" y="2865726"/>
            <a:ext cx="5389119" cy="1196766"/>
          </a:xfrm>
          <a:prstGeom prst="rect">
            <a:avLst/>
          </a:prstGeom>
          <a:solidFill>
            <a:schemeClr val="bg1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2" name="Picture 1" descr="Double-logos.png"/>
          <p:cNvPicPr>
            <a:picLocks noChangeAspect="1"/>
          </p:cNvPicPr>
          <p:nvPr userDrawn="1"/>
        </p:nvPicPr>
        <p:blipFill>
          <a:blip r:embed="rId3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375771" y="2245499"/>
            <a:ext cx="6385793" cy="945876"/>
          </a:xfrm>
          <a:prstGeom prst="rect">
            <a:avLst/>
          </a:prstGeom>
        </p:spPr>
      </p:pic>
      <p:pic>
        <p:nvPicPr>
          <p:cNvPr id="8" name="Picture 7" descr="NCQTL block logo.eps"/>
          <p:cNvPicPr>
            <a:picLocks noChangeAspect="1"/>
          </p:cNvPicPr>
          <p:nvPr userDrawn="1"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3622596" y="3600760"/>
            <a:ext cx="1913055" cy="60783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370427628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2_End Page">
    <p:bg>
      <p:bgPr>
        <a:blipFill dpi="0" rotWithShape="1">
          <a:blip r:embed="rId2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1/15/15</a:t>
            </a:fld>
            <a:endParaRPr lang="en-US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4018701514"/>
      </p:ext>
    </p:extLst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Slide">
    <p:bg>
      <p:bgPr>
        <a:blipFill dpi="0" rotWithShape="1">
          <a:blip r:embed="rId2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 hasCustomPrompt="1"/>
          </p:nvPr>
        </p:nvSpPr>
        <p:spPr>
          <a:xfrm>
            <a:off x="3124201" y="2880313"/>
            <a:ext cx="5829994" cy="1030655"/>
          </a:xfrm>
        </p:spPr>
        <p:txBody>
          <a:bodyPr>
            <a:normAutofit/>
          </a:bodyPr>
          <a:lstStyle>
            <a:lvl1pPr>
              <a:defRPr sz="3200">
                <a:solidFill>
                  <a:schemeClr val="bg1">
                    <a:lumMod val="95000"/>
                  </a:schemeClr>
                </a:solidFill>
              </a:defRPr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pPr/>
              <a:t>1/15/15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671038041"/>
      </p:ext>
    </p:extLst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/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dirty="0" smtClean="0"/>
              <a:t>Click to edit Master text styles</a:t>
            </a:r>
          </a:p>
          <a:p>
            <a:pPr lvl="1"/>
            <a:r>
              <a:rPr lang="en-US" dirty="0" smtClean="0"/>
              <a:t>Second level</a:t>
            </a:r>
          </a:p>
          <a:p>
            <a:pPr lvl="2"/>
            <a:r>
              <a:rPr lang="en-US" dirty="0" smtClean="0"/>
              <a:t>Third level</a:t>
            </a:r>
          </a:p>
          <a:p>
            <a:pPr lvl="3"/>
            <a:r>
              <a:rPr lang="en-US" dirty="0" smtClean="0"/>
              <a:t>Fourth level</a:t>
            </a:r>
          </a:p>
          <a:p>
            <a:pPr lvl="4"/>
            <a:r>
              <a:rPr lang="en-US" dirty="0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pPr/>
              <a:t>1/15/15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975649902"/>
      </p:ext>
    </p:extLst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pPr/>
              <a:t>1/15/15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946052606"/>
      </p:ext>
    </p:extLst>
  </p:cSld>
  <p:clrMapOvr>
    <a:masterClrMapping/>
  </p:clrMapOvr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/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904584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dirty="0" smtClean="0"/>
              <a:t>Click to edit Master text styles</a:t>
            </a:r>
          </a:p>
          <a:p>
            <a:pPr lvl="1"/>
            <a:r>
              <a:rPr lang="en-US" dirty="0" smtClean="0"/>
              <a:t>Second level</a:t>
            </a:r>
          </a:p>
          <a:p>
            <a:pPr lvl="2"/>
            <a:r>
              <a:rPr lang="en-US" dirty="0" smtClean="0"/>
              <a:t>Third level</a:t>
            </a:r>
          </a:p>
          <a:p>
            <a:pPr lvl="3"/>
            <a:r>
              <a:rPr lang="en-US" dirty="0" smtClean="0"/>
              <a:t>Fourth level</a:t>
            </a:r>
          </a:p>
          <a:p>
            <a:pPr lvl="4"/>
            <a:r>
              <a:rPr lang="en-US" dirty="0" smtClean="0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904584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pPr/>
              <a:t>1/15/15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680495925"/>
      </p:ext>
    </p:extLst>
  </p:cSld>
  <p:clrMapOvr>
    <a:masterClrMapping/>
  </p:clrMapOvr>
</p:sldLayout>
</file>

<file path=ppt/slideLayouts/slideLayout18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2017929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dirty="0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657691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dirty="0" smtClean="0"/>
              <a:t>Click to edit Master text styles</a:t>
            </a:r>
          </a:p>
          <a:p>
            <a:pPr lvl="1"/>
            <a:r>
              <a:rPr lang="en-US" dirty="0" smtClean="0"/>
              <a:t>Second level</a:t>
            </a:r>
          </a:p>
          <a:p>
            <a:pPr lvl="2"/>
            <a:r>
              <a:rPr lang="en-US" dirty="0" smtClean="0"/>
              <a:t>Third level</a:t>
            </a:r>
          </a:p>
          <a:p>
            <a:pPr lvl="3"/>
            <a:r>
              <a:rPr lang="en-US" dirty="0" smtClean="0"/>
              <a:t>Fourth level</a:t>
            </a:r>
          </a:p>
          <a:p>
            <a:pPr lvl="4"/>
            <a:r>
              <a:rPr lang="en-US" dirty="0" smtClean="0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2017929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657691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pPr/>
              <a:t>1/15/15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904539817"/>
      </p:ext>
    </p:extLst>
  </p:cSld>
  <p:clrMapOvr>
    <a:masterClrMapping/>
  </p:clrMapOvr>
</p:sldLayout>
</file>

<file path=ppt/slideLayouts/slideLayout19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/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pPr/>
              <a:t>1/15/15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421881929"/>
      </p:ext>
    </p:extLst>
  </p:cSld>
  <p:clrMapOvr>
    <a:masterClrMapping/>
  </p:clrMapOvr>
</p:sldLayout>
</file>

<file path=ppt/slideLayouts/slideLayout20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pPr/>
              <a:t>1/15/15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615092667"/>
      </p:ext>
    </p:extLst>
  </p:cSld>
  <p:clrMapOvr>
    <a:masterClrMapping/>
  </p:clrMapOvr>
</p:sldLayout>
</file>

<file path=ppt/slideLayouts/slideLayout21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pPr/>
              <a:t>1/15/15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021426632"/>
      </p:ext>
    </p:extLst>
  </p:cSld>
  <p:clrMapOvr>
    <a:masterClrMapping/>
  </p:clrMapOvr>
</p:sldLayout>
</file>

<file path=ppt/slideLayouts/slideLayout22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pPr/>
              <a:t>1/15/15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33869551"/>
      </p:ext>
    </p:extLst>
  </p:cSld>
  <p:clrMapOvr>
    <a:masterClrMapping/>
  </p:clrMapOvr>
</p:sldLayout>
</file>

<file path=ppt/slideLayouts/slideLayout23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/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pPr/>
              <a:t>1/15/15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439141366"/>
      </p:ext>
    </p:extLst>
  </p:cSld>
  <p:clrMapOvr>
    <a:masterClrMapping/>
  </p:clrMapOvr>
</p:sldLayout>
</file>

<file path=ppt/slideLayouts/slideLayout24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 hasCustomPrompt="1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pPr/>
              <a:t>1/15/15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217416698"/>
      </p:ext>
    </p:extLst>
  </p:cSld>
  <p:clrMapOvr>
    <a:masterClrMapping/>
  </p:clrMapOvr>
</p:sldLayout>
</file>

<file path=ppt/slideLayouts/slideLayout2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End Page">
    <p:bg>
      <p:bgPr>
        <a:blipFill dpi="0" rotWithShape="1">
          <a:blip r:embed="rId2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pPr/>
              <a:t>1/15/15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8" name="TextBox 7"/>
          <p:cNvSpPr txBox="1"/>
          <p:nvPr userDrawn="1"/>
        </p:nvSpPr>
        <p:spPr>
          <a:xfrm>
            <a:off x="331983" y="5584015"/>
            <a:ext cx="8477737" cy="87716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en-US" sz="1400" b="0" i="0" u="none" strike="noStrike" kern="1200" baseline="0" dirty="0" smtClean="0">
                <a:solidFill>
                  <a:schemeClr val="tx1"/>
                </a:solidFill>
                <a:latin typeface="Century Gothic"/>
                <a:ea typeface="+mn-ea"/>
                <a:cs typeface="Century Gothic"/>
              </a:rPr>
              <a:t>For more Information, contact us at: </a:t>
            </a:r>
            <a:r>
              <a:rPr lang="en-US" sz="1400" b="1" i="0" u="none" strike="noStrike" kern="1200" baseline="0" dirty="0" smtClean="0">
                <a:solidFill>
                  <a:schemeClr val="tx1"/>
                </a:solidFill>
                <a:latin typeface="Century Gothic"/>
                <a:ea typeface="+mn-ea"/>
                <a:cs typeface="Century Gothic"/>
              </a:rPr>
              <a:t>NCQTL@UW.EDU </a:t>
            </a:r>
            <a:r>
              <a:rPr lang="en-US" sz="1400" b="0" i="0" u="none" strike="noStrike" kern="1200" baseline="0" dirty="0" smtClean="0">
                <a:solidFill>
                  <a:schemeClr val="tx1"/>
                </a:solidFill>
                <a:latin typeface="Century Gothic"/>
                <a:ea typeface="+mn-ea"/>
                <a:cs typeface="Century Gothic"/>
              </a:rPr>
              <a:t>or 877-731-0764</a:t>
            </a:r>
          </a:p>
          <a:p>
            <a:pPr marL="0" marR="0" indent="0" algn="ctr" defTabSz="457200" rtl="0" eaLnBrk="1" fontAlgn="auto" latinLnBrk="0" hangingPunct="1">
              <a:lnSpc>
                <a:spcPct val="100000"/>
              </a:lnSpc>
              <a:spcBef>
                <a:spcPts val="60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en-US" sz="900" b="0" i="0" u="none" strike="noStrike" kern="1200" baseline="0" dirty="0" smtClean="0">
                <a:solidFill>
                  <a:schemeClr val="tx1"/>
                </a:solidFill>
                <a:latin typeface="Century Gothic"/>
                <a:ea typeface="+mn-ea"/>
                <a:cs typeface="Century Gothic"/>
              </a:rPr>
              <a:t>This document was prepared under Grant #90HC0002 for the U.S. Department of Health and Human Services, </a:t>
            </a:r>
            <a:br>
              <a:rPr lang="en-US" sz="900" b="0" i="0" u="none" strike="noStrike" kern="1200" baseline="0" dirty="0" smtClean="0">
                <a:solidFill>
                  <a:schemeClr val="tx1"/>
                </a:solidFill>
                <a:latin typeface="Century Gothic"/>
                <a:ea typeface="+mn-ea"/>
                <a:cs typeface="Century Gothic"/>
              </a:rPr>
            </a:br>
            <a:r>
              <a:rPr lang="en-US" sz="900" b="0" i="0" u="none" strike="noStrike" kern="1200" baseline="0" dirty="0" smtClean="0">
                <a:solidFill>
                  <a:schemeClr val="tx1"/>
                </a:solidFill>
                <a:latin typeface="Century Gothic"/>
                <a:ea typeface="+mn-ea"/>
                <a:cs typeface="Century Gothic"/>
              </a:rPr>
              <a:t>Administration for Children and Families, Office of Head Start, by the National Center on Quality Teaching and Learning.</a:t>
            </a:r>
          </a:p>
          <a:p>
            <a:pPr marL="0">
              <a:spcBef>
                <a:spcPts val="600"/>
              </a:spcBef>
            </a:pPr>
            <a:endParaRPr lang="en-US" sz="900" dirty="0"/>
          </a:p>
        </p:txBody>
      </p:sp>
    </p:spTree>
    <p:extLst>
      <p:ext uri="{BB962C8B-B14F-4D97-AF65-F5344CB8AC3E}">
        <p14:creationId xmlns:p14="http://schemas.microsoft.com/office/powerpoint/2010/main" val="32381889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11" Type="http://schemas.openxmlformats.org/officeDocument/2006/relationships/slideLayout" Target="../slideLayouts/slideLayout11.xml"/><Relationship Id="rId12" Type="http://schemas.openxmlformats.org/officeDocument/2006/relationships/slideLayout" Target="../slideLayouts/slideLayout12.xml"/><Relationship Id="rId13" Type="http://schemas.openxmlformats.org/officeDocument/2006/relationships/slideLayout" Target="../slideLayouts/slideLayout13.xml"/><Relationship Id="rId14" Type="http://schemas.openxmlformats.org/officeDocument/2006/relationships/theme" Target="../theme/theme1.xml"/><Relationship Id="rId15" Type="http://schemas.openxmlformats.org/officeDocument/2006/relationships/image" Target="../media/image1.png"/><Relationship Id="rId1" Type="http://schemas.openxmlformats.org/officeDocument/2006/relationships/slideLayout" Target="../slideLayouts/slideLayout1.xml"/><Relationship Id="rId2" Type="http://schemas.openxmlformats.org/officeDocument/2006/relationships/slideLayout" Target="../slideLayouts/slideLayout2.xml"/><Relationship Id="rId3" Type="http://schemas.openxmlformats.org/officeDocument/2006/relationships/slideLayout" Target="../slideLayouts/slideLayout3.xml"/><Relationship Id="rId4" Type="http://schemas.openxmlformats.org/officeDocument/2006/relationships/slideLayout" Target="../slideLayouts/slideLayout4.xml"/><Relationship Id="rId5" Type="http://schemas.openxmlformats.org/officeDocument/2006/relationships/slideLayout" Target="../slideLayouts/slideLayout5.xml"/><Relationship Id="rId6" Type="http://schemas.openxmlformats.org/officeDocument/2006/relationships/slideLayout" Target="../slideLayouts/slideLayout6.xml"/><Relationship Id="rId7" Type="http://schemas.openxmlformats.org/officeDocument/2006/relationships/slideLayout" Target="../slideLayouts/slideLayout7.xml"/><Relationship Id="rId8" Type="http://schemas.openxmlformats.org/officeDocument/2006/relationships/slideLayout" Target="../slideLayouts/slideLayout8.xml"/><Relationship Id="rId9" Type="http://schemas.openxmlformats.org/officeDocument/2006/relationships/slideLayout" Target="../slideLayouts/slideLayout9.xml"/><Relationship Id="rId10" Type="http://schemas.openxmlformats.org/officeDocument/2006/relationships/slideLayout" Target="../slideLayouts/slideLayout10.xml"/></Relationships>
</file>

<file path=ppt/slideMasters/_rels/slideMaster2.xml.rels><?xml version="1.0" encoding="UTF-8" standalone="yes"?>
<Relationships xmlns="http://schemas.openxmlformats.org/package/2006/relationships"><Relationship Id="rId11" Type="http://schemas.openxmlformats.org/officeDocument/2006/relationships/slideLayout" Target="../slideLayouts/slideLayout24.xml"/><Relationship Id="rId12" Type="http://schemas.openxmlformats.org/officeDocument/2006/relationships/slideLayout" Target="../slideLayouts/slideLayout25.xml"/><Relationship Id="rId13" Type="http://schemas.openxmlformats.org/officeDocument/2006/relationships/theme" Target="../theme/theme2.xml"/><Relationship Id="rId14" Type="http://schemas.openxmlformats.org/officeDocument/2006/relationships/image" Target="../media/image6.png"/><Relationship Id="rId1" Type="http://schemas.openxmlformats.org/officeDocument/2006/relationships/slideLayout" Target="../slideLayouts/slideLayout14.xml"/><Relationship Id="rId2" Type="http://schemas.openxmlformats.org/officeDocument/2006/relationships/slideLayout" Target="../slideLayouts/slideLayout15.xml"/><Relationship Id="rId3" Type="http://schemas.openxmlformats.org/officeDocument/2006/relationships/slideLayout" Target="../slideLayouts/slideLayout16.xml"/><Relationship Id="rId4" Type="http://schemas.openxmlformats.org/officeDocument/2006/relationships/slideLayout" Target="../slideLayouts/slideLayout17.xml"/><Relationship Id="rId5" Type="http://schemas.openxmlformats.org/officeDocument/2006/relationships/slideLayout" Target="../slideLayouts/slideLayout18.xml"/><Relationship Id="rId6" Type="http://schemas.openxmlformats.org/officeDocument/2006/relationships/slideLayout" Target="../slideLayouts/slideLayout19.xml"/><Relationship Id="rId7" Type="http://schemas.openxmlformats.org/officeDocument/2006/relationships/slideLayout" Target="../slideLayouts/slideLayout20.xml"/><Relationship Id="rId8" Type="http://schemas.openxmlformats.org/officeDocument/2006/relationships/slideLayout" Target="../slideLayouts/slideLayout21.xml"/><Relationship Id="rId9" Type="http://schemas.openxmlformats.org/officeDocument/2006/relationships/slideLayout" Target="../slideLayouts/slideLayout22.xml"/><Relationship Id="rId10" Type="http://schemas.openxmlformats.org/officeDocument/2006/relationships/slideLayout" Target="../slideLayouts/slideLayout23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Pr>
        <a:blipFill dpi="0" rotWithShape="1">
          <a:blip r:embed="rId15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331984" y="457200"/>
            <a:ext cx="8477737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331983" y="1830387"/>
            <a:ext cx="8477737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1B59B7A-1E54-4C2F-B908-D09AB68E3CE7}" type="datetimeFigureOut">
              <a:rPr lang="en-US" smtClean="0"/>
              <a:t>1/15/15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39CDFF45-18E2-4406-96CA-C587C33C59C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994805074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75" r:id="rId1"/>
    <p:sldLayoutId id="2147483676" r:id="rId2"/>
    <p:sldLayoutId id="2147483677" r:id="rId3"/>
    <p:sldLayoutId id="2147483678" r:id="rId4"/>
    <p:sldLayoutId id="2147483679" r:id="rId5"/>
    <p:sldLayoutId id="2147483680" r:id="rId6"/>
    <p:sldLayoutId id="2147483681" r:id="rId7"/>
    <p:sldLayoutId id="2147483682" r:id="rId8"/>
    <p:sldLayoutId id="2147483683" r:id="rId9"/>
    <p:sldLayoutId id="2147483684" r:id="rId10"/>
    <p:sldLayoutId id="2147483685" r:id="rId11"/>
    <p:sldLayoutId id="2147483686" r:id="rId12"/>
    <p:sldLayoutId id="2147483673" r:id="rId13"/>
  </p:sldLayoutIdLst>
  <p:txStyles>
    <p:titleStyle>
      <a:lvl1pPr algn="ctr" defTabSz="457200" rtl="0" eaLnBrk="1" latinLnBrk="0" hangingPunct="1">
        <a:spcBef>
          <a:spcPct val="0"/>
        </a:spcBef>
        <a:buNone/>
        <a:defRPr sz="3600" kern="1200">
          <a:solidFill>
            <a:schemeClr val="tx1"/>
          </a:solidFill>
          <a:latin typeface="Century Gothic"/>
          <a:ea typeface="+mj-ea"/>
          <a:cs typeface="Century Gothic"/>
        </a:defRPr>
      </a:lvl1pPr>
    </p:titleStyle>
    <p:bodyStyle>
      <a:lvl1pPr marL="342900" indent="-342900" algn="l" defTabSz="457200" rtl="0" eaLnBrk="1" latinLnBrk="0" hangingPunct="1">
        <a:spcBef>
          <a:spcPct val="20000"/>
        </a:spcBef>
        <a:buFont typeface="Arial"/>
        <a:buChar char="•"/>
        <a:defRPr sz="3200" kern="1200">
          <a:solidFill>
            <a:schemeClr val="tx1"/>
          </a:solidFill>
          <a:latin typeface="Century Gothic"/>
          <a:ea typeface="+mn-ea"/>
          <a:cs typeface="Century Gothic"/>
        </a:defRPr>
      </a:lvl1pPr>
      <a:lvl2pPr marL="742950" indent="-285750" algn="l" defTabSz="457200" rtl="0" eaLnBrk="1" latinLnBrk="0" hangingPunct="1">
        <a:spcBef>
          <a:spcPct val="20000"/>
        </a:spcBef>
        <a:buFont typeface="Arial"/>
        <a:buChar char="–"/>
        <a:defRPr sz="2800" kern="1200">
          <a:solidFill>
            <a:schemeClr val="tx1"/>
          </a:solidFill>
          <a:latin typeface="Century Gothic"/>
          <a:ea typeface="+mn-ea"/>
          <a:cs typeface="Century Gothic"/>
        </a:defRPr>
      </a:lvl2pPr>
      <a:lvl3pPr marL="1143000" indent="-228600" algn="l" defTabSz="457200" rtl="0" eaLnBrk="1" latinLnBrk="0" hangingPunct="1">
        <a:spcBef>
          <a:spcPct val="20000"/>
        </a:spcBef>
        <a:buFont typeface="Arial"/>
        <a:buChar char="•"/>
        <a:defRPr sz="2400" kern="1200">
          <a:solidFill>
            <a:schemeClr val="tx1"/>
          </a:solidFill>
          <a:latin typeface="Century Gothic"/>
          <a:ea typeface="+mn-ea"/>
          <a:cs typeface="Century Gothic"/>
        </a:defRPr>
      </a:lvl3pPr>
      <a:lvl4pPr marL="1600200" indent="-228600" algn="l" defTabSz="457200" rtl="0" eaLnBrk="1" latinLnBrk="0" hangingPunct="1">
        <a:spcBef>
          <a:spcPct val="20000"/>
        </a:spcBef>
        <a:buFont typeface="Arial"/>
        <a:buChar char="–"/>
        <a:defRPr sz="2000" kern="1200">
          <a:solidFill>
            <a:schemeClr val="tx1"/>
          </a:solidFill>
          <a:latin typeface="Century Gothic"/>
          <a:ea typeface="+mn-ea"/>
          <a:cs typeface="Century Gothic"/>
        </a:defRPr>
      </a:lvl4pPr>
      <a:lvl5pPr marL="2057400" indent="-228600" algn="l" defTabSz="457200" rtl="0" eaLnBrk="1" latinLnBrk="0" hangingPunct="1">
        <a:spcBef>
          <a:spcPct val="20000"/>
        </a:spcBef>
        <a:buFont typeface="Arial"/>
        <a:buChar char="»"/>
        <a:defRPr sz="2000" kern="1200">
          <a:solidFill>
            <a:schemeClr val="tx1"/>
          </a:solidFill>
          <a:latin typeface="Century Gothic"/>
          <a:ea typeface="+mn-ea"/>
          <a:cs typeface="Century Gothic"/>
        </a:defRPr>
      </a:lvl5pPr>
      <a:lvl6pPr marL="25146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2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14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331984" y="457200"/>
            <a:ext cx="8477737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331983" y="1830387"/>
            <a:ext cx="8477737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dirty="0" smtClean="0"/>
              <a:t>Click to edit Master text styles</a:t>
            </a:r>
          </a:p>
          <a:p>
            <a:pPr lvl="1"/>
            <a:r>
              <a:rPr lang="en-US" dirty="0" smtClean="0"/>
              <a:t>Second level</a:t>
            </a:r>
          </a:p>
          <a:p>
            <a:pPr lvl="2"/>
            <a:r>
              <a:rPr lang="en-US" dirty="0" smtClean="0"/>
              <a:t>Third level</a:t>
            </a:r>
          </a:p>
          <a:p>
            <a:pPr lvl="3"/>
            <a:r>
              <a:rPr lang="en-US" dirty="0" smtClean="0"/>
              <a:t>Fourth level</a:t>
            </a:r>
          </a:p>
          <a:p>
            <a:pPr lvl="4"/>
            <a:r>
              <a:rPr lang="en-US" dirty="0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DBBC453A-6B12-3E4E-8E5B-4BFBFD851DC7}" type="datetimeFigureOut">
              <a:rPr lang="en-US" smtClean="0"/>
              <a:pPr/>
              <a:t>1/15/15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A6753842-EB21-0F45-9793-244089871662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145604121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  <p:sldLayoutId id="2147483660" r:id="rId12"/>
  </p:sldLayoutIdLst>
  <p:txStyles>
    <p:titleStyle>
      <a:lvl1pPr algn="ctr" defTabSz="457200" rtl="0" eaLnBrk="1" latinLnBrk="0" hangingPunct="1">
        <a:spcBef>
          <a:spcPct val="0"/>
        </a:spcBef>
        <a:buNone/>
        <a:defRPr sz="3600" kern="1200" cap="all">
          <a:solidFill>
            <a:schemeClr val="tx1"/>
          </a:solidFill>
          <a:latin typeface="Century Gothic"/>
          <a:ea typeface="+mj-ea"/>
          <a:cs typeface="Century Gothic"/>
        </a:defRPr>
      </a:lvl1pPr>
    </p:titleStyle>
    <p:bodyStyle>
      <a:lvl1pPr marL="342900" indent="-342900" algn="l" defTabSz="457200" rtl="0" eaLnBrk="1" latinLnBrk="0" hangingPunct="1">
        <a:spcBef>
          <a:spcPct val="20000"/>
        </a:spcBef>
        <a:buFont typeface="Arial"/>
        <a:buChar char="•"/>
        <a:defRPr sz="3200" kern="1200">
          <a:solidFill>
            <a:schemeClr val="tx1"/>
          </a:solidFill>
          <a:latin typeface="Century Gothic"/>
          <a:ea typeface="+mn-ea"/>
          <a:cs typeface="Century Gothic"/>
        </a:defRPr>
      </a:lvl1pPr>
      <a:lvl2pPr marL="742950" indent="-285750" algn="l" defTabSz="457200" rtl="0" eaLnBrk="1" latinLnBrk="0" hangingPunct="1">
        <a:spcBef>
          <a:spcPct val="20000"/>
        </a:spcBef>
        <a:buFont typeface="Arial"/>
        <a:buChar char="–"/>
        <a:defRPr sz="2800" kern="1200">
          <a:solidFill>
            <a:schemeClr val="tx1"/>
          </a:solidFill>
          <a:latin typeface="Century Gothic"/>
          <a:ea typeface="+mn-ea"/>
          <a:cs typeface="Century Gothic"/>
        </a:defRPr>
      </a:lvl2pPr>
      <a:lvl3pPr marL="1143000" indent="-228600" algn="l" defTabSz="457200" rtl="0" eaLnBrk="1" latinLnBrk="0" hangingPunct="1">
        <a:spcBef>
          <a:spcPct val="20000"/>
        </a:spcBef>
        <a:buFont typeface="Arial"/>
        <a:buChar char="•"/>
        <a:defRPr sz="2400" kern="1200">
          <a:solidFill>
            <a:schemeClr val="tx1"/>
          </a:solidFill>
          <a:latin typeface="Century Gothic"/>
          <a:ea typeface="+mn-ea"/>
          <a:cs typeface="Century Gothic"/>
        </a:defRPr>
      </a:lvl3pPr>
      <a:lvl4pPr marL="1600200" indent="-228600" algn="l" defTabSz="457200" rtl="0" eaLnBrk="1" latinLnBrk="0" hangingPunct="1">
        <a:spcBef>
          <a:spcPct val="20000"/>
        </a:spcBef>
        <a:buFont typeface="Arial"/>
        <a:buChar char="–"/>
        <a:defRPr sz="2000" kern="1200">
          <a:solidFill>
            <a:schemeClr val="tx1"/>
          </a:solidFill>
          <a:latin typeface="Century Gothic"/>
          <a:ea typeface="+mn-ea"/>
          <a:cs typeface="Century Gothic"/>
        </a:defRPr>
      </a:lvl4pPr>
      <a:lvl5pPr marL="2057400" indent="-228600" algn="l" defTabSz="457200" rtl="0" eaLnBrk="1" latinLnBrk="0" hangingPunct="1">
        <a:spcBef>
          <a:spcPct val="20000"/>
        </a:spcBef>
        <a:buFont typeface="Arial"/>
        <a:buChar char="»"/>
        <a:defRPr sz="2000" kern="1200">
          <a:solidFill>
            <a:schemeClr val="tx1"/>
          </a:solidFill>
          <a:latin typeface="Century Gothic"/>
          <a:ea typeface="+mn-ea"/>
          <a:cs typeface="Century Gothic"/>
        </a:defRPr>
      </a:lvl5pPr>
      <a:lvl6pPr marL="25146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5.xml"/><Relationship Id="rId2" Type="http://schemas.openxmlformats.org/officeDocument/2006/relationships/image" Target="../media/image9.png"/><Relationship Id="rId3" Type="http://schemas.openxmlformats.org/officeDocument/2006/relationships/image" Target="../media/image10.png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.jpeg"/><Relationship Id="rId4" Type="http://schemas.openxmlformats.org/officeDocument/2006/relationships/image" Target="../media/image13.jpeg"/><Relationship Id="rId1" Type="http://schemas.openxmlformats.org/officeDocument/2006/relationships/slideLayout" Target="../slideLayouts/slideLayout15.xml"/><Relationship Id="rId2" Type="http://schemas.openxmlformats.org/officeDocument/2006/relationships/image" Target="../media/image11.jpeg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.jpeg"/><Relationship Id="rId4" Type="http://schemas.openxmlformats.org/officeDocument/2006/relationships/image" Target="../media/image15.jpeg"/><Relationship Id="rId1" Type="http://schemas.openxmlformats.org/officeDocument/2006/relationships/slideLayout" Target="../slideLayouts/slideLayout15.xml"/><Relationship Id="rId2" Type="http://schemas.openxmlformats.org/officeDocument/2006/relationships/notesSlide" Target="../notesSlides/notesSlide1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6.jpeg"/><Relationship Id="rId4" Type="http://schemas.openxmlformats.org/officeDocument/2006/relationships/image" Target="../media/image17.jpeg"/><Relationship Id="rId1" Type="http://schemas.openxmlformats.org/officeDocument/2006/relationships/slideLayout" Target="../slideLayouts/slideLayout15.xml"/><Relationship Id="rId2" Type="http://schemas.openxmlformats.org/officeDocument/2006/relationships/notesSlide" Target="../notesSlides/notesSlide2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15.xml"/><Relationship Id="rId4" Type="http://schemas.openxmlformats.org/officeDocument/2006/relationships/notesSlide" Target="../notesSlides/notesSlide3.xml"/><Relationship Id="rId5" Type="http://schemas.openxmlformats.org/officeDocument/2006/relationships/image" Target="../media/image18.png"/><Relationship Id="rId1" Type="http://schemas.microsoft.com/office/2007/relationships/media" Target="../media/media1.wmv"/><Relationship Id="rId2" Type="http://schemas.openxmlformats.org/officeDocument/2006/relationships/video" Target="../media/media1.wmv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15.xml"/><Relationship Id="rId4" Type="http://schemas.openxmlformats.org/officeDocument/2006/relationships/notesSlide" Target="../notesSlides/notesSlide4.xml"/><Relationship Id="rId5" Type="http://schemas.openxmlformats.org/officeDocument/2006/relationships/image" Target="../media/image19.png"/><Relationship Id="rId1" Type="http://schemas.microsoft.com/office/2007/relationships/media" Target="../media/media2.wmv"/><Relationship Id="rId2" Type="http://schemas.openxmlformats.org/officeDocument/2006/relationships/video" Target="../media/media2.wmv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5.xml"/><Relationship Id="rId2" Type="http://schemas.openxmlformats.org/officeDocument/2006/relationships/notesSlide" Target="../notesSlides/notesSlide5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20.jpeg"/><Relationship Id="rId4" Type="http://schemas.openxmlformats.org/officeDocument/2006/relationships/image" Target="../media/image21.jpeg"/><Relationship Id="rId5" Type="http://schemas.openxmlformats.org/officeDocument/2006/relationships/image" Target="../media/image22.jpeg"/><Relationship Id="rId1" Type="http://schemas.openxmlformats.org/officeDocument/2006/relationships/slideLayout" Target="../slideLayouts/slideLayout15.xml"/><Relationship Id="rId2" Type="http://schemas.openxmlformats.org/officeDocument/2006/relationships/notesSlide" Target="../notesSlides/notesSlide6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5.xml"/><Relationship Id="rId2" Type="http://schemas.openxmlformats.org/officeDocument/2006/relationships/image" Target="../media/image23.jpeg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5.xml"/><Relationship Id="rId2" Type="http://schemas.openxmlformats.org/officeDocument/2006/relationships/image" Target="../media/image24.jpeg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5.xml"/><Relationship Id="rId2" Type="http://schemas.openxmlformats.org/officeDocument/2006/relationships/notesSlide" Target="../notesSlides/notesSlide7.xml"/><Relationship Id="rId3" Type="http://schemas.openxmlformats.org/officeDocument/2006/relationships/image" Target="../media/image25.jpeg"/></Relationships>
</file>

<file path=ppt/slides/_rels/slide1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5.xml"/><Relationship Id="rId2" Type="http://schemas.openxmlformats.org/officeDocument/2006/relationships/notesSlide" Target="../notesSlides/notesSlide8.xml"/></Relationships>
</file>

<file path=ppt/slides/_rels/slide1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5.xml"/><Relationship Id="rId2" Type="http://schemas.openxmlformats.org/officeDocument/2006/relationships/image" Target="../media/image26.png"/></Relationships>
</file>

<file path=ppt/slides/_rels/slide1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5.xml"/><Relationship Id="rId2" Type="http://schemas.openxmlformats.org/officeDocument/2006/relationships/image" Target="../media/image27.png"/></Relationships>
</file>

<file path=ppt/slides/_rels/slide1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5.xml"/><Relationship Id="rId2" Type="http://schemas.openxmlformats.org/officeDocument/2006/relationships/image" Target="../media/image28.png"/></Relationships>
</file>

<file path=ppt/slides/_rels/slide1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5.xml"/><Relationship Id="rId2" Type="http://schemas.openxmlformats.org/officeDocument/2006/relationships/image" Target="../media/image29.png"/></Relationships>
</file>

<file path=ppt/slides/_rels/slide1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5.xml"/></Relationships>
</file>

<file path=ppt/slides/_rels/slide1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5.xml"/><Relationship Id="rId2" Type="http://schemas.openxmlformats.org/officeDocument/2006/relationships/image" Target="../media/image27.png"/><Relationship Id="rId3" Type="http://schemas.openxmlformats.org/officeDocument/2006/relationships/image" Target="../media/image30.tiff"/></Relationships>
</file>

<file path=ppt/slides/_rels/slide20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15.xml"/><Relationship Id="rId4" Type="http://schemas.openxmlformats.org/officeDocument/2006/relationships/image" Target="../media/image31.png"/><Relationship Id="rId1" Type="http://schemas.microsoft.com/office/2007/relationships/media" Target="../media/media3.wmv"/><Relationship Id="rId2" Type="http://schemas.openxmlformats.org/officeDocument/2006/relationships/video" Target="../media/media3.wmv"/></Relationships>
</file>

<file path=ppt/slides/_rels/slide21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15.xml"/><Relationship Id="rId4" Type="http://schemas.openxmlformats.org/officeDocument/2006/relationships/image" Target="../media/image32.png"/><Relationship Id="rId1" Type="http://schemas.microsoft.com/office/2007/relationships/media" Target="../media/media4.wmv"/><Relationship Id="rId2" Type="http://schemas.openxmlformats.org/officeDocument/2006/relationships/video" Target="../media/media4.wmv"/></Relationships>
</file>

<file path=ppt/slides/_rels/slide2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5.xml"/></Relationships>
</file>

<file path=ppt/slides/_rels/slide2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5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itle 2"/>
          <p:cNvSpPr txBox="1">
            <a:spLocks/>
          </p:cNvSpPr>
          <p:nvPr/>
        </p:nvSpPr>
        <p:spPr>
          <a:xfrm>
            <a:off x="3195355" y="2740405"/>
            <a:ext cx="5723315" cy="1461822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lvl1pPr algn="ctr" defTabSz="457200" rtl="0" eaLnBrk="1" latinLnBrk="0" hangingPunct="1">
              <a:spcBef>
                <a:spcPct val="0"/>
              </a:spcBef>
              <a:buNone/>
              <a:defRPr sz="3200" kern="1200">
                <a:solidFill>
                  <a:schemeClr val="bg1">
                    <a:lumMod val="95000"/>
                  </a:schemeClr>
                </a:solidFill>
                <a:latin typeface="Century Gothic"/>
                <a:ea typeface="+mj-ea"/>
                <a:cs typeface="Century Gothic"/>
              </a:defRPr>
            </a:lvl1pPr>
          </a:lstStyle>
          <a:p>
            <a:pPr algn="l"/>
            <a:r>
              <a:rPr lang="en-US" sz="1900" dirty="0" smtClean="0"/>
              <a:t>LANGUAGE MODELING AND CONVERSATIONS: </a:t>
            </a:r>
            <a:r>
              <a:rPr lang="en-US" sz="2400" dirty="0" smtClean="0"/>
              <a:t/>
            </a:r>
            <a:br>
              <a:rPr lang="en-US" sz="2400" dirty="0" smtClean="0"/>
            </a:br>
            <a:r>
              <a:rPr lang="en-US" sz="3800" dirty="0" smtClean="0"/>
              <a:t>ASKING QUESTIONS</a:t>
            </a:r>
            <a:endParaRPr lang="en-US" sz="3800" dirty="0"/>
          </a:p>
        </p:txBody>
      </p:sp>
      <p:sp>
        <p:nvSpPr>
          <p:cNvPr id="4" name="TextBox 3"/>
          <p:cNvSpPr txBox="1"/>
          <p:nvPr/>
        </p:nvSpPr>
        <p:spPr>
          <a:xfrm>
            <a:off x="7387751" y="6568762"/>
            <a:ext cx="1676400" cy="21544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r"/>
            <a:r>
              <a:rPr lang="en-US" sz="800" dirty="0" smtClean="0">
                <a:solidFill>
                  <a:schemeClr val="tx1">
                    <a:lumMod val="50000"/>
                    <a:lumOff val="50000"/>
                  </a:schemeClr>
                </a:solidFill>
              </a:rPr>
              <a:t>FALL 2014</a:t>
            </a:r>
            <a:endParaRPr lang="en-US" sz="800" dirty="0">
              <a:solidFill>
                <a:schemeClr val="tx1">
                  <a:lumMod val="50000"/>
                  <a:lumOff val="50000"/>
                </a:scheme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314655265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4" descr="House-Graphic_outline-3foundations.png"/>
          <p:cNvPicPr>
            <a:picLocks noChangeAspect="1"/>
          </p:cNvPicPr>
          <p:nvPr/>
        </p:nvPicPr>
        <p:blipFill rotWithShape="1">
          <a:blip r:embed="rId2" cstate="email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 t="2784" b="1"/>
          <a:stretch/>
        </p:blipFill>
        <p:spPr>
          <a:xfrm>
            <a:off x="818445" y="1600200"/>
            <a:ext cx="7323666" cy="5339817"/>
          </a:xfrm>
          <a:prstGeom prst="rect">
            <a:avLst/>
          </a:prstGeom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dirty="0"/>
              <a:t>FRAMEWORK FOR EFFECTIVE PRACTICE </a:t>
            </a:r>
            <a:br>
              <a:rPr lang="en-US" dirty="0"/>
            </a:br>
            <a:r>
              <a:rPr lang="en-US" sz="2200" dirty="0"/>
              <a:t>SUPPORTING SCHOOL READINESS FOR ALL CHILDREN</a:t>
            </a:r>
          </a:p>
        </p:txBody>
      </p:sp>
      <p:pic>
        <p:nvPicPr>
          <p:cNvPr id="4" name="Content Placeholder 3" descr="House-Framework-10-23-2011-2.png"/>
          <p:cNvPicPr>
            <a:picLocks noGrp="1" noChangeAspect="1"/>
          </p:cNvPicPr>
          <p:nvPr>
            <p:ph idx="1"/>
          </p:nvPr>
        </p:nvPicPr>
        <p:blipFill rotWithShape="1">
          <a:blip r:embed="rId3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 t="4253" b="2181"/>
          <a:stretch/>
        </p:blipFill>
        <p:spPr>
          <a:xfrm>
            <a:off x="1817979" y="1840941"/>
            <a:ext cx="5592525" cy="4646655"/>
          </a:xfrm>
        </p:spPr>
      </p:pic>
      <p:sp>
        <p:nvSpPr>
          <p:cNvPr id="3" name="Rectangle 2"/>
          <p:cNvSpPr/>
          <p:nvPr/>
        </p:nvSpPr>
        <p:spPr>
          <a:xfrm>
            <a:off x="1072444" y="1840941"/>
            <a:ext cx="6985000" cy="3704726"/>
          </a:xfrm>
          <a:prstGeom prst="rect">
            <a:avLst/>
          </a:prstGeom>
          <a:solidFill>
            <a:schemeClr val="bg1">
              <a:alpha val="85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>
              <a:solidFill>
                <a:prstClr val="white"/>
              </a:solidFill>
            </a:endParaRPr>
          </a:p>
        </p:txBody>
      </p:sp>
      <p:sp>
        <p:nvSpPr>
          <p:cNvPr id="6" name="TextBox 5"/>
          <p:cNvSpPr txBox="1"/>
          <p:nvPr/>
        </p:nvSpPr>
        <p:spPr>
          <a:xfrm>
            <a:off x="1636889" y="4331227"/>
            <a:ext cx="5773615" cy="120032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3600" dirty="0" smtClean="0">
                <a:solidFill>
                  <a:srgbClr val="3366FF"/>
                </a:solidFill>
                <a:latin typeface="Century Gothic"/>
                <a:cs typeface="Century Gothic"/>
              </a:rPr>
              <a:t>FOCUS ON</a:t>
            </a:r>
          </a:p>
          <a:p>
            <a:pPr algn="ctr"/>
            <a:r>
              <a:rPr lang="en-US" sz="3600" dirty="0" smtClean="0">
                <a:solidFill>
                  <a:srgbClr val="3366FF"/>
                </a:solidFill>
                <a:latin typeface="Century Gothic"/>
                <a:cs typeface="Century Gothic"/>
              </a:rPr>
              <a:t>FOUNDATION</a:t>
            </a:r>
            <a:endParaRPr lang="en-US" sz="3600" dirty="0">
              <a:solidFill>
                <a:srgbClr val="3366FF"/>
              </a:solidFill>
              <a:latin typeface="Century Gothic"/>
              <a:cs typeface="Century Gothic"/>
            </a:endParaRPr>
          </a:p>
        </p:txBody>
      </p:sp>
    </p:spTree>
    <p:extLst>
      <p:ext uri="{BB962C8B-B14F-4D97-AF65-F5344CB8AC3E}">
        <p14:creationId xmlns:p14="http://schemas.microsoft.com/office/powerpoint/2010/main" val="2483679139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0" dur="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1" presetID="10" presetClass="exit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12" dur="5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 animBg="1"/>
      <p:bldP spid="6" grpId="0"/>
    </p:bld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dirty="0"/>
              <a:t>OBJECTIVES</a:t>
            </a:r>
          </a:p>
        </p:txBody>
      </p:sp>
      <p:sp>
        <p:nvSpPr>
          <p:cNvPr id="6" name="Rectangle 5"/>
          <p:cNvSpPr/>
          <p:nvPr/>
        </p:nvSpPr>
        <p:spPr>
          <a:xfrm>
            <a:off x="1856943" y="1967641"/>
            <a:ext cx="6802376" cy="1519043"/>
          </a:xfrm>
          <a:prstGeom prst="rect">
            <a:avLst/>
          </a:prstGeom>
          <a:solidFill>
            <a:srgbClr val="02499D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lvl="2"/>
            <a:r>
              <a:rPr lang="en-US" sz="1900" dirty="0">
                <a:latin typeface="Century Gothic"/>
                <a:cs typeface="Century Gothic"/>
              </a:rPr>
              <a:t>To understand how using questions with very </a:t>
            </a:r>
            <a:r>
              <a:rPr lang="en-US" sz="1900" dirty="0" smtClean="0">
                <a:latin typeface="Century Gothic"/>
                <a:cs typeface="Century Gothic"/>
              </a:rPr>
              <a:t/>
            </a:r>
            <a:br>
              <a:rPr lang="en-US" sz="1900" dirty="0" smtClean="0">
                <a:latin typeface="Century Gothic"/>
                <a:cs typeface="Century Gothic"/>
              </a:rPr>
            </a:br>
            <a:r>
              <a:rPr lang="en-US" sz="1900" dirty="0" smtClean="0">
                <a:latin typeface="Century Gothic"/>
                <a:cs typeface="Century Gothic"/>
              </a:rPr>
              <a:t>young </a:t>
            </a:r>
            <a:r>
              <a:rPr lang="en-US" sz="1900" dirty="0">
                <a:latin typeface="Century Gothic"/>
                <a:cs typeface="Century Gothic"/>
              </a:rPr>
              <a:t>children lays a foundation for language learning and rich language experiences</a:t>
            </a:r>
          </a:p>
        </p:txBody>
      </p:sp>
      <p:sp>
        <p:nvSpPr>
          <p:cNvPr id="7" name="Rectangle 6"/>
          <p:cNvSpPr/>
          <p:nvPr/>
        </p:nvSpPr>
        <p:spPr>
          <a:xfrm>
            <a:off x="1856943" y="3526127"/>
            <a:ext cx="6802376" cy="1410694"/>
          </a:xfrm>
          <a:prstGeom prst="rect">
            <a:avLst/>
          </a:prstGeom>
          <a:solidFill>
            <a:srgbClr val="548698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lvl="2"/>
            <a:r>
              <a:rPr lang="en-US" sz="2600" dirty="0">
                <a:latin typeface="Century Gothic"/>
                <a:cs typeface="Century Gothic"/>
              </a:rPr>
              <a:t>To identify the qualities of questions that extend conversations</a:t>
            </a:r>
          </a:p>
        </p:txBody>
      </p:sp>
      <p:sp>
        <p:nvSpPr>
          <p:cNvPr id="8" name="Rectangle 7"/>
          <p:cNvSpPr/>
          <p:nvPr/>
        </p:nvSpPr>
        <p:spPr>
          <a:xfrm>
            <a:off x="1856943" y="4985485"/>
            <a:ext cx="6802376" cy="1402615"/>
          </a:xfrm>
          <a:prstGeom prst="rect">
            <a:avLst/>
          </a:prstGeom>
          <a:solidFill>
            <a:srgbClr val="0B9A52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lvl="2"/>
            <a:r>
              <a:rPr lang="en-US" sz="2600" dirty="0">
                <a:latin typeface="Century Gothic"/>
                <a:cs typeface="Century Gothic"/>
              </a:rPr>
              <a:t>To learn about types of questions that strengthen conversations</a:t>
            </a:r>
          </a:p>
        </p:txBody>
      </p:sp>
      <p:pic>
        <p:nvPicPr>
          <p:cNvPr id="16" name="Picture 15" descr="Childrens_Place_Stephanie_P026(1).jpg"/>
          <p:cNvPicPr>
            <a:picLocks noChangeAspect="1"/>
          </p:cNvPicPr>
          <p:nvPr/>
        </p:nvPicPr>
        <p:blipFill rotWithShape="1"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473864" y="1966244"/>
            <a:ext cx="1953330" cy="1521598"/>
          </a:xfrm>
          <a:prstGeom prst="rect">
            <a:avLst/>
          </a:prstGeom>
        </p:spPr>
      </p:pic>
      <p:pic>
        <p:nvPicPr>
          <p:cNvPr id="5" name="Picture 4" descr="Circle Time 18.JPG"/>
          <p:cNvPicPr>
            <a:picLocks noChangeAspect="1"/>
          </p:cNvPicPr>
          <p:nvPr/>
        </p:nvPicPr>
        <p:blipFill rotWithShape="1">
          <a:blip r:embed="rId3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473864" y="3519429"/>
            <a:ext cx="1949598" cy="1415362"/>
          </a:xfrm>
          <a:prstGeom prst="rect">
            <a:avLst/>
          </a:prstGeom>
        </p:spPr>
      </p:pic>
      <p:pic>
        <p:nvPicPr>
          <p:cNvPr id="9" name="Picture 8" descr="Suquamish_Marva_006.JPG"/>
          <p:cNvPicPr>
            <a:picLocks noChangeAspect="1"/>
          </p:cNvPicPr>
          <p:nvPr/>
        </p:nvPicPr>
        <p:blipFill rotWithShape="1">
          <a:blip r:embed="rId4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473864" y="4988672"/>
            <a:ext cx="1964957" cy="1399386"/>
          </a:xfrm>
          <a:prstGeom prst="rect">
            <a:avLst/>
          </a:prstGeom>
        </p:spPr>
      </p:pic>
      <p:cxnSp>
        <p:nvCxnSpPr>
          <p:cNvPr id="12" name="Straight Connector 11"/>
          <p:cNvCxnSpPr/>
          <p:nvPr/>
        </p:nvCxnSpPr>
        <p:spPr>
          <a:xfrm>
            <a:off x="2430193" y="1905000"/>
            <a:ext cx="0" cy="4495800"/>
          </a:xfrm>
          <a:prstGeom prst="line">
            <a:avLst/>
          </a:prstGeom>
          <a:ln w="38100" cmpd="sng">
            <a:solidFill>
              <a:schemeClr val="bg1"/>
            </a:soli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765824745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1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0" dur="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5" dur="5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6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8" dur="5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3" dur="500"/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4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6" dur="500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6" grpId="0" animBg="1"/>
      <p:bldP spid="7" grpId="0" animBg="1"/>
      <p:bldP spid="8" grpId="0" animBg="1"/>
    </p:bld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TextBox 7"/>
          <p:cNvSpPr txBox="1"/>
          <p:nvPr/>
        </p:nvSpPr>
        <p:spPr>
          <a:xfrm>
            <a:off x="1011299" y="6284717"/>
            <a:ext cx="1892299" cy="215444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fontAlgn="auto">
              <a:spcBef>
                <a:spcPts val="0"/>
              </a:spcBef>
              <a:spcAft>
                <a:spcPts val="0"/>
              </a:spcAft>
              <a:defRPr/>
            </a:pPr>
            <a:r>
              <a:rPr lang="en-US" sz="800" dirty="0" smtClean="0">
                <a:solidFill>
                  <a:prstClr val="black"/>
                </a:solidFill>
                <a:latin typeface="Century Gothic" panose="020B0502020202020204" pitchFamily="34" charset="0"/>
              </a:rPr>
              <a:t>Photo courtesy  of EHS NRC</a:t>
            </a:r>
            <a:endParaRPr lang="en-US" sz="800" dirty="0">
              <a:solidFill>
                <a:prstClr val="black"/>
              </a:solidFill>
              <a:latin typeface="Century Gothic" panose="020B0502020202020204" pitchFamily="34" charset="0"/>
            </a:endParaRPr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331984" y="426412"/>
            <a:ext cx="8477737" cy="1143000"/>
          </a:xfrm>
        </p:spPr>
        <p:txBody>
          <a:bodyPr>
            <a:noAutofit/>
          </a:bodyPr>
          <a:lstStyle/>
          <a:p>
            <a:r>
              <a:rPr lang="en-US" dirty="0" smtClean="0"/>
              <a:t>WHAT ARE EXTENDED CONVERSATIONS?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779059" y="2195284"/>
            <a:ext cx="4416796" cy="3849234"/>
          </a:xfrm>
        </p:spPr>
        <p:txBody>
          <a:bodyPr>
            <a:normAutofit/>
          </a:bodyPr>
          <a:lstStyle/>
          <a:p>
            <a:pPr marL="45720" indent="0">
              <a:spcBef>
                <a:spcPts val="1800"/>
              </a:spcBef>
              <a:buNone/>
            </a:pPr>
            <a:r>
              <a:rPr lang="en-US" sz="2500" dirty="0" smtClean="0"/>
              <a:t>Extended conversations </a:t>
            </a:r>
            <a:br>
              <a:rPr lang="en-US" sz="2500" dirty="0" smtClean="0"/>
            </a:br>
            <a:r>
              <a:rPr lang="en-US" sz="2500" dirty="0" smtClean="0"/>
              <a:t>are </a:t>
            </a:r>
            <a:r>
              <a:rPr lang="en-US" sz="2500" b="1" dirty="0" smtClean="0"/>
              <a:t>rich, back-and-forth </a:t>
            </a:r>
            <a:br>
              <a:rPr lang="en-US" sz="2500" b="1" dirty="0" smtClean="0"/>
            </a:br>
            <a:r>
              <a:rPr lang="en-US" sz="2500" b="1" dirty="0" smtClean="0"/>
              <a:t>exchanges </a:t>
            </a:r>
            <a:r>
              <a:rPr lang="en-US" sz="2500" dirty="0" smtClean="0"/>
              <a:t>that help </a:t>
            </a:r>
            <a:br>
              <a:rPr lang="en-US" sz="2500" dirty="0" smtClean="0"/>
            </a:br>
            <a:r>
              <a:rPr lang="en-US" sz="2500" dirty="0" smtClean="0"/>
              <a:t>children develop more </a:t>
            </a:r>
            <a:br>
              <a:rPr lang="en-US" sz="2500" dirty="0" smtClean="0"/>
            </a:br>
            <a:r>
              <a:rPr lang="en-US" sz="2500" dirty="0" smtClean="0"/>
              <a:t>complex language and </a:t>
            </a:r>
            <a:br>
              <a:rPr lang="en-US" sz="2500" dirty="0" smtClean="0"/>
            </a:br>
            <a:r>
              <a:rPr lang="en-US" sz="2500" dirty="0" smtClean="0"/>
              <a:t>thinking skills.</a:t>
            </a:r>
          </a:p>
          <a:p>
            <a:pPr marL="45720" indent="0">
              <a:spcBef>
                <a:spcPts val="1800"/>
              </a:spcBef>
              <a:buNone/>
            </a:pPr>
            <a:r>
              <a:rPr lang="en-US" sz="2400" dirty="0" smtClean="0"/>
              <a:t>Adults take a more active </a:t>
            </a:r>
            <a:r>
              <a:rPr lang="en-US" sz="2400" dirty="0"/>
              <a:t>role with infants and </a:t>
            </a:r>
            <a:r>
              <a:rPr lang="en-US" sz="2400" dirty="0" smtClean="0"/>
              <a:t>toddlers</a:t>
            </a:r>
            <a:r>
              <a:rPr lang="en-US" sz="2500" dirty="0"/>
              <a:t>.</a:t>
            </a:r>
            <a:endParaRPr lang="en-US" sz="2400" dirty="0"/>
          </a:p>
        </p:txBody>
      </p:sp>
      <p:pic>
        <p:nvPicPr>
          <p:cNvPr id="9" name="Picture 3" descr="\\ztt-dc-s01file\EHS_NRC_Multimedia\Photos and Videos\Photos\Pictures of Infants &amp; Toddlers\Little Voices for Healthy Choices\2009-03-24 Early Explorers EHS photos by Nicole Slaughter\Early Explorers EHS_1 156.JPG"/>
          <p:cNvPicPr>
            <a:picLocks noChangeAspect="1" noChangeArrowheads="1"/>
          </p:cNvPicPr>
          <p:nvPr/>
        </p:nvPicPr>
        <p:blipFill rotWithShape="1">
          <a:blip r:embed="rId3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 bwMode="auto">
          <a:xfrm>
            <a:off x="1102102" y="3679293"/>
            <a:ext cx="2367777" cy="2607929"/>
          </a:xfrm>
          <a:prstGeom prst="rect">
            <a:avLst/>
          </a:prstGeom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5" name="Picture 4" descr="Teacher_and_student_with_wooden_beads_08.JPG"/>
          <p:cNvPicPr>
            <a:picLocks noChangeAspect="1"/>
          </p:cNvPicPr>
          <p:nvPr/>
        </p:nvPicPr>
        <p:blipFill rotWithShape="1">
          <a:blip r:embed="rId4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1091398" y="1880615"/>
            <a:ext cx="2378481" cy="170819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05113575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0" dur="5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5" dur="500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6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8" dur="500"/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9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1" dur="500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8" grpId="0"/>
    </p:bld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331984" y="441806"/>
            <a:ext cx="8477737" cy="1143000"/>
          </a:xfrm>
        </p:spPr>
        <p:txBody>
          <a:bodyPr>
            <a:noAutofit/>
          </a:bodyPr>
          <a:lstStyle/>
          <a:p>
            <a:r>
              <a:rPr lang="en-US" dirty="0"/>
              <a:t>Asking questions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90738" y="1885056"/>
            <a:ext cx="7081211" cy="4484187"/>
          </a:xfrm>
        </p:spPr>
        <p:txBody>
          <a:bodyPr>
            <a:noAutofit/>
          </a:bodyPr>
          <a:lstStyle/>
          <a:p>
            <a:pPr marL="0" indent="0">
              <a:spcBef>
                <a:spcPts val="900"/>
              </a:spcBef>
              <a:buNone/>
            </a:pPr>
            <a:r>
              <a:rPr lang="en-US" sz="2600" dirty="0"/>
              <a:t>Asking children </a:t>
            </a:r>
            <a:r>
              <a:rPr lang="en-US" sz="2600" dirty="0" smtClean="0"/>
              <a:t/>
            </a:r>
            <a:br>
              <a:rPr lang="en-US" sz="2600" dirty="0" smtClean="0"/>
            </a:br>
            <a:r>
              <a:rPr lang="en-US" sz="2600" dirty="0" smtClean="0"/>
              <a:t>meaningful </a:t>
            </a:r>
            <a:r>
              <a:rPr lang="en-US" sz="2600" dirty="0"/>
              <a:t>questions </a:t>
            </a:r>
            <a:r>
              <a:rPr lang="en-US" sz="2600" dirty="0" smtClean="0"/>
              <a:t/>
            </a:r>
            <a:br>
              <a:rPr lang="en-US" sz="2600" dirty="0" smtClean="0"/>
            </a:br>
            <a:r>
              <a:rPr lang="en-US" sz="2600" dirty="0" smtClean="0"/>
              <a:t>helps </a:t>
            </a:r>
            <a:r>
              <a:rPr lang="en-US" sz="2600" dirty="0"/>
              <a:t>them:</a:t>
            </a:r>
          </a:p>
          <a:p>
            <a:pPr marL="274320" indent="-274320">
              <a:spcBef>
                <a:spcPts val="900"/>
              </a:spcBef>
            </a:pPr>
            <a:r>
              <a:rPr lang="en-US" sz="2600" dirty="0"/>
              <a:t>Develop </a:t>
            </a:r>
            <a:r>
              <a:rPr lang="en-US" sz="2600" dirty="0" smtClean="0"/>
              <a:t>communication </a:t>
            </a:r>
            <a:br>
              <a:rPr lang="en-US" sz="2600" dirty="0" smtClean="0"/>
            </a:br>
            <a:r>
              <a:rPr lang="en-US" sz="2600" dirty="0" smtClean="0"/>
              <a:t>and language skills.</a:t>
            </a:r>
            <a:endParaRPr lang="en-US" sz="2600" dirty="0"/>
          </a:p>
          <a:p>
            <a:pPr marL="274320" indent="-274320">
              <a:spcBef>
                <a:spcPts val="900"/>
              </a:spcBef>
            </a:pPr>
            <a:r>
              <a:rPr lang="en-US" sz="2600" dirty="0"/>
              <a:t>Build </a:t>
            </a:r>
            <a:r>
              <a:rPr lang="en-US" sz="2600" dirty="0" smtClean="0"/>
              <a:t>vocabulary.</a:t>
            </a:r>
            <a:endParaRPr lang="en-US" sz="2600" dirty="0"/>
          </a:p>
          <a:p>
            <a:pPr marL="274320" indent="-274320">
              <a:spcBef>
                <a:spcPts val="900"/>
              </a:spcBef>
            </a:pPr>
            <a:r>
              <a:rPr lang="en-US" sz="2600" dirty="0"/>
              <a:t>Focus on their own </a:t>
            </a:r>
            <a:r>
              <a:rPr lang="en-US" sz="2600" dirty="0" smtClean="0"/>
              <a:t/>
            </a:r>
            <a:br>
              <a:rPr lang="en-US" sz="2600" dirty="0" smtClean="0"/>
            </a:br>
            <a:r>
              <a:rPr lang="en-US" sz="2600" dirty="0" smtClean="0"/>
              <a:t>thinking </a:t>
            </a:r>
            <a:r>
              <a:rPr lang="en-US" sz="2600" dirty="0"/>
              <a:t>and </a:t>
            </a:r>
            <a:r>
              <a:rPr lang="en-US" sz="2600" dirty="0" smtClean="0"/>
              <a:t>actions.</a:t>
            </a:r>
            <a:endParaRPr lang="en-US" sz="2600" dirty="0"/>
          </a:p>
          <a:p>
            <a:pPr marL="274320" indent="-274320">
              <a:spcBef>
                <a:spcPts val="900"/>
              </a:spcBef>
            </a:pPr>
            <a:r>
              <a:rPr lang="en-US" sz="2600" dirty="0"/>
              <a:t>Extend </a:t>
            </a:r>
            <a:r>
              <a:rPr lang="en-US" sz="2600" dirty="0" smtClean="0"/>
              <a:t>conversations.</a:t>
            </a:r>
            <a:endParaRPr lang="en-US" sz="2600" dirty="0"/>
          </a:p>
        </p:txBody>
      </p:sp>
      <p:pic>
        <p:nvPicPr>
          <p:cNvPr id="5" name="Picture 2" descr="\\ztt-dc-s01file\EHS_NRC_Multimedia\Photos and Videos\photos and clips 04.14\Helligar FCC for T Drive\Photos\DSC_0108.JPG"/>
          <p:cNvPicPr>
            <a:picLocks noChangeAspect="1" noChangeArrowheads="1"/>
          </p:cNvPicPr>
          <p:nvPr/>
        </p:nvPicPr>
        <p:blipFill>
          <a:blip r:embed="rId3" cstate="email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5029357" y="1914627"/>
            <a:ext cx="3189477" cy="2118385"/>
          </a:xfrm>
          <a:prstGeom prst="rect">
            <a:avLst/>
          </a:prstGeom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6" name="TextBox 5"/>
          <p:cNvSpPr txBox="1"/>
          <p:nvPr/>
        </p:nvSpPr>
        <p:spPr>
          <a:xfrm>
            <a:off x="4923640" y="4000235"/>
            <a:ext cx="1892299" cy="215444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fontAlgn="auto">
              <a:spcBef>
                <a:spcPts val="0"/>
              </a:spcBef>
              <a:spcAft>
                <a:spcPts val="0"/>
              </a:spcAft>
              <a:defRPr/>
            </a:pPr>
            <a:r>
              <a:rPr lang="en-US" sz="800" dirty="0" smtClean="0">
                <a:solidFill>
                  <a:prstClr val="black"/>
                </a:solidFill>
                <a:latin typeface="Century Gothic" panose="020B0502020202020204" pitchFamily="34" charset="0"/>
              </a:rPr>
              <a:t>Photo courtesy  of EHS NRC</a:t>
            </a:r>
            <a:endParaRPr lang="en-US" sz="800" dirty="0">
              <a:solidFill>
                <a:prstClr val="black"/>
              </a:solidFill>
              <a:latin typeface="Century Gothic" panose="020B0502020202020204" pitchFamily="34" charset="0"/>
            </a:endParaRPr>
          </a:p>
        </p:txBody>
      </p:sp>
      <p:pic>
        <p:nvPicPr>
          <p:cNvPr id="9" name="Picture 8" descr="Sekar_playing_outside_04.JPG"/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5026438" y="4287251"/>
            <a:ext cx="3187325" cy="212488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924519373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500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3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5" dur="5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6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8" dur="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3" dur="500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4" fill="hold">
                      <p:stCondLst>
                        <p:cond delay="indefinite"/>
                      </p:stCondLst>
                      <p:childTnLst>
                        <p:par>
                          <p:cTn id="25" fill="hold">
                            <p:stCondLst>
                              <p:cond delay="0"/>
                            </p:stCondLst>
                            <p:childTnLst>
                              <p:par>
                                <p:cTn id="26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8" dur="500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9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1" dur="500"/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2" fill="hold">
                      <p:stCondLst>
                        <p:cond delay="indefinite"/>
                      </p:stCondLst>
                      <p:childTnLst>
                        <p:par>
                          <p:cTn id="33" fill="hold">
                            <p:stCondLst>
                              <p:cond delay="0"/>
                            </p:stCondLst>
                            <p:childTnLst>
                              <p:par>
                                <p:cTn id="34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6" dur="500"/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6" grpId="0"/>
    </p:bld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tx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itle 1"/>
          <p:cNvSpPr>
            <a:spLocks noGrp="1"/>
          </p:cNvSpPr>
          <p:nvPr>
            <p:ph type="title"/>
          </p:nvPr>
        </p:nvSpPr>
        <p:spPr>
          <a:xfrm>
            <a:off x="331984" y="457200"/>
            <a:ext cx="8477737" cy="1143000"/>
          </a:xfrm>
        </p:spPr>
        <p:txBody>
          <a:bodyPr>
            <a:normAutofit fontScale="90000"/>
          </a:bodyPr>
          <a:lstStyle/>
          <a:p>
            <a:r>
              <a:rPr lang="en-US" dirty="0" smtClean="0">
                <a:solidFill>
                  <a:schemeClr val="bg1"/>
                </a:solidFill>
              </a:rPr>
              <a:t>ADD VIDEO: PLAYING WITH FLOAM CONVERSATION</a:t>
            </a:r>
            <a:endParaRPr lang="en-US" dirty="0">
              <a:solidFill>
                <a:schemeClr val="bg1"/>
              </a:solidFill>
            </a:endParaRPr>
          </a:p>
        </p:txBody>
      </p:sp>
      <p:pic>
        <p:nvPicPr>
          <p:cNvPr id="3" name="Playing with Floam Conversation-Toddlers_SUBS.wmv">
            <a:hlinkClick r:id="" action="ppaction://media"/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5"/>
          <a:stretch>
            <a:fillRect/>
          </a:stretch>
        </p:blipFill>
        <p:spPr>
          <a:xfrm>
            <a:off x="1923" y="-1"/>
            <a:ext cx="9144001" cy="685800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857829964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3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6" dur="1" fill="hold"/>
                                        <p:tgtEl>
                                          <p:spTgt spid="3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3"/>
                  </p:tgtEl>
                </p:cond>
              </p:nextCondLst>
            </p:seq>
            <p:video>
              <p:cMediaNode vol="80000">
                <p:cTn id="7" fill="hold" display="0">
                  <p:stCondLst>
                    <p:cond delay="indefinite"/>
                  </p:stCondLst>
                </p:cTn>
                <p:tgtEl>
                  <p:spTgt spid="3"/>
                </p:tgtEl>
              </p:cMediaNode>
            </p:video>
          </p:childTnLst>
        </p:cTn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tx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Water Play Conversation-Preschoolers_SUBS.wmv">
            <a:hlinkClick r:id="" action="ppaction://media"/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5"/>
          <a:stretch>
            <a:fillRect/>
          </a:stretch>
        </p:blipFill>
        <p:spPr>
          <a:xfrm>
            <a:off x="0" y="0"/>
            <a:ext cx="9144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001481273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2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6" dur="1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"/>
                  </p:tgtEl>
                </p:cond>
              </p:nextCondLst>
            </p:seq>
            <p:video>
              <p:cMediaNode vol="80000">
                <p:cTn id="7" fill="hold" display="0">
                  <p:stCondLst>
                    <p:cond delay="indefinite"/>
                  </p:stCondLst>
                </p:cTn>
                <p:tgtEl>
                  <p:spTgt spid="2"/>
                </p:tgtEl>
              </p:cMediaNode>
            </p:video>
          </p:childTnLst>
        </p:cTn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Freeform 7"/>
          <p:cNvSpPr/>
          <p:nvPr/>
        </p:nvSpPr>
        <p:spPr>
          <a:xfrm>
            <a:off x="5644010" y="4225637"/>
            <a:ext cx="2598127" cy="1930678"/>
          </a:xfrm>
          <a:custGeom>
            <a:avLst/>
            <a:gdLst>
              <a:gd name="connsiteX0" fmla="*/ 0 w 2598127"/>
              <a:gd name="connsiteY0" fmla="*/ 168300 h 1682997"/>
              <a:gd name="connsiteX1" fmla="*/ 168300 w 2598127"/>
              <a:gd name="connsiteY1" fmla="*/ 0 h 1682997"/>
              <a:gd name="connsiteX2" fmla="*/ 2429827 w 2598127"/>
              <a:gd name="connsiteY2" fmla="*/ 0 h 1682997"/>
              <a:gd name="connsiteX3" fmla="*/ 2598127 w 2598127"/>
              <a:gd name="connsiteY3" fmla="*/ 168300 h 1682997"/>
              <a:gd name="connsiteX4" fmla="*/ 2598127 w 2598127"/>
              <a:gd name="connsiteY4" fmla="*/ 1514697 h 1682997"/>
              <a:gd name="connsiteX5" fmla="*/ 2429827 w 2598127"/>
              <a:gd name="connsiteY5" fmla="*/ 1682997 h 1682997"/>
              <a:gd name="connsiteX6" fmla="*/ 168300 w 2598127"/>
              <a:gd name="connsiteY6" fmla="*/ 1682997 h 1682997"/>
              <a:gd name="connsiteX7" fmla="*/ 0 w 2598127"/>
              <a:gd name="connsiteY7" fmla="*/ 1514697 h 1682997"/>
              <a:gd name="connsiteX8" fmla="*/ 0 w 2598127"/>
              <a:gd name="connsiteY8" fmla="*/ 168300 h 1682997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</a:cxnLst>
            <a:rect l="l" t="t" r="r" b="b"/>
            <a:pathLst>
              <a:path w="2598127" h="1682997">
                <a:moveTo>
                  <a:pt x="0" y="168300"/>
                </a:moveTo>
                <a:cubicBezTo>
                  <a:pt x="0" y="75350"/>
                  <a:pt x="75350" y="0"/>
                  <a:pt x="168300" y="0"/>
                </a:cubicBezTo>
                <a:lnTo>
                  <a:pt x="2429827" y="0"/>
                </a:lnTo>
                <a:cubicBezTo>
                  <a:pt x="2522777" y="0"/>
                  <a:pt x="2598127" y="75350"/>
                  <a:pt x="2598127" y="168300"/>
                </a:cubicBezTo>
                <a:lnTo>
                  <a:pt x="2598127" y="1514697"/>
                </a:lnTo>
                <a:cubicBezTo>
                  <a:pt x="2598127" y="1607647"/>
                  <a:pt x="2522777" y="1682997"/>
                  <a:pt x="2429827" y="1682997"/>
                </a:cubicBezTo>
                <a:lnTo>
                  <a:pt x="168300" y="1682997"/>
                </a:lnTo>
                <a:cubicBezTo>
                  <a:pt x="75350" y="1682997"/>
                  <a:pt x="0" y="1607647"/>
                  <a:pt x="0" y="1514697"/>
                </a:cubicBezTo>
                <a:lnTo>
                  <a:pt x="0" y="168300"/>
                </a:lnTo>
                <a:close/>
              </a:path>
            </a:pathLst>
          </a:custGeom>
          <a:ln>
            <a:solidFill>
              <a:srgbClr val="DBA72C"/>
            </a:solidFill>
          </a:ln>
        </p:spPr>
        <p:style>
          <a:lnRef idx="2">
            <a:schemeClr val="accent4">
              <a:hueOff val="0"/>
              <a:satOff val="0"/>
              <a:lumOff val="0"/>
              <a:alphaOff val="0"/>
            </a:schemeClr>
          </a:lnRef>
          <a:fillRef idx="1">
            <a:schemeClr val="lt1">
              <a:alpha val="90000"/>
              <a:hueOff val="0"/>
              <a:satOff val="0"/>
              <a:lumOff val="0"/>
              <a:alphaOff val="0"/>
            </a:schemeClr>
          </a:fillRef>
          <a:effectRef idx="0">
            <a:schemeClr val="lt1">
              <a:alpha val="90000"/>
              <a:hueOff val="0"/>
              <a:satOff val="0"/>
              <a:lumOff val="0"/>
              <a:alphaOff val="0"/>
            </a:schemeClr>
          </a:effectRef>
          <a:fontRef idx="minor">
            <a:schemeClr val="dk1">
              <a:hueOff val="0"/>
              <a:satOff val="0"/>
              <a:lumOff val="0"/>
              <a:alphaOff val="0"/>
            </a:schemeClr>
          </a:fontRef>
        </p:style>
        <p:txBody>
          <a:bodyPr spcFirstLastPara="0" vert="horz" wrap="square" lIns="869748" tIns="511059" rIns="90310" bIns="90310" numCol="1" spcCol="1270" anchor="b" anchorCtr="0">
            <a:noAutofit/>
          </a:bodyPr>
          <a:lstStyle/>
          <a:p>
            <a:pPr marL="182880" lvl="1" indent="-182880" algn="l" defTabSz="622300">
              <a:spcBef>
                <a:spcPct val="0"/>
              </a:spcBef>
              <a:spcAft>
                <a:spcPts val="300"/>
              </a:spcAft>
              <a:buChar char="••"/>
            </a:pPr>
            <a:endParaRPr lang="en-US" sz="1300" kern="1200" dirty="0" smtClean="0">
              <a:latin typeface="Century Gothic"/>
              <a:cs typeface="Century Gothic"/>
            </a:endParaRPr>
          </a:p>
          <a:p>
            <a:pPr marL="182880" lvl="1" indent="-182880" algn="l" defTabSz="622300">
              <a:spcBef>
                <a:spcPct val="0"/>
              </a:spcBef>
              <a:spcAft>
                <a:spcPts val="300"/>
              </a:spcAft>
              <a:buChar char="••"/>
            </a:pPr>
            <a:endParaRPr lang="en-US" sz="1300" dirty="0">
              <a:latin typeface="Century Gothic"/>
              <a:cs typeface="Century Gothic"/>
            </a:endParaRPr>
          </a:p>
          <a:p>
            <a:pPr marL="182880" lvl="1" indent="-182880" algn="l" defTabSz="622300">
              <a:spcBef>
                <a:spcPct val="0"/>
              </a:spcBef>
              <a:spcAft>
                <a:spcPts val="300"/>
              </a:spcAft>
              <a:buChar char="••"/>
            </a:pPr>
            <a:endParaRPr lang="en-US" sz="1300" kern="1200" dirty="0" smtClean="0">
              <a:latin typeface="Century Gothic"/>
              <a:cs typeface="Century Gothic"/>
            </a:endParaRPr>
          </a:p>
          <a:p>
            <a:pPr marL="182880" lvl="1" indent="-182880" algn="l" defTabSz="622300">
              <a:spcBef>
                <a:spcPct val="0"/>
              </a:spcBef>
              <a:spcAft>
                <a:spcPts val="300"/>
              </a:spcAft>
              <a:buChar char="••"/>
            </a:pPr>
            <a:endParaRPr lang="en-US" sz="1300" dirty="0">
              <a:latin typeface="Century Gothic"/>
              <a:cs typeface="Century Gothic"/>
            </a:endParaRPr>
          </a:p>
          <a:p>
            <a:pPr marL="182880" lvl="1" indent="-182880" algn="l" defTabSz="622300">
              <a:spcBef>
                <a:spcPct val="0"/>
              </a:spcBef>
              <a:spcAft>
                <a:spcPts val="300"/>
              </a:spcAft>
              <a:buChar char="••"/>
            </a:pPr>
            <a:r>
              <a:rPr lang="en-US" sz="1300" kern="1200" dirty="0" smtClean="0">
                <a:latin typeface="Century Gothic"/>
                <a:cs typeface="Century Gothic"/>
              </a:rPr>
              <a:t>Expands higher level thinking skills</a:t>
            </a:r>
            <a:endParaRPr lang="en-US" sz="1300" kern="1200" dirty="0">
              <a:latin typeface="Century Gothic"/>
              <a:cs typeface="Century Gothic"/>
            </a:endParaRPr>
          </a:p>
          <a:p>
            <a:pPr marL="182880" lvl="1" indent="-182880" algn="l" defTabSz="622300">
              <a:spcBef>
                <a:spcPct val="0"/>
              </a:spcBef>
              <a:spcAft>
                <a:spcPts val="300"/>
              </a:spcAft>
              <a:buChar char="••"/>
            </a:pPr>
            <a:r>
              <a:rPr lang="en-US" sz="1300" kern="1200" dirty="0" smtClean="0">
                <a:latin typeface="Century Gothic"/>
                <a:cs typeface="Century Gothic"/>
              </a:rPr>
              <a:t>Provides opportunities for children to think about their thinking and evaluate their understandings</a:t>
            </a:r>
            <a:endParaRPr lang="en-US" sz="1300" kern="1200" dirty="0">
              <a:latin typeface="Century Gothic"/>
              <a:cs typeface="Century Gothic"/>
            </a:endParaRPr>
          </a:p>
        </p:txBody>
      </p:sp>
      <p:sp>
        <p:nvSpPr>
          <p:cNvPr id="9" name="Freeform 8"/>
          <p:cNvSpPr/>
          <p:nvPr/>
        </p:nvSpPr>
        <p:spPr>
          <a:xfrm>
            <a:off x="931334" y="4225636"/>
            <a:ext cx="2747034" cy="1931939"/>
          </a:xfrm>
          <a:custGeom>
            <a:avLst/>
            <a:gdLst>
              <a:gd name="connsiteX0" fmla="*/ 0 w 2598127"/>
              <a:gd name="connsiteY0" fmla="*/ 168300 h 1682997"/>
              <a:gd name="connsiteX1" fmla="*/ 168300 w 2598127"/>
              <a:gd name="connsiteY1" fmla="*/ 0 h 1682997"/>
              <a:gd name="connsiteX2" fmla="*/ 2429827 w 2598127"/>
              <a:gd name="connsiteY2" fmla="*/ 0 h 1682997"/>
              <a:gd name="connsiteX3" fmla="*/ 2598127 w 2598127"/>
              <a:gd name="connsiteY3" fmla="*/ 168300 h 1682997"/>
              <a:gd name="connsiteX4" fmla="*/ 2598127 w 2598127"/>
              <a:gd name="connsiteY4" fmla="*/ 1514697 h 1682997"/>
              <a:gd name="connsiteX5" fmla="*/ 2429827 w 2598127"/>
              <a:gd name="connsiteY5" fmla="*/ 1682997 h 1682997"/>
              <a:gd name="connsiteX6" fmla="*/ 168300 w 2598127"/>
              <a:gd name="connsiteY6" fmla="*/ 1682997 h 1682997"/>
              <a:gd name="connsiteX7" fmla="*/ 0 w 2598127"/>
              <a:gd name="connsiteY7" fmla="*/ 1514697 h 1682997"/>
              <a:gd name="connsiteX8" fmla="*/ 0 w 2598127"/>
              <a:gd name="connsiteY8" fmla="*/ 168300 h 1682997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</a:cxnLst>
            <a:rect l="l" t="t" r="r" b="b"/>
            <a:pathLst>
              <a:path w="2598127" h="1682997">
                <a:moveTo>
                  <a:pt x="0" y="168300"/>
                </a:moveTo>
                <a:cubicBezTo>
                  <a:pt x="0" y="75350"/>
                  <a:pt x="75350" y="0"/>
                  <a:pt x="168300" y="0"/>
                </a:cubicBezTo>
                <a:lnTo>
                  <a:pt x="2429827" y="0"/>
                </a:lnTo>
                <a:cubicBezTo>
                  <a:pt x="2522777" y="0"/>
                  <a:pt x="2598127" y="75350"/>
                  <a:pt x="2598127" y="168300"/>
                </a:cubicBezTo>
                <a:lnTo>
                  <a:pt x="2598127" y="1514697"/>
                </a:lnTo>
                <a:cubicBezTo>
                  <a:pt x="2598127" y="1607647"/>
                  <a:pt x="2522777" y="1682997"/>
                  <a:pt x="2429827" y="1682997"/>
                </a:cubicBezTo>
                <a:lnTo>
                  <a:pt x="168300" y="1682997"/>
                </a:lnTo>
                <a:cubicBezTo>
                  <a:pt x="75350" y="1682997"/>
                  <a:pt x="0" y="1607647"/>
                  <a:pt x="0" y="1514697"/>
                </a:cubicBezTo>
                <a:lnTo>
                  <a:pt x="0" y="168300"/>
                </a:lnTo>
                <a:close/>
              </a:path>
            </a:pathLst>
          </a:custGeom>
          <a:ln>
            <a:solidFill>
              <a:schemeClr val="accent3">
                <a:lumMod val="75000"/>
              </a:schemeClr>
            </a:solidFill>
          </a:ln>
        </p:spPr>
        <p:style>
          <a:lnRef idx="2">
            <a:schemeClr val="accent5">
              <a:hueOff val="0"/>
              <a:satOff val="0"/>
              <a:lumOff val="0"/>
              <a:alphaOff val="0"/>
            </a:schemeClr>
          </a:lnRef>
          <a:fillRef idx="1">
            <a:schemeClr val="lt1">
              <a:alpha val="90000"/>
              <a:hueOff val="0"/>
              <a:satOff val="0"/>
              <a:lumOff val="0"/>
              <a:alphaOff val="0"/>
            </a:schemeClr>
          </a:fillRef>
          <a:effectRef idx="0">
            <a:schemeClr val="lt1">
              <a:alpha val="90000"/>
              <a:hueOff val="0"/>
              <a:satOff val="0"/>
              <a:lumOff val="0"/>
              <a:alphaOff val="0"/>
            </a:schemeClr>
          </a:effectRef>
          <a:fontRef idx="minor">
            <a:schemeClr val="dk1">
              <a:hueOff val="0"/>
              <a:satOff val="0"/>
              <a:lumOff val="0"/>
              <a:alphaOff val="0"/>
            </a:schemeClr>
          </a:fontRef>
        </p:style>
        <p:txBody>
          <a:bodyPr spcFirstLastPara="0" vert="horz" wrap="square" lIns="128410" tIns="457719" rIns="869748" bIns="36970" numCol="1" spcCol="1270" anchor="b" anchorCtr="0">
            <a:noAutofit/>
          </a:bodyPr>
          <a:lstStyle/>
          <a:p>
            <a:pPr marL="182880" lvl="1" indent="-182880" algn="l" defTabSz="622300">
              <a:spcBef>
                <a:spcPct val="0"/>
              </a:spcBef>
              <a:spcAft>
                <a:spcPts val="300"/>
              </a:spcAft>
              <a:buChar char="••"/>
            </a:pPr>
            <a:r>
              <a:rPr lang="en-US" sz="1300" kern="1200" dirty="0" smtClean="0">
                <a:latin typeface="Century Gothic"/>
                <a:cs typeface="Century Gothic"/>
              </a:rPr>
              <a:t>Develops </a:t>
            </a:r>
            <a:br>
              <a:rPr lang="en-US" sz="1300" kern="1200" dirty="0" smtClean="0">
                <a:latin typeface="Century Gothic"/>
                <a:cs typeface="Century Gothic"/>
              </a:rPr>
            </a:br>
            <a:r>
              <a:rPr lang="en-US" sz="1300" kern="1200" dirty="0" smtClean="0">
                <a:latin typeface="Century Gothic"/>
                <a:cs typeface="Century Gothic"/>
              </a:rPr>
              <a:t>knowledge of </a:t>
            </a:r>
            <a:br>
              <a:rPr lang="en-US" sz="1300" kern="1200" dirty="0" smtClean="0">
                <a:latin typeface="Century Gothic"/>
                <a:cs typeface="Century Gothic"/>
              </a:rPr>
            </a:br>
            <a:r>
              <a:rPr lang="en-US" sz="1300" kern="1200" dirty="0" smtClean="0">
                <a:latin typeface="Century Gothic"/>
                <a:cs typeface="Century Gothic"/>
              </a:rPr>
              <a:t>new concepts </a:t>
            </a:r>
            <a:br>
              <a:rPr lang="en-US" sz="1300" kern="1200" dirty="0" smtClean="0">
                <a:latin typeface="Century Gothic"/>
                <a:cs typeface="Century Gothic"/>
              </a:rPr>
            </a:br>
            <a:r>
              <a:rPr lang="en-US" sz="1300" kern="1200" dirty="0" smtClean="0">
                <a:latin typeface="Century Gothic"/>
                <a:cs typeface="Century Gothic"/>
              </a:rPr>
              <a:t>and skills</a:t>
            </a:r>
            <a:endParaRPr lang="en-US" sz="1300" kern="1200" dirty="0">
              <a:latin typeface="Century Gothic"/>
              <a:cs typeface="Century Gothic"/>
            </a:endParaRPr>
          </a:p>
          <a:p>
            <a:pPr marL="182880" lvl="1" indent="-182880" algn="l" defTabSz="622300">
              <a:spcBef>
                <a:spcPct val="0"/>
              </a:spcBef>
              <a:spcAft>
                <a:spcPts val="300"/>
              </a:spcAft>
              <a:buChar char="••"/>
            </a:pPr>
            <a:r>
              <a:rPr lang="en-US" sz="1300" kern="1200" dirty="0" smtClean="0">
                <a:latin typeface="Century Gothic"/>
                <a:cs typeface="Century Gothic"/>
              </a:rPr>
              <a:t>Enhances children’s understandings throughout the conversation</a:t>
            </a:r>
            <a:endParaRPr lang="en-US" sz="1300" kern="1200" dirty="0">
              <a:latin typeface="Century Gothic"/>
              <a:cs typeface="Century Gothic"/>
            </a:endParaRPr>
          </a:p>
        </p:txBody>
      </p:sp>
      <p:sp>
        <p:nvSpPr>
          <p:cNvPr id="10" name="Freeform 9"/>
          <p:cNvSpPr/>
          <p:nvPr/>
        </p:nvSpPr>
        <p:spPr>
          <a:xfrm>
            <a:off x="5590567" y="2105456"/>
            <a:ext cx="2652887" cy="1873877"/>
          </a:xfrm>
          <a:custGeom>
            <a:avLst/>
            <a:gdLst>
              <a:gd name="connsiteX0" fmla="*/ 0 w 2642971"/>
              <a:gd name="connsiteY0" fmla="*/ 168300 h 1682997"/>
              <a:gd name="connsiteX1" fmla="*/ 168300 w 2642971"/>
              <a:gd name="connsiteY1" fmla="*/ 0 h 1682997"/>
              <a:gd name="connsiteX2" fmla="*/ 2474671 w 2642971"/>
              <a:gd name="connsiteY2" fmla="*/ 0 h 1682997"/>
              <a:gd name="connsiteX3" fmla="*/ 2642971 w 2642971"/>
              <a:gd name="connsiteY3" fmla="*/ 168300 h 1682997"/>
              <a:gd name="connsiteX4" fmla="*/ 2642971 w 2642971"/>
              <a:gd name="connsiteY4" fmla="*/ 1514697 h 1682997"/>
              <a:gd name="connsiteX5" fmla="*/ 2474671 w 2642971"/>
              <a:gd name="connsiteY5" fmla="*/ 1682997 h 1682997"/>
              <a:gd name="connsiteX6" fmla="*/ 168300 w 2642971"/>
              <a:gd name="connsiteY6" fmla="*/ 1682997 h 1682997"/>
              <a:gd name="connsiteX7" fmla="*/ 0 w 2642971"/>
              <a:gd name="connsiteY7" fmla="*/ 1514697 h 1682997"/>
              <a:gd name="connsiteX8" fmla="*/ 0 w 2642971"/>
              <a:gd name="connsiteY8" fmla="*/ 168300 h 1682997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</a:cxnLst>
            <a:rect l="l" t="t" r="r" b="b"/>
            <a:pathLst>
              <a:path w="2642971" h="1682997">
                <a:moveTo>
                  <a:pt x="0" y="168300"/>
                </a:moveTo>
                <a:cubicBezTo>
                  <a:pt x="0" y="75350"/>
                  <a:pt x="75350" y="0"/>
                  <a:pt x="168300" y="0"/>
                </a:cubicBezTo>
                <a:lnTo>
                  <a:pt x="2474671" y="0"/>
                </a:lnTo>
                <a:cubicBezTo>
                  <a:pt x="2567621" y="0"/>
                  <a:pt x="2642971" y="75350"/>
                  <a:pt x="2642971" y="168300"/>
                </a:cubicBezTo>
                <a:lnTo>
                  <a:pt x="2642971" y="1514697"/>
                </a:lnTo>
                <a:cubicBezTo>
                  <a:pt x="2642971" y="1607647"/>
                  <a:pt x="2567621" y="1682997"/>
                  <a:pt x="2474671" y="1682997"/>
                </a:cubicBezTo>
                <a:lnTo>
                  <a:pt x="168300" y="1682997"/>
                </a:lnTo>
                <a:cubicBezTo>
                  <a:pt x="75350" y="1682997"/>
                  <a:pt x="0" y="1607647"/>
                  <a:pt x="0" y="1514697"/>
                </a:cubicBezTo>
                <a:lnTo>
                  <a:pt x="0" y="168300"/>
                </a:lnTo>
                <a:close/>
              </a:path>
            </a:pathLst>
          </a:custGeom>
          <a:ln>
            <a:solidFill>
              <a:srgbClr val="548698"/>
            </a:solidFill>
          </a:ln>
        </p:spPr>
        <p:style>
          <a:lnRef idx="2">
            <a:schemeClr val="accent3">
              <a:hueOff val="0"/>
              <a:satOff val="0"/>
              <a:lumOff val="0"/>
              <a:alphaOff val="0"/>
            </a:schemeClr>
          </a:lnRef>
          <a:fillRef idx="1">
            <a:schemeClr val="lt1">
              <a:alpha val="90000"/>
              <a:hueOff val="0"/>
              <a:satOff val="0"/>
              <a:lumOff val="0"/>
              <a:alphaOff val="0"/>
            </a:schemeClr>
          </a:fillRef>
          <a:effectRef idx="0">
            <a:schemeClr val="lt1">
              <a:alpha val="90000"/>
              <a:hueOff val="0"/>
              <a:satOff val="0"/>
              <a:lumOff val="0"/>
              <a:alphaOff val="0"/>
            </a:schemeClr>
          </a:effectRef>
          <a:fontRef idx="minor">
            <a:schemeClr val="dk1">
              <a:hueOff val="0"/>
              <a:satOff val="0"/>
              <a:lumOff val="0"/>
              <a:alphaOff val="0"/>
            </a:schemeClr>
          </a:fontRef>
        </p:style>
        <p:txBody>
          <a:bodyPr spcFirstLastPara="0" vert="horz" wrap="square" lIns="883201" tIns="90310" rIns="90310" bIns="511059" numCol="1" spcCol="1270" anchor="t" anchorCtr="0">
            <a:noAutofit/>
          </a:bodyPr>
          <a:lstStyle/>
          <a:p>
            <a:pPr marL="182880" lvl="1" indent="-182880" algn="l" defTabSz="622300">
              <a:spcBef>
                <a:spcPct val="0"/>
              </a:spcBef>
              <a:spcAft>
                <a:spcPts val="600"/>
              </a:spcAft>
              <a:buChar char="••"/>
            </a:pPr>
            <a:r>
              <a:rPr lang="en-US" sz="1300" kern="1200" dirty="0" smtClean="0">
                <a:latin typeface="Century Gothic"/>
                <a:cs typeface="Century Gothic"/>
              </a:rPr>
              <a:t>Models back-and-forth exchanges</a:t>
            </a:r>
            <a:endParaRPr lang="en-US" sz="1300" kern="1200" dirty="0">
              <a:latin typeface="Century Gothic"/>
              <a:cs typeface="Century Gothic"/>
            </a:endParaRPr>
          </a:p>
          <a:p>
            <a:pPr marL="182880" lvl="1" indent="-182880" algn="l" defTabSz="622300">
              <a:spcBef>
                <a:spcPct val="0"/>
              </a:spcBef>
              <a:spcAft>
                <a:spcPts val="600"/>
              </a:spcAft>
              <a:buChar char="••"/>
            </a:pPr>
            <a:r>
              <a:rPr lang="en-US" sz="1300" kern="1200" dirty="0" smtClean="0">
                <a:latin typeface="Century Gothic"/>
                <a:cs typeface="Century Gothic"/>
              </a:rPr>
              <a:t>Assists children in learning how to communicate more clearly and accurately</a:t>
            </a:r>
            <a:endParaRPr lang="en-US" sz="1300" kern="1200" dirty="0">
              <a:latin typeface="Century Gothic"/>
              <a:cs typeface="Century Gothic"/>
            </a:endParaRPr>
          </a:p>
        </p:txBody>
      </p:sp>
      <p:sp>
        <p:nvSpPr>
          <p:cNvPr id="11" name="Freeform 10"/>
          <p:cNvSpPr/>
          <p:nvPr/>
        </p:nvSpPr>
        <p:spPr>
          <a:xfrm>
            <a:off x="931333" y="2144905"/>
            <a:ext cx="2836669" cy="1826731"/>
          </a:xfrm>
          <a:custGeom>
            <a:avLst/>
            <a:gdLst>
              <a:gd name="connsiteX0" fmla="*/ 0 w 2598127"/>
              <a:gd name="connsiteY0" fmla="*/ 168300 h 1682997"/>
              <a:gd name="connsiteX1" fmla="*/ 168300 w 2598127"/>
              <a:gd name="connsiteY1" fmla="*/ 0 h 1682997"/>
              <a:gd name="connsiteX2" fmla="*/ 2429827 w 2598127"/>
              <a:gd name="connsiteY2" fmla="*/ 0 h 1682997"/>
              <a:gd name="connsiteX3" fmla="*/ 2598127 w 2598127"/>
              <a:gd name="connsiteY3" fmla="*/ 168300 h 1682997"/>
              <a:gd name="connsiteX4" fmla="*/ 2598127 w 2598127"/>
              <a:gd name="connsiteY4" fmla="*/ 1514697 h 1682997"/>
              <a:gd name="connsiteX5" fmla="*/ 2429827 w 2598127"/>
              <a:gd name="connsiteY5" fmla="*/ 1682997 h 1682997"/>
              <a:gd name="connsiteX6" fmla="*/ 168300 w 2598127"/>
              <a:gd name="connsiteY6" fmla="*/ 1682997 h 1682997"/>
              <a:gd name="connsiteX7" fmla="*/ 0 w 2598127"/>
              <a:gd name="connsiteY7" fmla="*/ 1514697 h 1682997"/>
              <a:gd name="connsiteX8" fmla="*/ 0 w 2598127"/>
              <a:gd name="connsiteY8" fmla="*/ 168300 h 1682997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</a:cxnLst>
            <a:rect l="l" t="t" r="r" b="b"/>
            <a:pathLst>
              <a:path w="2598127" h="1682997">
                <a:moveTo>
                  <a:pt x="0" y="168300"/>
                </a:moveTo>
                <a:cubicBezTo>
                  <a:pt x="0" y="75350"/>
                  <a:pt x="75350" y="0"/>
                  <a:pt x="168300" y="0"/>
                </a:cubicBezTo>
                <a:lnTo>
                  <a:pt x="2429827" y="0"/>
                </a:lnTo>
                <a:cubicBezTo>
                  <a:pt x="2522777" y="0"/>
                  <a:pt x="2598127" y="75350"/>
                  <a:pt x="2598127" y="168300"/>
                </a:cubicBezTo>
                <a:lnTo>
                  <a:pt x="2598127" y="1514697"/>
                </a:lnTo>
                <a:cubicBezTo>
                  <a:pt x="2598127" y="1607647"/>
                  <a:pt x="2522777" y="1682997"/>
                  <a:pt x="2429827" y="1682997"/>
                </a:cubicBezTo>
                <a:lnTo>
                  <a:pt x="168300" y="1682997"/>
                </a:lnTo>
                <a:cubicBezTo>
                  <a:pt x="75350" y="1682997"/>
                  <a:pt x="0" y="1607647"/>
                  <a:pt x="0" y="1514697"/>
                </a:cubicBezTo>
                <a:lnTo>
                  <a:pt x="0" y="168300"/>
                </a:lnTo>
                <a:close/>
              </a:path>
            </a:pathLst>
          </a:custGeom>
          <a:ln>
            <a:solidFill>
              <a:srgbClr val="D22733"/>
            </a:solidFill>
          </a:ln>
        </p:spPr>
        <p:style>
          <a:lnRef idx="2">
            <a:schemeClr val="accent2">
              <a:hueOff val="0"/>
              <a:satOff val="0"/>
              <a:lumOff val="0"/>
              <a:alphaOff val="0"/>
            </a:schemeClr>
          </a:lnRef>
          <a:fillRef idx="1">
            <a:schemeClr val="lt1">
              <a:alpha val="90000"/>
              <a:hueOff val="0"/>
              <a:satOff val="0"/>
              <a:lumOff val="0"/>
              <a:alphaOff val="0"/>
            </a:schemeClr>
          </a:fillRef>
          <a:effectRef idx="0">
            <a:schemeClr val="lt1">
              <a:alpha val="90000"/>
              <a:hueOff val="0"/>
              <a:satOff val="0"/>
              <a:lumOff val="0"/>
              <a:alphaOff val="0"/>
            </a:schemeClr>
          </a:effectRef>
          <a:fontRef idx="minor">
            <a:schemeClr val="dk1">
              <a:hueOff val="0"/>
              <a:satOff val="0"/>
              <a:lumOff val="0"/>
              <a:alphaOff val="0"/>
            </a:schemeClr>
          </a:fontRef>
        </p:style>
        <p:txBody>
          <a:bodyPr spcFirstLastPara="0" vert="horz" wrap="square" lIns="90310" tIns="90310" rIns="869748" bIns="511059" numCol="1" spcCol="1270" anchor="t" anchorCtr="0">
            <a:noAutofit/>
          </a:bodyPr>
          <a:lstStyle/>
          <a:p>
            <a:pPr marL="182880" lvl="1" indent="-182880" algn="l" defTabSz="622300">
              <a:spcBef>
                <a:spcPct val="0"/>
              </a:spcBef>
              <a:spcAft>
                <a:spcPts val="300"/>
              </a:spcAft>
              <a:buChar char="••"/>
            </a:pPr>
            <a:r>
              <a:rPr lang="en-US" sz="1300" kern="1200" dirty="0" smtClean="0">
                <a:latin typeface="Century Gothic"/>
                <a:cs typeface="Century Gothic"/>
              </a:rPr>
              <a:t>Increases vocabulary</a:t>
            </a:r>
            <a:endParaRPr lang="en-US" sz="1300" kern="1200" dirty="0">
              <a:latin typeface="Century Gothic"/>
              <a:cs typeface="Century Gothic"/>
            </a:endParaRPr>
          </a:p>
          <a:p>
            <a:pPr marL="182880" lvl="1" indent="-182880" algn="l" defTabSz="622300">
              <a:spcBef>
                <a:spcPct val="0"/>
              </a:spcBef>
              <a:spcAft>
                <a:spcPts val="300"/>
              </a:spcAft>
              <a:buChar char="••"/>
            </a:pPr>
            <a:r>
              <a:rPr lang="en-US" sz="1300" kern="1200" dirty="0" smtClean="0">
                <a:latin typeface="Century Gothic"/>
                <a:cs typeface="Century Gothic"/>
              </a:rPr>
              <a:t>Helps children learn more language to understand their actions and to express their </a:t>
            </a:r>
            <a:br>
              <a:rPr lang="en-US" sz="1300" kern="1200" dirty="0" smtClean="0">
                <a:latin typeface="Century Gothic"/>
                <a:cs typeface="Century Gothic"/>
              </a:rPr>
            </a:br>
            <a:r>
              <a:rPr lang="en-US" sz="1300" kern="1200" dirty="0" smtClean="0">
                <a:latin typeface="Century Gothic"/>
                <a:cs typeface="Century Gothic"/>
              </a:rPr>
              <a:t>ideas</a:t>
            </a:r>
            <a:endParaRPr lang="en-US" sz="1300" kern="1200" dirty="0">
              <a:latin typeface="Century Gothic"/>
              <a:cs typeface="Century Gothic"/>
            </a:endParaRPr>
          </a:p>
        </p:txBody>
      </p:sp>
      <p:sp>
        <p:nvSpPr>
          <p:cNvPr id="12" name="Freeform 11"/>
          <p:cNvSpPr/>
          <p:nvPr/>
        </p:nvSpPr>
        <p:spPr>
          <a:xfrm>
            <a:off x="2595507" y="2102838"/>
            <a:ext cx="1751385" cy="1882854"/>
          </a:xfrm>
          <a:custGeom>
            <a:avLst/>
            <a:gdLst>
              <a:gd name="connsiteX0" fmla="*/ 0 w 1751385"/>
              <a:gd name="connsiteY0" fmla="*/ 1882854 h 1882854"/>
              <a:gd name="connsiteX1" fmla="*/ 1751385 w 1751385"/>
              <a:gd name="connsiteY1" fmla="*/ 0 h 1882854"/>
              <a:gd name="connsiteX2" fmla="*/ 1751385 w 1751385"/>
              <a:gd name="connsiteY2" fmla="*/ 1882854 h 1882854"/>
              <a:gd name="connsiteX3" fmla="*/ 0 w 1751385"/>
              <a:gd name="connsiteY3" fmla="*/ 1882854 h 1882854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</a:cxnLst>
            <a:rect l="l" t="t" r="r" b="b"/>
            <a:pathLst>
              <a:path w="1751385" h="1882854">
                <a:moveTo>
                  <a:pt x="0" y="1882854"/>
                </a:moveTo>
                <a:cubicBezTo>
                  <a:pt x="0" y="842982"/>
                  <a:pt x="784122" y="0"/>
                  <a:pt x="1751385" y="0"/>
                </a:cubicBezTo>
                <a:lnTo>
                  <a:pt x="1751385" y="1882854"/>
                </a:lnTo>
                <a:lnTo>
                  <a:pt x="0" y="1882854"/>
                </a:lnTo>
                <a:close/>
              </a:path>
            </a:pathLst>
          </a:custGeom>
          <a:solidFill>
            <a:srgbClr val="D22733"/>
          </a:solidFill>
        </p:spPr>
        <p:style>
          <a:lnRef idx="3">
            <a:schemeClr val="lt1">
              <a:hueOff val="0"/>
              <a:satOff val="0"/>
              <a:lumOff val="0"/>
              <a:alphaOff val="0"/>
            </a:schemeClr>
          </a:lnRef>
          <a:fillRef idx="1">
            <a:schemeClr val="accent2">
              <a:hueOff val="0"/>
              <a:satOff val="0"/>
              <a:lumOff val="0"/>
              <a:alphaOff val="0"/>
            </a:schemeClr>
          </a:fillRef>
          <a:effectRef idx="1">
            <a:schemeClr val="accent2">
              <a:hueOff val="0"/>
              <a:satOff val="0"/>
              <a:lumOff val="0"/>
              <a:alphaOff val="0"/>
            </a:schemeClr>
          </a:effectRef>
          <a:fontRef idx="minor">
            <a:schemeClr val="lt1"/>
          </a:fontRef>
        </p:style>
        <p:txBody>
          <a:bodyPr spcFirstLastPara="0" vert="horz" wrap="square" lIns="619649" tIns="658155" rIns="106680" bIns="106680" numCol="1" spcCol="1270" anchor="ctr" anchorCtr="0">
            <a:noAutofit/>
          </a:bodyPr>
          <a:lstStyle/>
          <a:p>
            <a:pPr lvl="0" algn="r" defTabSz="666750">
              <a:lnSpc>
                <a:spcPct val="90000"/>
              </a:lnSpc>
              <a:spcBef>
                <a:spcPct val="0"/>
              </a:spcBef>
              <a:spcAft>
                <a:spcPct val="35000"/>
              </a:spcAft>
            </a:pPr>
            <a:r>
              <a:rPr lang="en-US" sz="1300" b="1" kern="1200" dirty="0" smtClean="0">
                <a:latin typeface="Century Gothic"/>
                <a:cs typeface="Century Gothic"/>
              </a:rPr>
              <a:t>Introducing Novel Words</a:t>
            </a:r>
          </a:p>
          <a:p>
            <a:pPr lvl="0" algn="r" defTabSz="666750">
              <a:lnSpc>
                <a:spcPct val="90000"/>
              </a:lnSpc>
              <a:spcBef>
                <a:spcPct val="0"/>
              </a:spcBef>
              <a:spcAft>
                <a:spcPct val="35000"/>
              </a:spcAft>
            </a:pPr>
            <a:endParaRPr lang="en-US" sz="1300" b="1" kern="1200" dirty="0">
              <a:latin typeface="Century Gothic"/>
              <a:cs typeface="Century Gothic"/>
            </a:endParaRPr>
          </a:p>
        </p:txBody>
      </p:sp>
      <p:sp>
        <p:nvSpPr>
          <p:cNvPr id="13" name="Freeform 12"/>
          <p:cNvSpPr/>
          <p:nvPr/>
        </p:nvSpPr>
        <p:spPr>
          <a:xfrm>
            <a:off x="4567778" y="2084597"/>
            <a:ext cx="1913070" cy="1907858"/>
          </a:xfrm>
          <a:custGeom>
            <a:avLst/>
            <a:gdLst>
              <a:gd name="connsiteX0" fmla="*/ 0 w 1907858"/>
              <a:gd name="connsiteY0" fmla="*/ 1897110 h 1897110"/>
              <a:gd name="connsiteX1" fmla="*/ 1907858 w 1907858"/>
              <a:gd name="connsiteY1" fmla="*/ 0 h 1897110"/>
              <a:gd name="connsiteX2" fmla="*/ 1907858 w 1907858"/>
              <a:gd name="connsiteY2" fmla="*/ 1897110 h 1897110"/>
              <a:gd name="connsiteX3" fmla="*/ 0 w 1907858"/>
              <a:gd name="connsiteY3" fmla="*/ 1897110 h 189711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</a:cxnLst>
            <a:rect l="l" t="t" r="r" b="b"/>
            <a:pathLst>
              <a:path w="1907858" h="1897110">
                <a:moveTo>
                  <a:pt x="1" y="0"/>
                </a:moveTo>
                <a:cubicBezTo>
                  <a:pt x="1053681" y="0"/>
                  <a:pt x="1907857" y="849365"/>
                  <a:pt x="1907857" y="1897110"/>
                </a:cubicBezTo>
                <a:lnTo>
                  <a:pt x="1" y="1897110"/>
                </a:lnTo>
                <a:lnTo>
                  <a:pt x="1" y="0"/>
                </a:lnTo>
                <a:close/>
              </a:path>
            </a:pathLst>
          </a:custGeom>
          <a:solidFill>
            <a:srgbClr val="548698"/>
          </a:solidFill>
        </p:spPr>
        <p:style>
          <a:lnRef idx="3">
            <a:schemeClr val="lt1">
              <a:hueOff val="0"/>
              <a:satOff val="0"/>
              <a:lumOff val="0"/>
              <a:alphaOff val="0"/>
            </a:schemeClr>
          </a:lnRef>
          <a:fillRef idx="1">
            <a:schemeClr val="accent3">
              <a:hueOff val="0"/>
              <a:satOff val="0"/>
              <a:lumOff val="0"/>
              <a:alphaOff val="0"/>
            </a:schemeClr>
          </a:fillRef>
          <a:effectRef idx="1">
            <a:schemeClr val="accent3">
              <a:hueOff val="0"/>
              <a:satOff val="0"/>
              <a:lumOff val="0"/>
              <a:alphaOff val="0"/>
            </a:schemeClr>
          </a:effectRef>
          <a:fontRef idx="minor">
            <a:schemeClr val="lt1"/>
          </a:fontRef>
        </p:style>
        <p:txBody>
          <a:bodyPr spcFirstLastPara="0" vert="horz" wrap="square" lIns="106680" tIns="665479" rIns="662331" bIns="106680" numCol="1" spcCol="1270" anchor="ctr" anchorCtr="0">
            <a:noAutofit/>
          </a:bodyPr>
          <a:lstStyle/>
          <a:p>
            <a:pPr lvl="0" defTabSz="666750">
              <a:lnSpc>
                <a:spcPct val="90000"/>
              </a:lnSpc>
              <a:spcBef>
                <a:spcPct val="0"/>
              </a:spcBef>
              <a:spcAft>
                <a:spcPct val="35000"/>
              </a:spcAft>
            </a:pPr>
            <a:r>
              <a:rPr lang="en-US" sz="1300" b="1" kern="1200" dirty="0" smtClean="0">
                <a:latin typeface="Century Gothic"/>
                <a:cs typeface="Century Gothic"/>
              </a:rPr>
              <a:t>Engaging </a:t>
            </a:r>
            <a:br>
              <a:rPr lang="en-US" sz="1300" b="1" kern="1200" dirty="0" smtClean="0">
                <a:latin typeface="Century Gothic"/>
                <a:cs typeface="Century Gothic"/>
              </a:rPr>
            </a:br>
            <a:r>
              <a:rPr lang="en-US" sz="1300" b="1" kern="1200" dirty="0" smtClean="0">
                <a:latin typeface="Century Gothic"/>
                <a:cs typeface="Century Gothic"/>
              </a:rPr>
              <a:t>in Thick Conversations</a:t>
            </a:r>
          </a:p>
          <a:p>
            <a:pPr lvl="0" defTabSz="666750">
              <a:lnSpc>
                <a:spcPct val="90000"/>
              </a:lnSpc>
              <a:spcBef>
                <a:spcPct val="0"/>
              </a:spcBef>
              <a:spcAft>
                <a:spcPct val="35000"/>
              </a:spcAft>
            </a:pPr>
            <a:endParaRPr lang="en-US" sz="1300" b="1" kern="1200" dirty="0" smtClean="0">
              <a:latin typeface="Century Gothic"/>
              <a:cs typeface="Century Gothic"/>
            </a:endParaRPr>
          </a:p>
        </p:txBody>
      </p:sp>
      <p:sp>
        <p:nvSpPr>
          <p:cNvPr id="14" name="Freeform 13"/>
          <p:cNvSpPr/>
          <p:nvPr/>
        </p:nvSpPr>
        <p:spPr>
          <a:xfrm>
            <a:off x="4567778" y="4215845"/>
            <a:ext cx="1928464" cy="1873586"/>
          </a:xfrm>
          <a:custGeom>
            <a:avLst/>
            <a:gdLst>
              <a:gd name="connsiteX0" fmla="*/ 0 w 1814489"/>
              <a:gd name="connsiteY0" fmla="*/ 1873585 h 1873585"/>
              <a:gd name="connsiteX1" fmla="*/ 1814489 w 1814489"/>
              <a:gd name="connsiteY1" fmla="*/ 0 h 1873585"/>
              <a:gd name="connsiteX2" fmla="*/ 1814489 w 1814489"/>
              <a:gd name="connsiteY2" fmla="*/ 1873585 h 1873585"/>
              <a:gd name="connsiteX3" fmla="*/ 0 w 1814489"/>
              <a:gd name="connsiteY3" fmla="*/ 1873585 h 1873585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</a:cxnLst>
            <a:rect l="l" t="t" r="r" b="b"/>
            <a:pathLst>
              <a:path w="1814489" h="1873585">
                <a:moveTo>
                  <a:pt x="1814489" y="0"/>
                </a:moveTo>
                <a:cubicBezTo>
                  <a:pt x="1814489" y="1034752"/>
                  <a:pt x="1002115" y="1873585"/>
                  <a:pt x="0" y="1873585"/>
                </a:cubicBezTo>
                <a:lnTo>
                  <a:pt x="0" y="0"/>
                </a:lnTo>
                <a:lnTo>
                  <a:pt x="1814489" y="0"/>
                </a:lnTo>
                <a:close/>
              </a:path>
            </a:pathLst>
          </a:custGeom>
          <a:solidFill>
            <a:srgbClr val="DBA72C"/>
          </a:solidFill>
        </p:spPr>
        <p:style>
          <a:lnRef idx="3">
            <a:schemeClr val="lt1">
              <a:hueOff val="0"/>
              <a:satOff val="0"/>
              <a:lumOff val="0"/>
              <a:alphaOff val="0"/>
            </a:schemeClr>
          </a:lnRef>
          <a:fillRef idx="1">
            <a:schemeClr val="accent4">
              <a:hueOff val="0"/>
              <a:satOff val="0"/>
              <a:lumOff val="0"/>
              <a:alphaOff val="0"/>
            </a:schemeClr>
          </a:fillRef>
          <a:effectRef idx="1">
            <a:schemeClr val="accent4">
              <a:hueOff val="0"/>
              <a:satOff val="0"/>
              <a:lumOff val="0"/>
              <a:alphaOff val="0"/>
            </a:schemeClr>
          </a:effectRef>
          <a:fontRef idx="minor">
            <a:schemeClr val="lt1"/>
          </a:fontRef>
        </p:style>
        <p:txBody>
          <a:bodyPr spcFirstLastPara="0" vert="horz" wrap="square" lIns="99568" tIns="99569" rIns="631020" bIns="648328" numCol="1" spcCol="1270" anchor="ctr" anchorCtr="0">
            <a:noAutofit/>
          </a:bodyPr>
          <a:lstStyle/>
          <a:p>
            <a:pPr lvl="0" defTabSz="622300">
              <a:lnSpc>
                <a:spcPct val="90000"/>
              </a:lnSpc>
              <a:spcBef>
                <a:spcPct val="0"/>
              </a:spcBef>
              <a:spcAft>
                <a:spcPct val="35000"/>
              </a:spcAft>
            </a:pPr>
            <a:endParaRPr lang="en-US" sz="1300" b="1" kern="1200" dirty="0" smtClean="0">
              <a:latin typeface="Century Gothic"/>
              <a:cs typeface="Century Gothic"/>
            </a:endParaRPr>
          </a:p>
          <a:p>
            <a:pPr lvl="0" defTabSz="622300">
              <a:lnSpc>
                <a:spcPct val="90000"/>
              </a:lnSpc>
              <a:spcBef>
                <a:spcPct val="0"/>
              </a:spcBef>
              <a:spcAft>
                <a:spcPct val="35000"/>
              </a:spcAft>
            </a:pPr>
            <a:r>
              <a:rPr lang="en-US" sz="1300" b="1" kern="1200" dirty="0" smtClean="0">
                <a:latin typeface="Century Gothic"/>
                <a:cs typeface="Century Gothic"/>
              </a:rPr>
              <a:t>Asking Questions</a:t>
            </a:r>
          </a:p>
        </p:txBody>
      </p:sp>
      <p:sp>
        <p:nvSpPr>
          <p:cNvPr id="15" name="Freeform 14"/>
          <p:cNvSpPr/>
          <p:nvPr/>
        </p:nvSpPr>
        <p:spPr>
          <a:xfrm>
            <a:off x="2595507" y="4186503"/>
            <a:ext cx="1798708" cy="1905855"/>
          </a:xfrm>
          <a:custGeom>
            <a:avLst/>
            <a:gdLst>
              <a:gd name="connsiteX0" fmla="*/ 0 w 1905854"/>
              <a:gd name="connsiteY0" fmla="*/ 1798707 h 1798707"/>
              <a:gd name="connsiteX1" fmla="*/ 1905854 w 1905854"/>
              <a:gd name="connsiteY1" fmla="*/ 0 h 1798707"/>
              <a:gd name="connsiteX2" fmla="*/ 1905854 w 1905854"/>
              <a:gd name="connsiteY2" fmla="*/ 1798707 h 1798707"/>
              <a:gd name="connsiteX3" fmla="*/ 0 w 1905854"/>
              <a:gd name="connsiteY3" fmla="*/ 1798707 h 1798707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</a:cxnLst>
            <a:rect l="l" t="t" r="r" b="b"/>
            <a:pathLst>
              <a:path w="1905854" h="1798707">
                <a:moveTo>
                  <a:pt x="1905853" y="1798707"/>
                </a:moveTo>
                <a:cubicBezTo>
                  <a:pt x="853280" y="1798707"/>
                  <a:pt x="1" y="993398"/>
                  <a:pt x="1" y="0"/>
                </a:cubicBezTo>
                <a:lnTo>
                  <a:pt x="1905853" y="0"/>
                </a:lnTo>
                <a:lnTo>
                  <a:pt x="1905853" y="1798707"/>
                </a:lnTo>
                <a:close/>
              </a:path>
            </a:pathLst>
          </a:custGeom>
          <a:solidFill>
            <a:schemeClr val="accent3">
              <a:lumMod val="75000"/>
            </a:schemeClr>
          </a:solidFill>
        </p:spPr>
        <p:style>
          <a:lnRef idx="3">
            <a:schemeClr val="lt1">
              <a:hueOff val="0"/>
              <a:satOff val="0"/>
              <a:lumOff val="0"/>
              <a:alphaOff val="0"/>
            </a:schemeClr>
          </a:lnRef>
          <a:fillRef idx="1">
            <a:schemeClr val="accent5">
              <a:hueOff val="0"/>
              <a:satOff val="0"/>
              <a:lumOff val="0"/>
              <a:alphaOff val="0"/>
            </a:schemeClr>
          </a:fillRef>
          <a:effectRef idx="1">
            <a:schemeClr val="accent5">
              <a:hueOff val="0"/>
              <a:satOff val="0"/>
              <a:lumOff val="0"/>
              <a:alphaOff val="0"/>
            </a:schemeClr>
          </a:effectRef>
          <a:fontRef idx="minor">
            <a:schemeClr val="lt1"/>
          </a:fontRef>
        </p:style>
        <p:txBody>
          <a:bodyPr spcFirstLastPara="0" vert="horz" wrap="square" lIns="633510" tIns="106681" rIns="106680" bIns="664892" numCol="1" spcCol="1270" anchor="ctr" anchorCtr="0">
            <a:noAutofit/>
          </a:bodyPr>
          <a:lstStyle/>
          <a:p>
            <a:pPr lvl="0" algn="r" defTabSz="666750">
              <a:lnSpc>
                <a:spcPct val="90000"/>
              </a:lnSpc>
              <a:spcBef>
                <a:spcPct val="0"/>
              </a:spcBef>
              <a:spcAft>
                <a:spcPct val="35000"/>
              </a:spcAft>
            </a:pPr>
            <a:r>
              <a:rPr lang="en-US" sz="1300" b="1" kern="1200" dirty="0" smtClean="0">
                <a:latin typeface="Century Gothic"/>
                <a:cs typeface="Century Gothic"/>
              </a:rPr>
              <a:t>Expanding on What Children Say</a:t>
            </a:r>
          </a:p>
        </p:txBody>
      </p:sp>
      <p:sp>
        <p:nvSpPr>
          <p:cNvPr id="16" name="Circular Arrow 15"/>
          <p:cNvSpPr/>
          <p:nvPr/>
        </p:nvSpPr>
        <p:spPr>
          <a:xfrm>
            <a:off x="4076023" y="3653899"/>
            <a:ext cx="786275" cy="683717"/>
          </a:xfrm>
          <a:prstGeom prst="circularArrow">
            <a:avLst/>
          </a:prstGeom>
        </p:spPr>
        <p:style>
          <a:lnRef idx="3">
            <a:schemeClr val="lt1">
              <a:hueOff val="0"/>
              <a:satOff val="0"/>
              <a:lumOff val="0"/>
              <a:alphaOff val="0"/>
            </a:schemeClr>
          </a:lnRef>
          <a:fillRef idx="1">
            <a:schemeClr val="accent2">
              <a:tint val="40000"/>
              <a:hueOff val="0"/>
              <a:satOff val="0"/>
              <a:lumOff val="0"/>
              <a:alphaOff val="0"/>
            </a:schemeClr>
          </a:fillRef>
          <a:effectRef idx="1">
            <a:schemeClr val="accent2">
              <a:tint val="40000"/>
              <a:hueOff val="0"/>
              <a:satOff val="0"/>
              <a:lumOff val="0"/>
              <a:alphaOff val="0"/>
            </a:schemeClr>
          </a:effectRef>
          <a:fontRef idx="minor">
            <a:schemeClr val="dk1">
              <a:hueOff val="0"/>
              <a:satOff val="0"/>
              <a:lumOff val="0"/>
              <a:alphaOff val="0"/>
            </a:schemeClr>
          </a:fontRef>
        </p:style>
      </p:sp>
      <p:sp>
        <p:nvSpPr>
          <p:cNvPr id="17" name="Circular Arrow 16"/>
          <p:cNvSpPr/>
          <p:nvPr/>
        </p:nvSpPr>
        <p:spPr>
          <a:xfrm rot="10800000">
            <a:off x="4076023" y="3788452"/>
            <a:ext cx="786275" cy="683717"/>
          </a:xfrm>
          <a:prstGeom prst="circularArrow">
            <a:avLst/>
          </a:prstGeom>
        </p:spPr>
        <p:style>
          <a:lnRef idx="3">
            <a:schemeClr val="lt1">
              <a:hueOff val="0"/>
              <a:satOff val="0"/>
              <a:lumOff val="0"/>
              <a:alphaOff val="0"/>
            </a:schemeClr>
          </a:lnRef>
          <a:fillRef idx="1">
            <a:schemeClr val="accent2">
              <a:tint val="40000"/>
              <a:hueOff val="0"/>
              <a:satOff val="0"/>
              <a:lumOff val="0"/>
              <a:alphaOff val="0"/>
            </a:schemeClr>
          </a:fillRef>
          <a:effectRef idx="1">
            <a:schemeClr val="accent2">
              <a:tint val="40000"/>
              <a:hueOff val="0"/>
              <a:satOff val="0"/>
              <a:lumOff val="0"/>
              <a:alphaOff val="0"/>
            </a:schemeClr>
          </a:effectRef>
          <a:fontRef idx="minor">
            <a:schemeClr val="dk1">
              <a:hueOff val="0"/>
              <a:satOff val="0"/>
              <a:lumOff val="0"/>
              <a:alphaOff val="0"/>
            </a:schemeClr>
          </a:fontRef>
        </p:style>
      </p:sp>
      <p:sp>
        <p:nvSpPr>
          <p:cNvPr id="18" name="Oval 17"/>
          <p:cNvSpPr/>
          <p:nvPr/>
        </p:nvSpPr>
        <p:spPr>
          <a:xfrm>
            <a:off x="3937093" y="3536128"/>
            <a:ext cx="1183873" cy="1064090"/>
          </a:xfrm>
          <a:prstGeom prst="ellipse">
            <a:avLst/>
          </a:prstGeom>
          <a:solidFill>
            <a:schemeClr val="bg1"/>
          </a:solidFill>
          <a:ln>
            <a:solidFill>
              <a:schemeClr val="accent6">
                <a:lumMod val="75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1300">
              <a:latin typeface="Century Gothic"/>
              <a:cs typeface="Century Gothic"/>
            </a:endParaRPr>
          </a:p>
        </p:txBody>
      </p:sp>
      <p:sp>
        <p:nvSpPr>
          <p:cNvPr id="19" name="TextBox 18"/>
          <p:cNvSpPr txBox="1"/>
          <p:nvPr/>
        </p:nvSpPr>
        <p:spPr>
          <a:xfrm>
            <a:off x="3869974" y="3788454"/>
            <a:ext cx="1276222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200" b="1" dirty="0" smtClean="0">
                <a:latin typeface="Century Gothic"/>
                <a:cs typeface="Century Gothic"/>
              </a:rPr>
              <a:t>Extended Conversations</a:t>
            </a:r>
            <a:endParaRPr lang="en-US" sz="1200" b="1" dirty="0">
              <a:latin typeface="Century Gothic"/>
              <a:cs typeface="Century Gothic"/>
            </a:endParaRPr>
          </a:p>
        </p:txBody>
      </p:sp>
      <p:sp>
        <p:nvSpPr>
          <p:cNvPr id="20" name="Title 1"/>
          <p:cNvSpPr>
            <a:spLocks noGrp="1"/>
          </p:cNvSpPr>
          <p:nvPr>
            <p:ph type="title"/>
          </p:nvPr>
        </p:nvSpPr>
        <p:spPr>
          <a:xfrm>
            <a:off x="331984" y="441806"/>
            <a:ext cx="8477737" cy="1143000"/>
          </a:xfrm>
        </p:spPr>
        <p:txBody>
          <a:bodyPr>
            <a:noAutofit/>
          </a:bodyPr>
          <a:lstStyle/>
          <a:p>
            <a:r>
              <a:rPr lang="en-US" dirty="0"/>
              <a:t>How does Asking Questions benefit </a:t>
            </a:r>
            <a:r>
              <a:rPr lang="en-US" b="1" dirty="0"/>
              <a:t>ALL</a:t>
            </a:r>
            <a:r>
              <a:rPr lang="en-US" dirty="0"/>
              <a:t> children?</a:t>
            </a:r>
          </a:p>
        </p:txBody>
      </p:sp>
    </p:spTree>
    <p:extLst>
      <p:ext uri="{BB962C8B-B14F-4D97-AF65-F5344CB8AC3E}">
        <p14:creationId xmlns:p14="http://schemas.microsoft.com/office/powerpoint/2010/main" val="657368803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30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Clr clrSpc="hsl" dir="cw">
                                      <p:cBhvr override="childStyle">
                                        <p:cTn id="6" dur="5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by>
                                        <p:hsl h="0" s="12549" l="25098"/>
                                      </p:by>
                                    </p:animClr>
                                    <p:animClr clrSpc="hsl" dir="cw">
                                      <p:cBhvr>
                                        <p:cTn id="7" dur="5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by>
                                        <p:hsl h="0" s="12549" l="25098"/>
                                      </p:by>
                                    </p:animClr>
                                    <p:animClr clrSpc="hsl" dir="cw">
                                      <p:cBhvr>
                                        <p:cTn id="8" dur="5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stroke.color</p:attrName>
                                        </p:attrNameLst>
                                      </p:cBhvr>
                                      <p:by>
                                        <p:hsl h="0" s="12549" l="25098"/>
                                      </p:by>
                                    </p:animClr>
                                    <p:set>
                                      <p:cBhvr>
                                        <p:cTn id="9" dur="5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0" presetID="30" presetClass="emph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animClr clrSpc="hsl" dir="cw">
                                      <p:cBhvr override="childStyle">
                                        <p:cTn id="11" dur="5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by>
                                        <p:hsl h="0" s="12549" l="25098"/>
                                      </p:by>
                                    </p:animClr>
                                    <p:animClr clrSpc="hsl" dir="cw">
                                      <p:cBhvr>
                                        <p:cTn id="12" dur="5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by>
                                        <p:hsl h="0" s="12549" l="25098"/>
                                      </p:by>
                                    </p:animClr>
                                    <p:animClr clrSpc="hsl" dir="cw">
                                      <p:cBhvr>
                                        <p:cTn id="13" dur="5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stroke.color</p:attrName>
                                        </p:attrNameLst>
                                      </p:cBhvr>
                                      <p:by>
                                        <p:hsl h="0" s="12549" l="25098"/>
                                      </p:by>
                                    </p:animClr>
                                    <p:set>
                                      <p:cBhvr>
                                        <p:cTn id="14" dur="5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" presetID="30" presetClass="emph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animClr clrSpc="hsl" dir="cw">
                                      <p:cBhvr override="childStyle">
                                        <p:cTn id="16" dur="500" fill="hold"/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by>
                                        <p:hsl h="0" s="12549" l="25098"/>
                                      </p:by>
                                    </p:animClr>
                                    <p:animClr clrSpc="hsl" dir="cw">
                                      <p:cBhvr>
                                        <p:cTn id="17" dur="500" fill="hold"/>
                                        <p:tgtEl>
                                          <p:spTgt spid="13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by>
                                        <p:hsl h="0" s="12549" l="25098"/>
                                      </p:by>
                                    </p:animClr>
                                    <p:animClr clrSpc="hsl" dir="cw">
                                      <p:cBhvr>
                                        <p:cTn id="18" dur="500" fill="hold"/>
                                        <p:tgtEl>
                                          <p:spTgt spid="13"/>
                                        </p:tgtEl>
                                        <p:attrNameLst>
                                          <p:attrName>stroke.color</p:attrName>
                                        </p:attrNameLst>
                                      </p:cBhvr>
                                      <p:by>
                                        <p:hsl h="0" s="12549" l="25098"/>
                                      </p:by>
                                    </p:animClr>
                                    <p:set>
                                      <p:cBhvr>
                                        <p:cTn id="19" dur="500" fill="hold"/>
                                        <p:tgtEl>
                                          <p:spTgt spid="13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0" presetID="30" presetClass="emph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animClr clrSpc="hsl" dir="cw">
                                      <p:cBhvr override="childStyle">
                                        <p:cTn id="21" dur="5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by>
                                        <p:hsl h="0" s="12549" l="25098"/>
                                      </p:by>
                                    </p:animClr>
                                    <p:animClr clrSpc="hsl" dir="cw">
                                      <p:cBhvr>
                                        <p:cTn id="22" dur="5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by>
                                        <p:hsl h="0" s="12549" l="25098"/>
                                      </p:by>
                                    </p:animClr>
                                    <p:animClr clrSpc="hsl" dir="cw">
                                      <p:cBhvr>
                                        <p:cTn id="23" dur="5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stroke.color</p:attrName>
                                        </p:attrNameLst>
                                      </p:cBhvr>
                                      <p:by>
                                        <p:hsl h="0" s="12549" l="25098"/>
                                      </p:by>
                                    </p:animClr>
                                    <p:set>
                                      <p:cBhvr>
                                        <p:cTn id="24" dur="5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5" presetID="30" presetClass="emph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animClr clrSpc="hsl" dir="cw">
                                      <p:cBhvr override="childStyle">
                                        <p:cTn id="26" dur="5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by>
                                        <p:hsl h="0" s="12549" l="25098"/>
                                      </p:by>
                                    </p:animClr>
                                    <p:animClr clrSpc="hsl" dir="cw">
                                      <p:cBhvr>
                                        <p:cTn id="27" dur="5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by>
                                        <p:hsl h="0" s="12549" l="25098"/>
                                      </p:by>
                                    </p:animClr>
                                    <p:animClr clrSpc="hsl" dir="cw">
                                      <p:cBhvr>
                                        <p:cTn id="28" dur="5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stroke.color</p:attrName>
                                        </p:attrNameLst>
                                      </p:cBhvr>
                                      <p:by>
                                        <p:hsl h="0" s="12549" l="25098"/>
                                      </p:by>
                                    </p:animClr>
                                    <p:set>
                                      <p:cBhvr>
                                        <p:cTn id="29" dur="5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0" presetID="30" presetClass="emph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animClr clrSpc="hsl" dir="cw">
                                      <p:cBhvr override="childStyle">
                                        <p:cTn id="31" dur="5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by>
                                        <p:hsl h="0" s="12549" l="25098"/>
                                      </p:by>
                                    </p:animClr>
                                    <p:animClr clrSpc="hsl" dir="cw">
                                      <p:cBhvr>
                                        <p:cTn id="32" dur="5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by>
                                        <p:hsl h="0" s="12549" l="25098"/>
                                      </p:by>
                                    </p:animClr>
                                    <p:animClr clrSpc="hsl" dir="cw">
                                      <p:cBhvr>
                                        <p:cTn id="33" dur="5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stroke.color</p:attrName>
                                        </p:attrNameLst>
                                      </p:cBhvr>
                                      <p:by>
                                        <p:hsl h="0" s="12549" l="25098"/>
                                      </p:by>
                                    </p:animClr>
                                    <p:set>
                                      <p:cBhvr>
                                        <p:cTn id="34" dur="5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9" grpId="0" animBg="1"/>
      <p:bldP spid="10" grpId="0" animBg="1"/>
      <p:bldP spid="11" grpId="0" animBg="1"/>
      <p:bldP spid="12" grpId="0" animBg="1"/>
      <p:bldP spid="13" grpId="0" animBg="1"/>
      <p:bldP spid="15" grpId="0" animBg="1"/>
    </p:bld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331984" y="434109"/>
            <a:ext cx="8477737" cy="1143000"/>
          </a:xfrm>
        </p:spPr>
        <p:txBody>
          <a:bodyPr>
            <a:noAutofit/>
          </a:bodyPr>
          <a:lstStyle/>
          <a:p>
            <a:r>
              <a:rPr lang="en-US" dirty="0"/>
              <a:t>How does asking Questions</a:t>
            </a:r>
            <a:br>
              <a:rPr lang="en-US" dirty="0"/>
            </a:br>
            <a:r>
              <a:rPr lang="en-US" dirty="0"/>
              <a:t> benefit teachers?</a:t>
            </a:r>
          </a:p>
        </p:txBody>
      </p:sp>
      <p:sp>
        <p:nvSpPr>
          <p:cNvPr id="13" name="Content Placeholder 2"/>
          <p:cNvSpPr>
            <a:spLocks noGrp="1"/>
          </p:cNvSpPr>
          <p:nvPr>
            <p:ph idx="1"/>
          </p:nvPr>
        </p:nvSpPr>
        <p:spPr>
          <a:xfrm>
            <a:off x="3859211" y="2212278"/>
            <a:ext cx="4899759" cy="3721529"/>
          </a:xfrm>
        </p:spPr>
        <p:txBody>
          <a:bodyPr>
            <a:noAutofit/>
          </a:bodyPr>
          <a:lstStyle/>
          <a:p>
            <a:pPr>
              <a:spcBef>
                <a:spcPts val="1200"/>
              </a:spcBef>
            </a:pPr>
            <a:r>
              <a:rPr lang="en-US" sz="2800" dirty="0"/>
              <a:t>Provides a </a:t>
            </a:r>
            <a:r>
              <a:rPr lang="en-US" sz="2800" dirty="0" smtClean="0"/>
              <a:t>window </a:t>
            </a:r>
            <a:r>
              <a:rPr lang="en-US" sz="2800" dirty="0"/>
              <a:t>into children’s </a:t>
            </a:r>
            <a:r>
              <a:rPr lang="en-US" sz="2800" dirty="0" smtClean="0"/>
              <a:t>perspectives</a:t>
            </a:r>
            <a:endParaRPr lang="en-US" sz="2800" dirty="0"/>
          </a:p>
          <a:p>
            <a:pPr>
              <a:spcBef>
                <a:spcPts val="1200"/>
              </a:spcBef>
            </a:pPr>
            <a:r>
              <a:rPr lang="en-US" sz="2800" dirty="0" smtClean="0"/>
              <a:t>Informs teachers of children’s thinking processes</a:t>
            </a:r>
          </a:p>
          <a:p>
            <a:pPr>
              <a:spcBef>
                <a:spcPts val="1200"/>
              </a:spcBef>
            </a:pPr>
            <a:r>
              <a:rPr lang="en-US" sz="2800" dirty="0" smtClean="0"/>
              <a:t>Assists with curriculum planning and assessment</a:t>
            </a:r>
          </a:p>
        </p:txBody>
      </p:sp>
      <p:pic>
        <p:nvPicPr>
          <p:cNvPr id="15" name="Picture 2" descr="\\z23.local\ZTT_Files\DC_Files\DEPTS\EHS\2010 to 2015 EHS NRC FOLDER\TASK 4 ~ Program Development\Podcasts\2012-14 Podcast Development\Podcast 1, Observation\Photos\AC 2\DSC_0008.JPG"/>
          <p:cNvPicPr>
            <a:picLocks noChangeAspect="1" noChangeArrowheads="1"/>
          </p:cNvPicPr>
          <p:nvPr/>
        </p:nvPicPr>
        <p:blipFill>
          <a:blip r:embed="rId3" cstate="email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832308" y="1961414"/>
            <a:ext cx="1383235" cy="2082623"/>
          </a:xfrm>
          <a:prstGeom prst="rect">
            <a:avLst/>
          </a:prstGeom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7" name="Picture 16" descr="Neighborhood_House_Eden_P048.jpg"/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2263288" y="1962130"/>
            <a:ext cx="1387551" cy="2081326"/>
          </a:xfrm>
          <a:prstGeom prst="rect">
            <a:avLst/>
          </a:prstGeom>
        </p:spPr>
      </p:pic>
      <p:pic>
        <p:nvPicPr>
          <p:cNvPr id="18" name="Picture 17" descr="Friends_of_Children_Marveline_P321.jpg"/>
          <p:cNvPicPr>
            <a:picLocks noChangeAspect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832704" y="4319483"/>
            <a:ext cx="2816867" cy="1877911"/>
          </a:xfrm>
          <a:prstGeom prst="rect">
            <a:avLst/>
          </a:prstGeom>
        </p:spPr>
      </p:pic>
      <p:sp>
        <p:nvSpPr>
          <p:cNvPr id="19" name="TextBox 18"/>
          <p:cNvSpPr txBox="1"/>
          <p:nvPr/>
        </p:nvSpPr>
        <p:spPr>
          <a:xfrm>
            <a:off x="741234" y="4007533"/>
            <a:ext cx="1892299" cy="215444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fontAlgn="auto">
              <a:spcBef>
                <a:spcPts val="0"/>
              </a:spcBef>
              <a:spcAft>
                <a:spcPts val="0"/>
              </a:spcAft>
              <a:defRPr/>
            </a:pPr>
            <a:r>
              <a:rPr lang="en-US" sz="800" dirty="0" smtClean="0">
                <a:solidFill>
                  <a:prstClr val="black"/>
                </a:solidFill>
                <a:latin typeface="Century Gothic" panose="020B0502020202020204" pitchFamily="34" charset="0"/>
              </a:rPr>
              <a:t>Photo courtesy  of EHS NRC</a:t>
            </a:r>
            <a:endParaRPr lang="en-US" sz="800" dirty="0">
              <a:solidFill>
                <a:prstClr val="black"/>
              </a:solidFill>
              <a:latin typeface="Century Gothic" panose="020B0502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124797950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1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0" dur="500"/>
                                        <p:tgtEl>
                                          <p:spTgt spid="1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1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3" dur="500"/>
                                        <p:tgtEl>
                                          <p:spTgt spid="1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4" fill="hold">
                      <p:stCondLst>
                        <p:cond delay="indefinite"/>
                      </p:stCondLst>
                      <p:childTnLst>
                        <p:par>
                          <p:cTn id="15" fill="hold">
                            <p:stCondLst>
                              <p:cond delay="0"/>
                            </p:stCondLst>
                            <p:childTnLst>
                              <p:par>
                                <p:cTn id="16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8" dur="500"/>
                                        <p:tgtEl>
                                          <p:spTgt spid="1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9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1" dur="500"/>
                                        <p:tgtEl>
                                          <p:spTgt spid="1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2" fill="hold">
                      <p:stCondLst>
                        <p:cond delay="indefinite"/>
                      </p:stCondLst>
                      <p:childTnLst>
                        <p:par>
                          <p:cTn id="23" fill="hold">
                            <p:stCondLst>
                              <p:cond delay="0"/>
                            </p:stCondLst>
                            <p:childTnLst>
                              <p:par>
                                <p:cTn id="24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6" dur="500"/>
                                        <p:tgtEl>
                                          <p:spTgt spid="1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7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9" dur="500"/>
                                        <p:tgtEl>
                                          <p:spTgt spid="1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9" grpId="0"/>
    </p:bld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0" y="457200"/>
            <a:ext cx="9144000" cy="1143000"/>
          </a:xfrm>
        </p:spPr>
        <p:txBody>
          <a:bodyPr>
            <a:noAutofit/>
          </a:bodyPr>
          <a:lstStyle/>
          <a:p>
            <a:r>
              <a:rPr lang="en-US" dirty="0"/>
              <a:t>Questions that continue </a:t>
            </a:r>
            <a:br>
              <a:rPr lang="en-US" dirty="0"/>
            </a:br>
            <a:r>
              <a:rPr lang="en-US" dirty="0"/>
              <a:t>THE conversation</a:t>
            </a:r>
          </a:p>
        </p:txBody>
      </p:sp>
      <p:sp>
        <p:nvSpPr>
          <p:cNvPr id="14" name="Content Placeholder 4"/>
          <p:cNvSpPr>
            <a:spLocks noGrp="1"/>
          </p:cNvSpPr>
          <p:nvPr>
            <p:ph idx="1"/>
          </p:nvPr>
        </p:nvSpPr>
        <p:spPr>
          <a:xfrm>
            <a:off x="495299" y="2036571"/>
            <a:ext cx="8153401" cy="4752546"/>
          </a:xfrm>
        </p:spPr>
        <p:txBody>
          <a:bodyPr>
            <a:normAutofit/>
          </a:bodyPr>
          <a:lstStyle/>
          <a:p>
            <a:pPr marL="256032" indent="-256032">
              <a:spcBef>
                <a:spcPts val="1300"/>
              </a:spcBef>
            </a:pPr>
            <a:r>
              <a:rPr lang="en-US" sz="2800" dirty="0" smtClean="0"/>
              <a:t>Build on children’s interests and excitement</a:t>
            </a:r>
          </a:p>
          <a:p>
            <a:pPr marL="256032" indent="-256032">
              <a:spcBef>
                <a:spcPts val="1300"/>
              </a:spcBef>
            </a:pPr>
            <a:r>
              <a:rPr lang="en-US" sz="2800" dirty="0" smtClean="0"/>
              <a:t>Request information that </a:t>
            </a:r>
            <a:br>
              <a:rPr lang="en-US" sz="2800" dirty="0" smtClean="0"/>
            </a:br>
            <a:r>
              <a:rPr lang="en-US" sz="2800" dirty="0" smtClean="0"/>
              <a:t>teachers do not already know</a:t>
            </a:r>
          </a:p>
          <a:p>
            <a:pPr marL="256032" indent="-256032">
              <a:spcBef>
                <a:spcPts val="1300"/>
              </a:spcBef>
            </a:pPr>
            <a:r>
              <a:rPr lang="en-US" sz="2800" dirty="0" smtClean="0"/>
              <a:t>Match children’s language </a:t>
            </a:r>
            <a:br>
              <a:rPr lang="en-US" sz="2800" dirty="0" smtClean="0"/>
            </a:br>
            <a:r>
              <a:rPr lang="en-US" sz="2800" dirty="0" smtClean="0"/>
              <a:t>abilities</a:t>
            </a:r>
          </a:p>
          <a:p>
            <a:pPr marL="256032" indent="-256032">
              <a:spcBef>
                <a:spcPts val="1300"/>
              </a:spcBef>
            </a:pPr>
            <a:r>
              <a:rPr lang="en-US" sz="2800" dirty="0" smtClean="0"/>
              <a:t>Stimulate creative thinking</a:t>
            </a:r>
          </a:p>
          <a:p>
            <a:pPr marL="256032" indent="-256032">
              <a:spcBef>
                <a:spcPts val="1300"/>
              </a:spcBef>
            </a:pPr>
            <a:r>
              <a:rPr lang="en-US" sz="2800" dirty="0" smtClean="0"/>
              <a:t>Show a teacher’s interest</a:t>
            </a:r>
          </a:p>
        </p:txBody>
      </p:sp>
      <p:pic>
        <p:nvPicPr>
          <p:cNvPr id="15" name="Picture 14" descr="GoSign.jpg"/>
          <p:cNvPicPr>
            <a:picLocks noChangeAspect="1"/>
          </p:cNvPicPr>
          <p:nvPr/>
        </p:nvPicPr>
        <p:blipFill>
          <a:blip r:embed="rId2" cstate="email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6547974" y="2859664"/>
            <a:ext cx="1261872" cy="348996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432252044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1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500"/>
                                        <p:tgtEl>
                                          <p:spTgt spid="14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7" dur="500"/>
                                        <p:tgtEl>
                                          <p:spTgt spid="14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>
                      <p:stCondLst>
                        <p:cond delay="indefinite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2" dur="500"/>
                                        <p:tgtEl>
                                          <p:spTgt spid="14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7" dur="500"/>
                                        <p:tgtEl>
                                          <p:spTgt spid="14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331984" y="403321"/>
            <a:ext cx="8477737" cy="1143000"/>
          </a:xfrm>
        </p:spPr>
        <p:txBody>
          <a:bodyPr>
            <a:noAutofit/>
          </a:bodyPr>
          <a:lstStyle/>
          <a:p>
            <a:r>
              <a:rPr lang="en-US" dirty="0"/>
              <a:t>What are Open-Ended Questions </a:t>
            </a:r>
            <a:br>
              <a:rPr lang="en-US" dirty="0"/>
            </a:br>
            <a:r>
              <a:rPr lang="en-US" dirty="0"/>
              <a:t>FOR NONVERBAL CHILDREN?</a:t>
            </a:r>
          </a:p>
        </p:txBody>
      </p:sp>
      <p:sp>
        <p:nvSpPr>
          <p:cNvPr id="14" name="Content Placeholder 2"/>
          <p:cNvSpPr>
            <a:spLocks noGrp="1"/>
          </p:cNvSpPr>
          <p:nvPr>
            <p:ph idx="1"/>
          </p:nvPr>
        </p:nvSpPr>
        <p:spPr>
          <a:xfrm>
            <a:off x="482600" y="2204980"/>
            <a:ext cx="5765465" cy="3254415"/>
          </a:xfrm>
        </p:spPr>
        <p:txBody>
          <a:bodyPr>
            <a:normAutofit/>
          </a:bodyPr>
          <a:lstStyle/>
          <a:p>
            <a:pPr marL="274320" indent="-274320">
              <a:spcBef>
                <a:spcPts val="1272"/>
              </a:spcBef>
            </a:pPr>
            <a:r>
              <a:rPr lang="en-US" sz="2800" dirty="0" smtClean="0"/>
              <a:t>Do not have preset </a:t>
            </a:r>
            <a:br>
              <a:rPr lang="en-US" sz="2800" dirty="0" smtClean="0"/>
            </a:br>
            <a:r>
              <a:rPr lang="en-US" sz="2800" dirty="0" smtClean="0"/>
              <a:t>responses</a:t>
            </a:r>
            <a:endParaRPr lang="en-US" sz="2800" dirty="0"/>
          </a:p>
          <a:p>
            <a:pPr marL="274320" indent="-274320">
              <a:spcBef>
                <a:spcPts val="1272"/>
              </a:spcBef>
            </a:pPr>
            <a:r>
              <a:rPr lang="en-US" sz="2800" dirty="0" smtClean="0"/>
              <a:t>Adult can summarize </a:t>
            </a:r>
            <a:br>
              <a:rPr lang="en-US" sz="2800" dirty="0" smtClean="0"/>
            </a:br>
            <a:r>
              <a:rPr lang="en-US" sz="2800" dirty="0" smtClean="0"/>
              <a:t>the child’s response</a:t>
            </a:r>
          </a:p>
          <a:p>
            <a:pPr marL="274320" indent="-274320">
              <a:spcBef>
                <a:spcPts val="1272"/>
              </a:spcBef>
            </a:pPr>
            <a:r>
              <a:rPr lang="en-US" sz="2800" dirty="0" smtClean="0"/>
              <a:t>Build thinking skills</a:t>
            </a:r>
          </a:p>
        </p:txBody>
      </p:sp>
      <p:pic>
        <p:nvPicPr>
          <p:cNvPr id="15" name="Picture 14" descr="NeighborhoodHouse-Celeste-P095(1).jpg"/>
          <p:cNvPicPr>
            <a:picLocks noChangeAspect="1"/>
          </p:cNvPicPr>
          <p:nvPr/>
        </p:nvPicPr>
        <p:blipFill rotWithShape="1"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4678750" y="2233389"/>
            <a:ext cx="3810152" cy="274008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675746887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1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500"/>
                                        <p:tgtEl>
                                          <p:spTgt spid="14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7" dur="500"/>
                                        <p:tgtEl>
                                          <p:spTgt spid="14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0" y="457200"/>
            <a:ext cx="9144000" cy="1143000"/>
          </a:xfrm>
        </p:spPr>
        <p:txBody>
          <a:bodyPr>
            <a:noAutofit/>
          </a:bodyPr>
          <a:lstStyle/>
          <a:p>
            <a:r>
              <a:rPr lang="en-US" dirty="0"/>
              <a:t>What are Open-Ended Questions</a:t>
            </a:r>
            <a:br>
              <a:rPr lang="en-US" dirty="0"/>
            </a:br>
            <a:r>
              <a:rPr lang="en-US" dirty="0"/>
              <a:t>FOR VERBAL CHILDREN?</a:t>
            </a:r>
          </a:p>
        </p:txBody>
      </p:sp>
      <p:sp>
        <p:nvSpPr>
          <p:cNvPr id="22" name="Content Placeholder 2"/>
          <p:cNvSpPr>
            <a:spLocks noGrp="1"/>
          </p:cNvSpPr>
          <p:nvPr>
            <p:ph idx="1"/>
          </p:nvPr>
        </p:nvSpPr>
        <p:spPr>
          <a:xfrm>
            <a:off x="482600" y="2095500"/>
            <a:ext cx="7715042" cy="4381499"/>
          </a:xfrm>
        </p:spPr>
        <p:txBody>
          <a:bodyPr>
            <a:normAutofit/>
          </a:bodyPr>
          <a:lstStyle/>
          <a:p>
            <a:pPr marL="274320" indent="-274320">
              <a:spcBef>
                <a:spcPts val="1272"/>
              </a:spcBef>
            </a:pPr>
            <a:r>
              <a:rPr lang="en-US" sz="2800"/>
              <a:t>Q</a:t>
            </a:r>
            <a:r>
              <a:rPr lang="en-US" sz="2800" smtClean="0"/>
              <a:t>uestions </a:t>
            </a:r>
            <a:r>
              <a:rPr lang="en-US" sz="2800" dirty="0"/>
              <a:t>with many </a:t>
            </a:r>
            <a:r>
              <a:rPr lang="en-US" sz="2800" dirty="0" smtClean="0"/>
              <a:t/>
            </a:r>
            <a:br>
              <a:rPr lang="en-US" sz="2800" dirty="0" smtClean="0"/>
            </a:br>
            <a:r>
              <a:rPr lang="en-US" sz="2800" dirty="0" smtClean="0"/>
              <a:t>answers</a:t>
            </a:r>
            <a:endParaRPr lang="en-US" sz="2800" dirty="0"/>
          </a:p>
          <a:p>
            <a:pPr marL="274320" indent="-274320">
              <a:spcBef>
                <a:spcPts val="1272"/>
              </a:spcBef>
            </a:pPr>
            <a:r>
              <a:rPr lang="en-US" sz="2800" dirty="0" smtClean="0"/>
              <a:t>Require more than </a:t>
            </a:r>
            <a:br>
              <a:rPr lang="en-US" sz="2800" dirty="0" smtClean="0"/>
            </a:br>
            <a:r>
              <a:rPr lang="en-US" sz="2800" dirty="0" smtClean="0"/>
              <a:t>a one-word response</a:t>
            </a:r>
          </a:p>
          <a:p>
            <a:pPr marL="274320" indent="-274320">
              <a:spcBef>
                <a:spcPts val="1272"/>
              </a:spcBef>
            </a:pPr>
            <a:r>
              <a:rPr lang="en-US" sz="2800" dirty="0" smtClean="0"/>
              <a:t>Allow children to </a:t>
            </a:r>
            <a:br>
              <a:rPr lang="en-US" sz="2800" dirty="0" smtClean="0"/>
            </a:br>
            <a:r>
              <a:rPr lang="en-US" sz="2800" dirty="0" smtClean="0"/>
              <a:t>communicate and express their ideas, feelings, and opinions</a:t>
            </a:r>
          </a:p>
        </p:txBody>
      </p:sp>
      <p:pic>
        <p:nvPicPr>
          <p:cNvPr id="23" name="Picture 22" descr="questions.jpg"/>
          <p:cNvPicPr>
            <a:picLocks noChangeAspect="1"/>
          </p:cNvPicPr>
          <p:nvPr/>
        </p:nvPicPr>
        <p:blipFill rotWithShape="1">
          <a:blip r:embed="rId3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4934220" y="2046338"/>
            <a:ext cx="3614889" cy="2384497"/>
          </a:xfrm>
          <a:prstGeom prst="rect">
            <a:avLst/>
          </a:prstGeom>
          <a:ln w="38100" cmpd="sng">
            <a:noFill/>
          </a:ln>
        </p:spPr>
      </p:pic>
    </p:spTree>
    <p:extLst>
      <p:ext uri="{BB962C8B-B14F-4D97-AF65-F5344CB8AC3E}">
        <p14:creationId xmlns:p14="http://schemas.microsoft.com/office/powerpoint/2010/main" val="1915145954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2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500"/>
                                        <p:tgtEl>
                                          <p:spTgt spid="22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7" dur="500"/>
                                        <p:tgtEl>
                                          <p:spTgt spid="22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0" y="457200"/>
            <a:ext cx="9144000" cy="1143000"/>
          </a:xfrm>
        </p:spPr>
        <p:txBody>
          <a:bodyPr>
            <a:noAutofit/>
          </a:bodyPr>
          <a:lstStyle/>
          <a:p>
            <a:r>
              <a:rPr lang="en-US" dirty="0"/>
              <a:t>What are close-ended </a:t>
            </a:r>
            <a:r>
              <a:rPr lang="en-US" dirty="0" smtClean="0"/>
              <a:t/>
            </a:r>
            <a:br>
              <a:rPr lang="en-US" dirty="0" smtClean="0"/>
            </a:br>
            <a:r>
              <a:rPr lang="en-US" dirty="0" smtClean="0"/>
              <a:t>questions</a:t>
            </a:r>
            <a:r>
              <a:rPr lang="en-US" dirty="0"/>
              <a:t>?</a:t>
            </a:r>
          </a:p>
        </p:txBody>
      </p:sp>
      <p:sp>
        <p:nvSpPr>
          <p:cNvPr id="17" name="Content Placeholder 4"/>
          <p:cNvSpPr>
            <a:spLocks noGrp="1"/>
          </p:cNvSpPr>
          <p:nvPr>
            <p:ph idx="1"/>
          </p:nvPr>
        </p:nvSpPr>
        <p:spPr>
          <a:xfrm>
            <a:off x="774566" y="1910603"/>
            <a:ext cx="7860319" cy="4596503"/>
          </a:xfrm>
        </p:spPr>
        <p:txBody>
          <a:bodyPr>
            <a:normAutofit/>
          </a:bodyPr>
          <a:lstStyle/>
          <a:p>
            <a:pPr>
              <a:spcBef>
                <a:spcPts val="1968"/>
              </a:spcBef>
            </a:pPr>
            <a:r>
              <a:rPr lang="en-US" dirty="0" smtClean="0"/>
              <a:t>Encourage a nonverbal or short response</a:t>
            </a:r>
            <a:endParaRPr lang="en-US" dirty="0"/>
          </a:p>
          <a:p>
            <a:pPr>
              <a:spcBef>
                <a:spcPts val="1968"/>
              </a:spcBef>
            </a:pPr>
            <a:r>
              <a:rPr lang="en-US" dirty="0" smtClean="0"/>
              <a:t>Often have a “correct” answer</a:t>
            </a:r>
            <a:endParaRPr lang="en-US" dirty="0"/>
          </a:p>
          <a:p>
            <a:pPr>
              <a:spcBef>
                <a:spcPts val="1968"/>
              </a:spcBef>
            </a:pPr>
            <a:r>
              <a:rPr lang="en-US" dirty="0" smtClean="0"/>
              <a:t>Limit verbal children’s opportunities </a:t>
            </a:r>
            <a:br>
              <a:rPr lang="en-US" dirty="0" smtClean="0"/>
            </a:br>
            <a:r>
              <a:rPr lang="en-US" dirty="0" smtClean="0"/>
              <a:t>to express themselves and think</a:t>
            </a:r>
          </a:p>
        </p:txBody>
      </p:sp>
    </p:spTree>
    <p:extLst>
      <p:ext uri="{BB962C8B-B14F-4D97-AF65-F5344CB8AC3E}">
        <p14:creationId xmlns:p14="http://schemas.microsoft.com/office/powerpoint/2010/main" val="1281564490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1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500"/>
                                        <p:tgtEl>
                                          <p:spTgt spid="17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7" dur="500"/>
                                        <p:tgtEl>
                                          <p:spTgt spid="17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noFill/>
        </p:spPr>
        <p:txBody>
          <a:bodyPr>
            <a:noAutofit/>
          </a:bodyPr>
          <a:lstStyle/>
          <a:p>
            <a:r>
              <a:rPr lang="en-US" dirty="0"/>
              <a:t>Questions that Stop Conversation</a:t>
            </a:r>
          </a:p>
        </p:txBody>
      </p:sp>
      <p:sp>
        <p:nvSpPr>
          <p:cNvPr id="23" name="Content Placeholder 4"/>
          <p:cNvSpPr>
            <a:spLocks noGrp="1"/>
          </p:cNvSpPr>
          <p:nvPr>
            <p:ph idx="1"/>
          </p:nvPr>
        </p:nvSpPr>
        <p:spPr>
          <a:xfrm>
            <a:off x="482600" y="1910603"/>
            <a:ext cx="8306292" cy="4596503"/>
          </a:xfrm>
        </p:spPr>
        <p:txBody>
          <a:bodyPr>
            <a:normAutofit/>
          </a:bodyPr>
          <a:lstStyle/>
          <a:p>
            <a:r>
              <a:rPr lang="en-US" sz="2800" dirty="0" smtClean="0"/>
              <a:t>Intended </a:t>
            </a:r>
            <a:r>
              <a:rPr lang="en-US" sz="2800" dirty="0"/>
              <a:t>to </a:t>
            </a:r>
            <a:r>
              <a:rPr lang="en-US" sz="2800" dirty="0" smtClean="0"/>
              <a:t>test what a child knows</a:t>
            </a:r>
            <a:endParaRPr lang="en-US" sz="2800" dirty="0"/>
          </a:p>
          <a:p>
            <a:r>
              <a:rPr lang="en-US" sz="2800" dirty="0"/>
              <a:t>Rhetorical, </a:t>
            </a:r>
            <a:r>
              <a:rPr lang="en-US" sz="2800" dirty="0" smtClean="0"/>
              <a:t>no </a:t>
            </a:r>
            <a:r>
              <a:rPr lang="en-US" sz="2800" dirty="0"/>
              <a:t>response </a:t>
            </a:r>
            <a:r>
              <a:rPr lang="en-US" sz="2800" dirty="0" smtClean="0"/>
              <a:t/>
            </a:r>
            <a:br>
              <a:rPr lang="en-US" sz="2800" dirty="0" smtClean="0"/>
            </a:br>
            <a:r>
              <a:rPr lang="en-US" sz="2800" dirty="0" smtClean="0"/>
              <a:t>is needed</a:t>
            </a:r>
            <a:endParaRPr lang="en-US" sz="2800" dirty="0"/>
          </a:p>
          <a:p>
            <a:r>
              <a:rPr lang="en-US" sz="2800" dirty="0"/>
              <a:t>Too simple or </a:t>
            </a:r>
            <a:r>
              <a:rPr lang="en-US" sz="2800" dirty="0" smtClean="0"/>
              <a:t>complex</a:t>
            </a:r>
          </a:p>
          <a:p>
            <a:r>
              <a:rPr lang="en-US" sz="2800" dirty="0" smtClean="0"/>
              <a:t>Close-ended examples:</a:t>
            </a:r>
          </a:p>
          <a:p>
            <a:pPr marL="717804" lvl="1" indent="-342900">
              <a:spcBef>
                <a:spcPts val="400"/>
              </a:spcBef>
            </a:pPr>
            <a:r>
              <a:rPr lang="en-US" sz="2100" dirty="0" smtClean="0"/>
              <a:t>What is this called?</a:t>
            </a:r>
          </a:p>
          <a:p>
            <a:pPr marL="717804" lvl="1" indent="-342900">
              <a:spcBef>
                <a:spcPts val="400"/>
              </a:spcBef>
            </a:pPr>
            <a:r>
              <a:rPr lang="en-US" sz="2100" dirty="0" smtClean="0"/>
              <a:t>Are you having fun?</a:t>
            </a:r>
          </a:p>
          <a:p>
            <a:pPr marL="717804" lvl="1" indent="-342900">
              <a:spcBef>
                <a:spcPts val="400"/>
              </a:spcBef>
            </a:pPr>
            <a:r>
              <a:rPr lang="en-US" sz="2100" dirty="0" smtClean="0"/>
              <a:t>Did you play in the block area?</a:t>
            </a:r>
          </a:p>
          <a:p>
            <a:pPr marL="717804" lvl="1" indent="-342900">
              <a:spcBef>
                <a:spcPts val="400"/>
              </a:spcBef>
            </a:pPr>
            <a:r>
              <a:rPr lang="en-US" sz="2100" dirty="0" smtClean="0"/>
              <a:t>That’s a large tree, isn’t it?</a:t>
            </a:r>
          </a:p>
          <a:p>
            <a:pPr marL="717804" lvl="1" indent="-342900">
              <a:spcBef>
                <a:spcPts val="400"/>
              </a:spcBef>
            </a:pPr>
            <a:r>
              <a:rPr lang="en-US" sz="2100" dirty="0" smtClean="0"/>
              <a:t>How are the balls the same as the oranges?</a:t>
            </a:r>
          </a:p>
        </p:txBody>
      </p:sp>
      <p:pic>
        <p:nvPicPr>
          <p:cNvPr id="9" name="Picture 8" descr="StopSign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5496452" y="2591023"/>
            <a:ext cx="2985150" cy="298515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925679098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2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500"/>
                                        <p:tgtEl>
                                          <p:spTgt spid="2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7" dur="500"/>
                                        <p:tgtEl>
                                          <p:spTgt spid="2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>
                      <p:stCondLst>
                        <p:cond delay="indefinite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2" dur="500"/>
                                        <p:tgtEl>
                                          <p:spTgt spid="2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7" dur="500"/>
                                        <p:tgtEl>
                                          <p:spTgt spid="2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8" fill="hold">
                      <p:stCondLst>
                        <p:cond delay="indefinite"/>
                      </p:stCondLst>
                      <p:childTnLst>
                        <p:par>
                          <p:cTn id="29" fill="hold">
                            <p:stCondLst>
                              <p:cond delay="0"/>
                            </p:stCondLst>
                            <p:childTnLst>
                              <p:par>
                                <p:cTn id="30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2" dur="500"/>
                                        <p:tgtEl>
                                          <p:spTgt spid="2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3" fill="hold">
                      <p:stCondLst>
                        <p:cond delay="indefinite"/>
                      </p:stCondLst>
                      <p:childTnLst>
                        <p:par>
                          <p:cTn id="34" fill="hold">
                            <p:stCondLst>
                              <p:cond delay="0"/>
                            </p:stCondLst>
                            <p:childTnLst>
                              <p:par>
                                <p:cTn id="3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7" dur="500"/>
                                        <p:tgtEl>
                                          <p:spTgt spid="2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8" fill="hold">
                      <p:stCondLst>
                        <p:cond delay="indefinite"/>
                      </p:stCondLst>
                      <p:childTnLst>
                        <p:par>
                          <p:cTn id="39" fill="hold">
                            <p:stCondLst>
                              <p:cond delay="0"/>
                            </p:stCondLst>
                            <p:childTnLst>
                              <p:par>
                                <p:cTn id="40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2" dur="500"/>
                                        <p:tgtEl>
                                          <p:spTgt spid="2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3" fill="hold">
                      <p:stCondLst>
                        <p:cond delay="indefinite"/>
                      </p:stCondLst>
                      <p:childTnLst>
                        <p:par>
                          <p:cTn id="44" fill="hold">
                            <p:stCondLst>
                              <p:cond delay="0"/>
                            </p:stCondLst>
                            <p:childTnLst>
                              <p:par>
                                <p:cTn id="4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7" dur="500"/>
                                        <p:tgtEl>
                                          <p:spTgt spid="23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2"/>
          <p:cNvSpPr>
            <a:spLocks noGrp="1"/>
          </p:cNvSpPr>
          <p:nvPr>
            <p:ph type="title"/>
          </p:nvPr>
        </p:nvSpPr>
        <p:spPr>
          <a:xfrm>
            <a:off x="331984" y="457200"/>
            <a:ext cx="8477737" cy="1143000"/>
          </a:xfrm>
        </p:spPr>
        <p:txBody>
          <a:bodyPr/>
          <a:lstStyle/>
          <a:p>
            <a:r>
              <a:rPr lang="en-US" dirty="0" smtClean="0"/>
              <a:t>TYPES OF Questions</a:t>
            </a:r>
            <a:endParaRPr lang="en-US" dirty="0"/>
          </a:p>
        </p:txBody>
      </p:sp>
      <p:sp>
        <p:nvSpPr>
          <p:cNvPr id="6" name="Rectangle 5"/>
          <p:cNvSpPr/>
          <p:nvPr/>
        </p:nvSpPr>
        <p:spPr>
          <a:xfrm>
            <a:off x="3604340" y="1842701"/>
            <a:ext cx="1712819" cy="1183482"/>
          </a:xfrm>
          <a:prstGeom prst="rect">
            <a:avLst/>
          </a:prstGeom>
        </p:spPr>
        <p:style>
          <a:lnRef idx="0">
            <a:schemeClr val="dk1">
              <a:alpha val="0"/>
              <a:hueOff val="0"/>
              <a:satOff val="0"/>
              <a:lumOff val="0"/>
              <a:alphaOff val="0"/>
            </a:schemeClr>
          </a:lnRef>
          <a:fillRef idx="0">
            <a:schemeClr val="lt1">
              <a:alpha val="0"/>
              <a:hueOff val="0"/>
              <a:satOff val="0"/>
              <a:lumOff val="0"/>
              <a:alphaOff val="0"/>
            </a:schemeClr>
          </a:fillRef>
          <a:effectRef idx="0">
            <a:schemeClr val="lt1">
              <a:alpha val="0"/>
              <a:hueOff val="0"/>
              <a:satOff val="0"/>
              <a:lumOff val="0"/>
              <a:alphaOff val="0"/>
            </a:schemeClr>
          </a:effectRef>
          <a:fontRef idx="minor">
            <a:schemeClr val="tx1">
              <a:hueOff val="0"/>
              <a:satOff val="0"/>
              <a:lumOff val="0"/>
              <a:alphaOff val="0"/>
            </a:schemeClr>
          </a:fontRef>
        </p:style>
      </p:sp>
      <p:sp>
        <p:nvSpPr>
          <p:cNvPr id="7" name="Rectangle 6"/>
          <p:cNvSpPr/>
          <p:nvPr/>
        </p:nvSpPr>
        <p:spPr>
          <a:xfrm>
            <a:off x="2536278" y="4743985"/>
            <a:ext cx="1142799" cy="610669"/>
          </a:xfrm>
          <a:prstGeom prst="rect">
            <a:avLst/>
          </a:prstGeom>
        </p:spPr>
        <p:style>
          <a:lnRef idx="0">
            <a:schemeClr val="dk1">
              <a:alpha val="0"/>
              <a:hueOff val="0"/>
              <a:satOff val="0"/>
              <a:lumOff val="0"/>
              <a:alphaOff val="0"/>
            </a:schemeClr>
          </a:lnRef>
          <a:fillRef idx="0">
            <a:schemeClr val="lt1">
              <a:alpha val="0"/>
              <a:hueOff val="0"/>
              <a:satOff val="0"/>
              <a:lumOff val="0"/>
              <a:alphaOff val="0"/>
            </a:schemeClr>
          </a:fillRef>
          <a:effectRef idx="0">
            <a:schemeClr val="lt1">
              <a:alpha val="0"/>
              <a:hueOff val="0"/>
              <a:satOff val="0"/>
              <a:lumOff val="0"/>
              <a:alphaOff val="0"/>
            </a:schemeClr>
          </a:effectRef>
          <a:fontRef idx="minor">
            <a:schemeClr val="tx1">
              <a:hueOff val="0"/>
              <a:satOff val="0"/>
              <a:lumOff val="0"/>
              <a:alphaOff val="0"/>
            </a:schemeClr>
          </a:fontRef>
        </p:style>
      </p:sp>
      <p:sp>
        <p:nvSpPr>
          <p:cNvPr id="8" name="Down Arrow 7"/>
          <p:cNvSpPr/>
          <p:nvPr/>
        </p:nvSpPr>
        <p:spPr>
          <a:xfrm>
            <a:off x="1013275" y="4358977"/>
            <a:ext cx="2026293" cy="1830357"/>
          </a:xfrm>
          <a:prstGeom prst="downArrow">
            <a:avLst/>
          </a:prstGeom>
          <a:solidFill>
            <a:srgbClr val="548698"/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9" name="Up Arrow 8"/>
          <p:cNvSpPr/>
          <p:nvPr/>
        </p:nvSpPr>
        <p:spPr>
          <a:xfrm>
            <a:off x="1013275" y="2358086"/>
            <a:ext cx="2044970" cy="1858372"/>
          </a:xfrm>
          <a:prstGeom prst="upArrow">
            <a:avLst/>
          </a:prstGeom>
          <a:solidFill>
            <a:srgbClr val="548698"/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0" name="TextBox 9"/>
          <p:cNvSpPr txBox="1"/>
          <p:nvPr/>
        </p:nvSpPr>
        <p:spPr>
          <a:xfrm>
            <a:off x="1536190" y="3519327"/>
            <a:ext cx="1008478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b="1" dirty="0" smtClean="0">
                <a:solidFill>
                  <a:schemeClr val="bg1"/>
                </a:solidFill>
                <a:latin typeface="Century Gothic"/>
                <a:cs typeface="Century Gothic"/>
              </a:rPr>
              <a:t>Open-Ended</a:t>
            </a:r>
            <a:endParaRPr lang="en-US" b="1" dirty="0">
              <a:solidFill>
                <a:schemeClr val="bg1"/>
              </a:solidFill>
              <a:latin typeface="Century Gothic"/>
              <a:cs typeface="Century Gothic"/>
            </a:endParaRPr>
          </a:p>
        </p:txBody>
      </p:sp>
      <p:sp>
        <p:nvSpPr>
          <p:cNvPr id="11" name="TextBox 10"/>
          <p:cNvSpPr txBox="1"/>
          <p:nvPr/>
        </p:nvSpPr>
        <p:spPr>
          <a:xfrm>
            <a:off x="1492499" y="4409777"/>
            <a:ext cx="1052169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b="1" dirty="0" smtClean="0">
                <a:solidFill>
                  <a:schemeClr val="bg1"/>
                </a:solidFill>
                <a:latin typeface="Century Gothic"/>
                <a:cs typeface="Century Gothic"/>
              </a:rPr>
              <a:t>Close-Ended</a:t>
            </a:r>
            <a:endParaRPr lang="en-US" b="1" dirty="0">
              <a:solidFill>
                <a:schemeClr val="bg1"/>
              </a:solidFill>
              <a:latin typeface="Century Gothic"/>
              <a:cs typeface="Century Gothic"/>
            </a:endParaRPr>
          </a:p>
        </p:txBody>
      </p:sp>
      <p:sp>
        <p:nvSpPr>
          <p:cNvPr id="12" name="TextBox 11"/>
          <p:cNvSpPr txBox="1"/>
          <p:nvPr/>
        </p:nvSpPr>
        <p:spPr>
          <a:xfrm>
            <a:off x="1536190" y="5091526"/>
            <a:ext cx="1008478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200" dirty="0" smtClean="0">
                <a:solidFill>
                  <a:srgbClr val="FFFFFF"/>
                </a:solidFill>
                <a:latin typeface="Century Gothic"/>
                <a:cs typeface="Century Gothic"/>
              </a:rPr>
              <a:t>Memorize </a:t>
            </a:r>
          </a:p>
          <a:p>
            <a:pPr algn="ctr"/>
            <a:r>
              <a:rPr lang="en-US" sz="1200" dirty="0">
                <a:solidFill>
                  <a:srgbClr val="FFFFFF"/>
                </a:solidFill>
                <a:latin typeface="Century Gothic"/>
                <a:cs typeface="Century Gothic"/>
              </a:rPr>
              <a:t>Recall</a:t>
            </a:r>
          </a:p>
          <a:p>
            <a:pPr algn="ctr"/>
            <a:endParaRPr lang="en-US" sz="1200" dirty="0">
              <a:solidFill>
                <a:srgbClr val="FFFFFF"/>
              </a:solidFill>
              <a:latin typeface="Century Gothic"/>
              <a:cs typeface="Century Gothic"/>
            </a:endParaRPr>
          </a:p>
        </p:txBody>
      </p:sp>
      <p:sp>
        <p:nvSpPr>
          <p:cNvPr id="13" name="TextBox 12"/>
          <p:cNvSpPr txBox="1"/>
          <p:nvPr/>
        </p:nvSpPr>
        <p:spPr>
          <a:xfrm>
            <a:off x="1380604" y="2575885"/>
            <a:ext cx="1276276" cy="101566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200" dirty="0" smtClean="0">
                <a:solidFill>
                  <a:srgbClr val="FFFFFF"/>
                </a:solidFill>
                <a:latin typeface="Century Gothic"/>
                <a:cs typeface="Century Gothic"/>
              </a:rPr>
              <a:t>Apply</a:t>
            </a:r>
          </a:p>
          <a:p>
            <a:pPr algn="ctr"/>
            <a:r>
              <a:rPr lang="en-US" sz="1200" dirty="0" smtClean="0">
                <a:solidFill>
                  <a:srgbClr val="FFFFFF"/>
                </a:solidFill>
                <a:latin typeface="Century Gothic"/>
                <a:cs typeface="Century Gothic"/>
              </a:rPr>
              <a:t>Analyze</a:t>
            </a:r>
          </a:p>
          <a:p>
            <a:pPr algn="ctr"/>
            <a:r>
              <a:rPr lang="en-US" sz="1200" dirty="0">
                <a:solidFill>
                  <a:srgbClr val="FFFFFF"/>
                </a:solidFill>
                <a:latin typeface="Century Gothic"/>
                <a:cs typeface="Century Gothic"/>
              </a:rPr>
              <a:t>Problem Solve</a:t>
            </a:r>
          </a:p>
          <a:p>
            <a:pPr algn="ctr"/>
            <a:r>
              <a:rPr lang="en-US" sz="1200" dirty="0" smtClean="0">
                <a:solidFill>
                  <a:srgbClr val="FFFFFF"/>
                </a:solidFill>
                <a:latin typeface="Century Gothic"/>
                <a:cs typeface="Century Gothic"/>
              </a:rPr>
              <a:t>Predict</a:t>
            </a:r>
          </a:p>
          <a:p>
            <a:pPr algn="ctr"/>
            <a:r>
              <a:rPr lang="en-US" sz="1200" dirty="0" smtClean="0">
                <a:solidFill>
                  <a:srgbClr val="FFFFFF"/>
                </a:solidFill>
                <a:latin typeface="Century Gothic"/>
                <a:cs typeface="Century Gothic"/>
              </a:rPr>
              <a:t>Create</a:t>
            </a:r>
          </a:p>
        </p:txBody>
      </p:sp>
      <p:sp>
        <p:nvSpPr>
          <p:cNvPr id="14" name="TextBox 13"/>
          <p:cNvSpPr txBox="1"/>
          <p:nvPr/>
        </p:nvSpPr>
        <p:spPr>
          <a:xfrm>
            <a:off x="1097764" y="7823878"/>
            <a:ext cx="184666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endParaRPr lang="en-US" dirty="0"/>
          </a:p>
        </p:txBody>
      </p:sp>
      <p:pic>
        <p:nvPicPr>
          <p:cNvPr id="2" name="Picture 1" descr="TriangleChart0-5.png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 rot="21059129">
            <a:off x="3788098" y="1682208"/>
            <a:ext cx="4439768" cy="493857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555720014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1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0" dur="500"/>
                                        <p:tgtEl>
                                          <p:spTgt spid="1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1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3" dur="500"/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4" fill="hold">
                      <p:stCondLst>
                        <p:cond delay="indefinite"/>
                      </p:stCondLst>
                      <p:childTnLst>
                        <p:par>
                          <p:cTn id="15" fill="hold">
                            <p:stCondLst>
                              <p:cond delay="0"/>
                            </p:stCondLst>
                            <p:childTnLst>
                              <p:par>
                                <p:cTn id="16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8" dur="5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9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1" dur="50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2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4" dur="500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5" fill="hold">
                      <p:stCondLst>
                        <p:cond delay="indefinite"/>
                      </p:stCondLst>
                      <p:childTnLst>
                        <p:par>
                          <p:cTn id="26" fill="hold">
                            <p:stCondLst>
                              <p:cond delay="0"/>
                            </p:stCondLst>
                            <p:childTnLst>
                              <p:par>
                                <p:cTn id="27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9" dur="5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8" grpId="0" animBg="1"/>
      <p:bldP spid="9" grpId="0" animBg="1"/>
      <p:bldP spid="10" grpId="0"/>
      <p:bldP spid="11" grpId="0"/>
      <p:bldP spid="12" grpId="0"/>
      <p:bldP spid="13" grpId="0"/>
    </p:bld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2"/>
          <p:cNvSpPr>
            <a:spLocks noGrp="1"/>
          </p:cNvSpPr>
          <p:nvPr>
            <p:ph type="title"/>
          </p:nvPr>
        </p:nvSpPr>
        <p:spPr>
          <a:xfrm>
            <a:off x="331984" y="457200"/>
            <a:ext cx="8477737" cy="1143000"/>
          </a:xfrm>
        </p:spPr>
        <p:txBody>
          <a:bodyPr>
            <a:noAutofit/>
          </a:bodyPr>
          <a:lstStyle/>
          <a:p>
            <a:r>
              <a:rPr lang="en-US" dirty="0"/>
              <a:t>Asking Questions WITH INFANTS AND </a:t>
            </a:r>
            <a:r>
              <a:rPr lang="en-US" dirty="0" smtClean="0"/>
              <a:t>TODDLERS</a:t>
            </a:r>
            <a:endParaRPr lang="en-US" dirty="0"/>
          </a:p>
        </p:txBody>
      </p:sp>
      <p:sp>
        <p:nvSpPr>
          <p:cNvPr id="14" name="TextBox 13"/>
          <p:cNvSpPr txBox="1"/>
          <p:nvPr/>
        </p:nvSpPr>
        <p:spPr>
          <a:xfrm>
            <a:off x="1097764" y="7823878"/>
            <a:ext cx="184666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endParaRPr lang="en-US" dirty="0"/>
          </a:p>
        </p:txBody>
      </p:sp>
      <p:pic>
        <p:nvPicPr>
          <p:cNvPr id="3" name="Picture 2" descr="TriangleChart0-5-TEXT_IT.png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832085" y="1919546"/>
            <a:ext cx="6567005" cy="464982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847375243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 descr="TriangleChart0-5-TEXT_PRESCH.png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841863" y="1941442"/>
            <a:ext cx="6924707" cy="4641946"/>
          </a:xfrm>
          <a:prstGeom prst="rect">
            <a:avLst/>
          </a:prstGeom>
        </p:spPr>
      </p:pic>
      <p:sp>
        <p:nvSpPr>
          <p:cNvPr id="5" name="Title 2"/>
          <p:cNvSpPr>
            <a:spLocks noGrp="1"/>
          </p:cNvSpPr>
          <p:nvPr>
            <p:ph type="title"/>
          </p:nvPr>
        </p:nvSpPr>
        <p:spPr>
          <a:xfrm>
            <a:off x="331984" y="457200"/>
            <a:ext cx="8477737" cy="1143000"/>
          </a:xfrm>
        </p:spPr>
        <p:txBody>
          <a:bodyPr>
            <a:noAutofit/>
          </a:bodyPr>
          <a:lstStyle/>
          <a:p>
            <a:r>
              <a:rPr lang="en-US" dirty="0"/>
              <a:t>Asking Questions WITH PRESCHOOLERS</a:t>
            </a:r>
          </a:p>
        </p:txBody>
      </p:sp>
      <p:sp>
        <p:nvSpPr>
          <p:cNvPr id="14" name="TextBox 13"/>
          <p:cNvSpPr txBox="1"/>
          <p:nvPr/>
        </p:nvSpPr>
        <p:spPr>
          <a:xfrm>
            <a:off x="1097764" y="7823878"/>
            <a:ext cx="184666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endParaRPr lang="en-US" dirty="0"/>
          </a:p>
        </p:txBody>
      </p:sp>
      <p:sp>
        <p:nvSpPr>
          <p:cNvPr id="3" name="TextBox 2"/>
          <p:cNvSpPr txBox="1"/>
          <p:nvPr/>
        </p:nvSpPr>
        <p:spPr>
          <a:xfrm>
            <a:off x="8255329" y="4481375"/>
            <a:ext cx="184666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783398619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1"/>
          <p:cNvSpPr>
            <a:spLocks noGrp="1"/>
          </p:cNvSpPr>
          <p:nvPr>
            <p:ph type="title"/>
          </p:nvPr>
        </p:nvSpPr>
        <p:spPr>
          <a:xfrm>
            <a:off x="331984" y="457200"/>
            <a:ext cx="8477737" cy="1143000"/>
          </a:xfrm>
        </p:spPr>
        <p:txBody>
          <a:bodyPr>
            <a:normAutofit/>
          </a:bodyPr>
          <a:lstStyle/>
          <a:p>
            <a:r>
              <a:rPr lang="en-US" dirty="0" smtClean="0"/>
              <a:t>Asking Meaningful Questions</a:t>
            </a:r>
            <a:endParaRPr lang="en-US" dirty="0"/>
          </a:p>
        </p:txBody>
      </p:sp>
      <p:sp>
        <p:nvSpPr>
          <p:cNvPr id="6" name="Content Placeholder 2"/>
          <p:cNvSpPr>
            <a:spLocks noGrp="1"/>
          </p:cNvSpPr>
          <p:nvPr>
            <p:ph idx="1"/>
          </p:nvPr>
        </p:nvSpPr>
        <p:spPr>
          <a:xfrm>
            <a:off x="482600" y="1892300"/>
            <a:ext cx="8531840" cy="4664177"/>
          </a:xfrm>
        </p:spPr>
        <p:txBody>
          <a:bodyPr>
            <a:noAutofit/>
          </a:bodyPr>
          <a:lstStyle/>
          <a:p>
            <a:pPr marL="182880" indent="0">
              <a:buNone/>
            </a:pPr>
            <a:r>
              <a:rPr lang="en-US" sz="2600" dirty="0"/>
              <a:t>Ask children </a:t>
            </a:r>
            <a:r>
              <a:rPr lang="en-US" sz="2600" dirty="0" smtClean="0"/>
              <a:t>what </a:t>
            </a:r>
            <a:r>
              <a:rPr lang="en-US" sz="2600" dirty="0"/>
              <a:t>they are </a:t>
            </a:r>
            <a:r>
              <a:rPr lang="en-US" sz="2600" dirty="0" smtClean="0"/>
              <a:t>doing. </a:t>
            </a:r>
            <a:endParaRPr lang="en-US" sz="2600" dirty="0"/>
          </a:p>
          <a:p>
            <a:pPr marL="877824" lvl="1" indent="-237744">
              <a:buFont typeface="Arial" pitchFamily="34" charset="0"/>
              <a:buChar char="•"/>
            </a:pPr>
            <a:r>
              <a:rPr lang="en-US" sz="1800" dirty="0"/>
              <a:t>What do you see, feel, hear?</a:t>
            </a:r>
          </a:p>
          <a:p>
            <a:pPr marL="877824" lvl="1" indent="-237744">
              <a:buFont typeface="Arial" pitchFamily="34" charset="0"/>
              <a:buChar char="•"/>
            </a:pPr>
            <a:r>
              <a:rPr lang="en-US" sz="1800" dirty="0" smtClean="0"/>
              <a:t>What </a:t>
            </a:r>
            <a:r>
              <a:rPr lang="en-US" sz="1800" dirty="0"/>
              <a:t>are you working on?</a:t>
            </a:r>
          </a:p>
          <a:p>
            <a:pPr marL="182880" indent="0">
              <a:spcBef>
                <a:spcPts val="800"/>
              </a:spcBef>
              <a:buNone/>
            </a:pPr>
            <a:r>
              <a:rPr lang="en-US" sz="2600" dirty="0" smtClean="0"/>
              <a:t>Ask </a:t>
            </a:r>
            <a:r>
              <a:rPr lang="en-US" sz="2600" dirty="0"/>
              <a:t>children to </a:t>
            </a:r>
            <a:r>
              <a:rPr lang="en-US" sz="2600" dirty="0" smtClean="0"/>
              <a:t>connect learning to their own lives. </a:t>
            </a:r>
            <a:endParaRPr lang="en-US" sz="2600" dirty="0"/>
          </a:p>
          <a:p>
            <a:pPr marL="877824" lvl="1" indent="-237744">
              <a:buFont typeface="Arial" pitchFamily="34" charset="0"/>
              <a:buChar char="•"/>
            </a:pPr>
            <a:r>
              <a:rPr lang="en-US" sz="1800" dirty="0"/>
              <a:t>Where have we seen this before?</a:t>
            </a:r>
          </a:p>
          <a:p>
            <a:pPr marL="877824" lvl="1" indent="-237744">
              <a:buFont typeface="Arial" pitchFamily="34" charset="0"/>
              <a:buChar char="•"/>
            </a:pPr>
            <a:r>
              <a:rPr lang="en-US" sz="1800" dirty="0"/>
              <a:t>What does this remind you of</a:t>
            </a:r>
            <a:r>
              <a:rPr lang="en-US" sz="1800" dirty="0" smtClean="0"/>
              <a:t>?</a:t>
            </a:r>
          </a:p>
          <a:p>
            <a:pPr marL="182880" indent="0">
              <a:spcBef>
                <a:spcPts val="800"/>
              </a:spcBef>
              <a:buNone/>
            </a:pPr>
            <a:r>
              <a:rPr lang="en-US" sz="2600" dirty="0" smtClean="0"/>
              <a:t>Ask children to make predictions. </a:t>
            </a:r>
          </a:p>
          <a:p>
            <a:pPr marL="877824" lvl="1" indent="-237744">
              <a:buFont typeface="Arial" pitchFamily="34" charset="0"/>
              <a:buChar char="•"/>
            </a:pPr>
            <a:r>
              <a:rPr lang="en-US" sz="1800" dirty="0" smtClean="0"/>
              <a:t>What </a:t>
            </a:r>
            <a:r>
              <a:rPr lang="en-US" sz="1800" dirty="0"/>
              <a:t>do you think will happen next?</a:t>
            </a:r>
          </a:p>
          <a:p>
            <a:pPr marL="182880" indent="0">
              <a:spcBef>
                <a:spcPts val="800"/>
              </a:spcBef>
              <a:buNone/>
            </a:pPr>
            <a:r>
              <a:rPr lang="en-US" sz="2600" dirty="0"/>
              <a:t>Ask children to explain or solve a problem. </a:t>
            </a:r>
          </a:p>
          <a:p>
            <a:pPr marL="877824" lvl="1" indent="-237744">
              <a:buFont typeface="Arial" pitchFamily="34" charset="0"/>
              <a:buChar char="•"/>
            </a:pPr>
            <a:r>
              <a:rPr lang="en-US" sz="1800" dirty="0"/>
              <a:t>Why do you think the block tower fell down?</a:t>
            </a:r>
          </a:p>
          <a:p>
            <a:pPr marL="877824" lvl="1" indent="-237744">
              <a:buFont typeface="Arial" pitchFamily="34" charset="0"/>
              <a:buChar char="•"/>
            </a:pPr>
            <a:r>
              <a:rPr lang="en-US" sz="1800" dirty="0"/>
              <a:t>How can we bring all of these balls outside</a:t>
            </a:r>
            <a:r>
              <a:rPr lang="en-US" sz="1800" dirty="0" smtClean="0"/>
              <a:t>?</a:t>
            </a:r>
            <a:endParaRPr lang="en-US" sz="2200" dirty="0"/>
          </a:p>
          <a:p>
            <a:pPr marL="877824" indent="-237744">
              <a:buNone/>
            </a:pPr>
            <a:endParaRPr lang="en-US" dirty="0" smtClean="0"/>
          </a:p>
        </p:txBody>
      </p:sp>
    </p:spTree>
    <p:extLst>
      <p:ext uri="{BB962C8B-B14F-4D97-AF65-F5344CB8AC3E}">
        <p14:creationId xmlns:p14="http://schemas.microsoft.com/office/powerpoint/2010/main" val="697082402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3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7" dur="500"/>
                                        <p:tgtEl>
                                          <p:spTgt spid="6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3" presetClass="entr" presetSubtype="1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10" dur="500"/>
                                        <p:tgtEl>
                                          <p:spTgt spid="6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1" presetID="3" presetClass="entr" presetSubtype="1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13" dur="500"/>
                                        <p:tgtEl>
                                          <p:spTgt spid="6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4" fill="hold">
                      <p:stCondLst>
                        <p:cond delay="indefinite"/>
                      </p:stCondLst>
                      <p:childTnLst>
                        <p:par>
                          <p:cTn id="15" fill="hold">
                            <p:stCondLst>
                              <p:cond delay="0"/>
                            </p:stCondLst>
                            <p:childTnLst>
                              <p:par>
                                <p:cTn id="16" presetID="3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18" dur="500"/>
                                        <p:tgtEl>
                                          <p:spTgt spid="6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9" presetID="3" presetClass="entr" presetSubtype="1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21" dur="500"/>
                                        <p:tgtEl>
                                          <p:spTgt spid="6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2" presetID="3" presetClass="entr" presetSubtype="1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24" dur="500"/>
                                        <p:tgtEl>
                                          <p:spTgt spid="6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5" fill="hold">
                      <p:stCondLst>
                        <p:cond delay="indefinite"/>
                      </p:stCondLst>
                      <p:childTnLst>
                        <p:par>
                          <p:cTn id="26" fill="hold">
                            <p:stCondLst>
                              <p:cond delay="0"/>
                            </p:stCondLst>
                            <p:childTnLst>
                              <p:par>
                                <p:cTn id="27" presetID="3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29" dur="500"/>
                                        <p:tgtEl>
                                          <p:spTgt spid="6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0" presetID="3" presetClass="entr" presetSubtype="1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32" dur="500"/>
                                        <p:tgtEl>
                                          <p:spTgt spid="6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3" fill="hold">
                      <p:stCondLst>
                        <p:cond delay="indefinite"/>
                      </p:stCondLst>
                      <p:childTnLst>
                        <p:par>
                          <p:cTn id="34" fill="hold">
                            <p:stCondLst>
                              <p:cond delay="0"/>
                            </p:stCondLst>
                            <p:childTnLst>
                              <p:par>
                                <p:cTn id="35" presetID="3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37" dur="500"/>
                                        <p:tgtEl>
                                          <p:spTgt spid="6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8" presetID="3" presetClass="entr" presetSubtype="1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40" dur="500"/>
                                        <p:tgtEl>
                                          <p:spTgt spid="6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41" presetID="3" presetClass="entr" presetSubtype="1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43" dur="500"/>
                                        <p:tgtEl>
                                          <p:spTgt spid="6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6" grpId="0" build="p"/>
    </p:bld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Picture 9" descr="TriangleChart0-5.png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 rot="21284072">
            <a:off x="925710" y="2620209"/>
            <a:ext cx="3588315" cy="3991465"/>
          </a:xfrm>
          <a:prstGeom prst="rect">
            <a:avLst/>
          </a:prstGeom>
        </p:spPr>
      </p:pic>
      <p:sp>
        <p:nvSpPr>
          <p:cNvPr id="4" name="Title 2"/>
          <p:cNvSpPr>
            <a:spLocks noGrp="1"/>
          </p:cNvSpPr>
          <p:nvPr>
            <p:ph type="title"/>
          </p:nvPr>
        </p:nvSpPr>
        <p:spPr>
          <a:xfrm>
            <a:off x="331984" y="457200"/>
            <a:ext cx="8477737" cy="1143000"/>
          </a:xfrm>
        </p:spPr>
        <p:txBody>
          <a:bodyPr/>
          <a:lstStyle/>
          <a:p>
            <a:r>
              <a:rPr lang="en-US" dirty="0" smtClean="0"/>
              <a:t>Supporting Children</a:t>
            </a:r>
            <a:endParaRPr lang="en-US" dirty="0"/>
          </a:p>
        </p:txBody>
      </p:sp>
      <p:sp>
        <p:nvSpPr>
          <p:cNvPr id="5" name="Content Placeholder 1"/>
          <p:cNvSpPr>
            <a:spLocks noGrp="1"/>
          </p:cNvSpPr>
          <p:nvPr>
            <p:ph sz="half" idx="1"/>
          </p:nvPr>
        </p:nvSpPr>
        <p:spPr>
          <a:xfrm>
            <a:off x="518576" y="1964211"/>
            <a:ext cx="8041224" cy="740889"/>
          </a:xfrm>
        </p:spPr>
        <p:txBody>
          <a:bodyPr>
            <a:normAutofit/>
          </a:bodyPr>
          <a:lstStyle/>
          <a:p>
            <a:pPr marL="0" indent="0">
              <a:buNone/>
            </a:pPr>
            <a:r>
              <a:rPr lang="en-US" sz="3200" dirty="0" smtClean="0"/>
              <a:t>Progression of difficulty (C.A.R.):</a:t>
            </a:r>
          </a:p>
        </p:txBody>
      </p:sp>
      <p:sp>
        <p:nvSpPr>
          <p:cNvPr id="6" name="Content Placeholder 5"/>
          <p:cNvSpPr txBox="1">
            <a:spLocks/>
          </p:cNvSpPr>
          <p:nvPr/>
        </p:nvSpPr>
        <p:spPr>
          <a:xfrm>
            <a:off x="4597400" y="2959101"/>
            <a:ext cx="4114800" cy="1473200"/>
          </a:xfrm>
          <a:prstGeom prst="rect">
            <a:avLst/>
          </a:prstGeom>
        </p:spPr>
        <p:txBody>
          <a:bodyPr>
            <a:normAutofit fontScale="85000" lnSpcReduction="10000"/>
          </a:bodyPr>
          <a:lstStyle>
            <a:lvl1pPr marL="342900" indent="-3429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3200" kern="1200">
                <a:solidFill>
                  <a:schemeClr val="tx1"/>
                </a:solidFill>
                <a:latin typeface="Century Gothic"/>
                <a:ea typeface="+mn-ea"/>
                <a:cs typeface="Century Gothic"/>
              </a:defRPr>
            </a:lvl1pPr>
            <a:lvl2pPr marL="742950" indent="-285750" algn="l" defTabSz="457200" rtl="0" eaLnBrk="1" latinLnBrk="0" hangingPunct="1">
              <a:spcBef>
                <a:spcPct val="20000"/>
              </a:spcBef>
              <a:buFont typeface="Arial"/>
              <a:buChar char="–"/>
              <a:defRPr sz="2800" kern="1200">
                <a:solidFill>
                  <a:schemeClr val="tx1"/>
                </a:solidFill>
                <a:latin typeface="Century Gothic"/>
                <a:ea typeface="+mn-ea"/>
                <a:cs typeface="Century Gothic"/>
              </a:defRPr>
            </a:lvl2pPr>
            <a:lvl3pPr marL="11430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400" kern="1200">
                <a:solidFill>
                  <a:schemeClr val="tx1"/>
                </a:solidFill>
                <a:latin typeface="Century Gothic"/>
                <a:ea typeface="+mn-ea"/>
                <a:cs typeface="Century Gothic"/>
              </a:defRPr>
            </a:lvl3pPr>
            <a:lvl4pPr marL="1600200" indent="-228600" algn="l" defTabSz="457200" rtl="0" eaLnBrk="1" latinLnBrk="0" hangingPunct="1">
              <a:spcBef>
                <a:spcPct val="20000"/>
              </a:spcBef>
              <a:buFont typeface="Arial"/>
              <a:buChar char="–"/>
              <a:defRPr sz="2000" kern="1200">
                <a:solidFill>
                  <a:schemeClr val="tx1"/>
                </a:solidFill>
                <a:latin typeface="Century Gothic"/>
                <a:ea typeface="+mn-ea"/>
                <a:cs typeface="Century Gothic"/>
              </a:defRPr>
            </a:lvl4pPr>
            <a:lvl5pPr marL="2057400" indent="-228600" algn="l" defTabSz="457200" rtl="0" eaLnBrk="1" latinLnBrk="0" hangingPunct="1">
              <a:spcBef>
                <a:spcPct val="20000"/>
              </a:spcBef>
              <a:buFont typeface="Arial"/>
              <a:buChar char="»"/>
              <a:defRPr sz="2000" kern="1200">
                <a:solidFill>
                  <a:schemeClr val="tx1"/>
                </a:solidFill>
                <a:latin typeface="Century Gothic"/>
                <a:ea typeface="+mn-ea"/>
                <a:cs typeface="Century Gothic"/>
              </a:defRPr>
            </a:lvl5pPr>
            <a:lvl6pPr marL="25146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256032" lvl="1" indent="-256032">
              <a:buFont typeface="Arial"/>
              <a:buChar char="•"/>
            </a:pPr>
            <a:r>
              <a:rPr lang="en-US" b="1" dirty="0" smtClean="0"/>
              <a:t>C</a:t>
            </a:r>
            <a:r>
              <a:rPr lang="en-US" dirty="0" smtClean="0"/>
              <a:t>omment and wait.</a:t>
            </a:r>
          </a:p>
          <a:p>
            <a:pPr marL="256032" lvl="1" indent="-256032">
              <a:buFont typeface="Arial"/>
              <a:buChar char="•"/>
            </a:pPr>
            <a:r>
              <a:rPr lang="en-US" b="1" dirty="0" smtClean="0"/>
              <a:t>A</a:t>
            </a:r>
            <a:r>
              <a:rPr lang="en-US" dirty="0" smtClean="0"/>
              <a:t>sk a question and wait.</a:t>
            </a:r>
          </a:p>
          <a:p>
            <a:pPr marL="256032" lvl="1" indent="-256032">
              <a:buFont typeface="Arial"/>
              <a:buChar char="•"/>
            </a:pPr>
            <a:r>
              <a:rPr lang="en-US" b="1" dirty="0" smtClean="0"/>
              <a:t>R</a:t>
            </a:r>
            <a:r>
              <a:rPr lang="en-US" dirty="0" smtClean="0"/>
              <a:t>espond.</a:t>
            </a:r>
            <a:endParaRPr lang="en-US" dirty="0"/>
          </a:p>
        </p:txBody>
      </p:sp>
      <p:pic>
        <p:nvPicPr>
          <p:cNvPr id="7" name="Picture 6" descr="car.tiff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4533900" y="4345738"/>
            <a:ext cx="3987800" cy="1519162"/>
          </a:xfrm>
          <a:prstGeom prst="rect">
            <a:avLst/>
          </a:prstGeom>
        </p:spPr>
      </p:pic>
      <p:sp>
        <p:nvSpPr>
          <p:cNvPr id="8" name="Content Placeholder 2"/>
          <p:cNvSpPr txBox="1">
            <a:spLocks/>
          </p:cNvSpPr>
          <p:nvPr/>
        </p:nvSpPr>
        <p:spPr>
          <a:xfrm>
            <a:off x="4735881" y="5938819"/>
            <a:ext cx="4139875" cy="621412"/>
          </a:xfrm>
          <a:prstGeom prst="rect">
            <a:avLst/>
          </a:prstGeom>
        </p:spPr>
        <p:txBody>
          <a:bodyPr vert="horz" lIns="91440" tIns="45720" rIns="91440" bIns="45720" rtlCol="0">
            <a:noAutofit/>
          </a:bodyPr>
          <a:lstStyle>
            <a:lvl1pPr marL="342900" indent="-3429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800" kern="1200">
                <a:solidFill>
                  <a:schemeClr val="tx1"/>
                </a:solidFill>
                <a:latin typeface="Century Gothic"/>
                <a:ea typeface="+mn-ea"/>
                <a:cs typeface="Century Gothic"/>
              </a:defRPr>
            </a:lvl1pPr>
            <a:lvl2pPr marL="742950" indent="-285750" algn="l" defTabSz="457200" rtl="0" eaLnBrk="1" latinLnBrk="0" hangingPunct="1">
              <a:spcBef>
                <a:spcPct val="20000"/>
              </a:spcBef>
              <a:buFont typeface="Arial"/>
              <a:buChar char="–"/>
              <a:defRPr sz="2400" kern="1200">
                <a:solidFill>
                  <a:schemeClr val="tx1"/>
                </a:solidFill>
                <a:latin typeface="Century Gothic"/>
                <a:ea typeface="+mn-ea"/>
                <a:cs typeface="Century Gothic"/>
              </a:defRPr>
            </a:lvl2pPr>
            <a:lvl3pPr marL="11430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Century Gothic"/>
                <a:ea typeface="+mn-ea"/>
                <a:cs typeface="Century Gothic"/>
              </a:defRPr>
            </a:lvl3pPr>
            <a:lvl4pPr marL="1600200" indent="-228600" algn="l" defTabSz="457200" rtl="0" eaLnBrk="1" latinLnBrk="0" hangingPunct="1">
              <a:spcBef>
                <a:spcPct val="20000"/>
              </a:spcBef>
              <a:buFont typeface="Arial"/>
              <a:buChar char="–"/>
              <a:defRPr sz="1800" kern="1200">
                <a:solidFill>
                  <a:schemeClr val="tx1"/>
                </a:solidFill>
                <a:latin typeface="Century Gothic"/>
                <a:ea typeface="+mn-ea"/>
                <a:cs typeface="Century Gothic"/>
              </a:defRPr>
            </a:lvl4pPr>
            <a:lvl5pPr marL="2057400" indent="-228600" algn="l" defTabSz="457200" rtl="0" eaLnBrk="1" latinLnBrk="0" hangingPunct="1">
              <a:spcBef>
                <a:spcPct val="20000"/>
              </a:spcBef>
              <a:buFont typeface="Arial"/>
              <a:buChar char="»"/>
              <a:defRPr sz="1800" kern="1200">
                <a:solidFill>
                  <a:schemeClr val="tx1"/>
                </a:solidFill>
                <a:latin typeface="Century Gothic"/>
                <a:ea typeface="+mn-ea"/>
                <a:cs typeface="Century Gothic"/>
              </a:defRPr>
            </a:lvl5pPr>
            <a:lvl6pPr marL="25146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>
              <a:buFont typeface="Arial"/>
              <a:buNone/>
            </a:pPr>
            <a:r>
              <a:rPr lang="en-US" sz="600" dirty="0" smtClean="0"/>
              <a:t>Adapted with permission.</a:t>
            </a:r>
          </a:p>
          <a:p>
            <a:pPr marL="0" indent="0">
              <a:buFont typeface="Arial"/>
              <a:buNone/>
            </a:pPr>
            <a:r>
              <a:rPr lang="en-US" sz="600" dirty="0" smtClean="0"/>
              <a:t>Cole, K., Maddox., M., Notari-Syverson, A., &amp; Lim, </a:t>
            </a:r>
            <a:r>
              <a:rPr lang="en-US" sz="600" dirty="0" err="1" smtClean="0"/>
              <a:t>Y.S</a:t>
            </a:r>
            <a:r>
              <a:rPr lang="en-US" sz="600" dirty="0" smtClean="0"/>
              <a:t>. (2006). Language is the key: Video programs for building language and literacy in early childhood. Seattle, WA: Washington Learning Systems.</a:t>
            </a:r>
          </a:p>
          <a:p>
            <a:pPr marL="0" indent="0">
              <a:buFont typeface="Arial"/>
              <a:buNone/>
            </a:pPr>
            <a:r>
              <a:rPr lang="en-US" sz="600" i="1" dirty="0" err="1" smtClean="0"/>
              <a:t>StoryQUEST</a:t>
            </a:r>
            <a:r>
              <a:rPr lang="en-US" sz="600" i="1" dirty="0" smtClean="0"/>
              <a:t>: Celebrating beginning language and literacy, first year annual report</a:t>
            </a:r>
            <a:r>
              <a:rPr lang="en-US" sz="600" dirty="0" smtClean="0"/>
              <a:t>. (April, 2004). Unpublished report, California Institute on Human Services, Sonoma State University, Rohnert Park, CA. </a:t>
            </a:r>
          </a:p>
          <a:p>
            <a:pPr marL="0" indent="0">
              <a:buFont typeface="Arial"/>
              <a:buNone/>
            </a:pPr>
            <a:endParaRPr lang="en-US" sz="800" dirty="0"/>
          </a:p>
        </p:txBody>
      </p:sp>
    </p:spTree>
    <p:extLst>
      <p:ext uri="{BB962C8B-B14F-4D97-AF65-F5344CB8AC3E}">
        <p14:creationId xmlns:p14="http://schemas.microsoft.com/office/powerpoint/2010/main" val="3084889422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7" dur="500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8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0" fill="hold">
                      <p:stCondLst>
                        <p:cond delay="indefinite"/>
                      </p:stCondLst>
                      <p:childTnLst>
                        <p:par>
                          <p:cTn id="21" fill="hold">
                            <p:stCondLst>
                              <p:cond delay="0"/>
                            </p:stCondLst>
                            <p:childTnLst>
                              <p:par>
                                <p:cTn id="22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4" dur="500"/>
                                        <p:tgtEl>
                                          <p:spTgt spid="1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" grpId="0" build="p"/>
      <p:bldP spid="6" grpId="0" build="p"/>
      <p:bldP spid="8" grpId="0"/>
    </p:bld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tx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Questions to Extend Conversations-Infants and Toddlers_SUBS.wmv">
            <a:hlinkClick r:id="" action="ppaction://media"/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4"/>
          <a:stretch>
            <a:fillRect/>
          </a:stretch>
        </p:blipFill>
        <p:spPr>
          <a:xfrm>
            <a:off x="-1" y="0"/>
            <a:ext cx="9144001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78962751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2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6" dur="1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"/>
                  </p:tgtEl>
                </p:cond>
              </p:nextCondLst>
            </p:seq>
            <p:video>
              <p:cMediaNode vol="80000">
                <p:cTn id="7" fill="hold" display="0">
                  <p:stCondLst>
                    <p:cond delay="indefinite"/>
                  </p:stCondLst>
                </p:cTn>
                <p:tgtEl>
                  <p:spTgt spid="2"/>
                </p:tgtEl>
              </p:cMediaNode>
            </p:video>
          </p:childTnLst>
        </p:cTn>
      </p:par>
    </p:tn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tx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Questions to Extend Conversations-Preschoolers_SUBS.wmv">
            <a:hlinkClick r:id="" action="ppaction://media"/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4"/>
          <a:stretch>
            <a:fillRect/>
          </a:stretch>
        </p:blipFill>
        <p:spPr>
          <a:xfrm>
            <a:off x="0" y="0"/>
            <a:ext cx="9144000" cy="685800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417572796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2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6" dur="1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"/>
                  </p:tgtEl>
                </p:cond>
              </p:nextCondLst>
            </p:seq>
            <p:video>
              <p:cMediaNode vol="80000">
                <p:cTn id="7" fill="hold" display="0">
                  <p:stCondLst>
                    <p:cond delay="indefinite"/>
                  </p:stCondLst>
                </p:cTn>
                <p:tgtEl>
                  <p:spTgt spid="2"/>
                </p:tgtEl>
              </p:cMediaNode>
            </p:video>
          </p:childTnLst>
        </p:cTn>
      </p:par>
    </p:tnLst>
  </p:timing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itle 1"/>
          <p:cNvSpPr>
            <a:spLocks noGrp="1"/>
          </p:cNvSpPr>
          <p:nvPr>
            <p:ph type="title"/>
          </p:nvPr>
        </p:nvSpPr>
        <p:spPr>
          <a:xfrm>
            <a:off x="331984" y="457200"/>
            <a:ext cx="8477737" cy="1143000"/>
          </a:xfrm>
        </p:spPr>
        <p:txBody>
          <a:bodyPr>
            <a:normAutofit/>
          </a:bodyPr>
          <a:lstStyle/>
          <a:p>
            <a:r>
              <a:rPr lang="en-US" dirty="0" smtClean="0"/>
              <a:t>SUMMARY</a:t>
            </a:r>
            <a:endParaRPr lang="en-US" dirty="0"/>
          </a:p>
        </p:txBody>
      </p:sp>
      <p:sp>
        <p:nvSpPr>
          <p:cNvPr id="5" name="Content Placeholder 2"/>
          <p:cNvSpPr>
            <a:spLocks noGrp="1"/>
          </p:cNvSpPr>
          <p:nvPr>
            <p:ph idx="1"/>
          </p:nvPr>
        </p:nvSpPr>
        <p:spPr>
          <a:xfrm>
            <a:off x="418752" y="1968500"/>
            <a:ext cx="8477737" cy="4587977"/>
          </a:xfrm>
        </p:spPr>
        <p:txBody>
          <a:bodyPr>
            <a:noAutofit/>
          </a:bodyPr>
          <a:lstStyle/>
          <a:p>
            <a:pPr marL="256032" indent="-256032">
              <a:spcBef>
                <a:spcPts val="1176"/>
              </a:spcBef>
            </a:pPr>
            <a:r>
              <a:rPr lang="en-US" sz="2800" dirty="0" smtClean="0"/>
              <a:t>Use questions to extend conversations.</a:t>
            </a:r>
          </a:p>
          <a:p>
            <a:pPr marL="256032" indent="-256032">
              <a:spcBef>
                <a:spcPts val="1176"/>
              </a:spcBef>
            </a:pPr>
            <a:r>
              <a:rPr lang="en-US" sz="2800" dirty="0" smtClean="0"/>
              <a:t>Focus questions on </a:t>
            </a:r>
            <a:r>
              <a:rPr lang="en-US" sz="2800" dirty="0"/>
              <a:t>children’s </a:t>
            </a:r>
            <a:r>
              <a:rPr lang="en-US" sz="2800" dirty="0" smtClean="0"/>
              <a:t>interests.</a:t>
            </a:r>
          </a:p>
          <a:p>
            <a:pPr marL="256032" indent="-256032">
              <a:spcBef>
                <a:spcPts val="1176"/>
              </a:spcBef>
            </a:pPr>
            <a:r>
              <a:rPr lang="en-US" sz="2800" dirty="0" smtClean="0"/>
              <a:t>Match language level and cognitive complexity of questions to each child.</a:t>
            </a:r>
          </a:p>
          <a:p>
            <a:pPr marL="256032" indent="-256032">
              <a:spcBef>
                <a:spcPts val="1176"/>
              </a:spcBef>
            </a:pPr>
            <a:r>
              <a:rPr lang="en-US" sz="2800" dirty="0" smtClean="0"/>
              <a:t>Ask </a:t>
            </a:r>
            <a:r>
              <a:rPr lang="en-US" sz="2800" dirty="0"/>
              <a:t>questions that </a:t>
            </a:r>
            <a:r>
              <a:rPr lang="en-US" sz="2800" dirty="0" smtClean="0"/>
              <a:t>involve thinking skills:</a:t>
            </a:r>
          </a:p>
          <a:p>
            <a:pPr marL="557784" lvl="1">
              <a:buFont typeface="Lucida Grande"/>
              <a:buChar char="−"/>
            </a:pPr>
            <a:r>
              <a:rPr lang="en-US" sz="2000" dirty="0" smtClean="0"/>
              <a:t>Explain or solve a problem</a:t>
            </a:r>
            <a:endParaRPr lang="en-US" sz="2400" dirty="0" smtClean="0"/>
          </a:p>
          <a:p>
            <a:pPr marL="557784" lvl="1">
              <a:buFont typeface="Lucida Grande"/>
              <a:buChar char="−"/>
            </a:pPr>
            <a:r>
              <a:rPr lang="en-US" sz="2000" dirty="0" smtClean="0"/>
              <a:t>Connect learning to children’s lives</a:t>
            </a:r>
          </a:p>
          <a:p>
            <a:pPr marL="557784" lvl="1">
              <a:buFont typeface="Lucida Grande"/>
              <a:buChar char="−"/>
            </a:pPr>
            <a:r>
              <a:rPr lang="en-US" sz="2000" dirty="0"/>
              <a:t>Make </a:t>
            </a:r>
            <a:r>
              <a:rPr lang="en-US" sz="2000" dirty="0" smtClean="0"/>
              <a:t>predictions</a:t>
            </a:r>
          </a:p>
          <a:p>
            <a:pPr marL="256032" indent="-256032">
              <a:spcBef>
                <a:spcPts val="1176"/>
              </a:spcBef>
            </a:pPr>
            <a:r>
              <a:rPr lang="en-US" sz="2800" dirty="0" smtClean="0"/>
              <a:t>Rephrase and simplify if a question is too hard.</a:t>
            </a:r>
          </a:p>
          <a:p>
            <a:pPr marL="45720" indent="0">
              <a:buNone/>
            </a:pPr>
            <a:endParaRPr lang="en-US" dirty="0" smtClean="0"/>
          </a:p>
        </p:txBody>
      </p:sp>
    </p:spTree>
    <p:extLst>
      <p:ext uri="{BB962C8B-B14F-4D97-AF65-F5344CB8AC3E}">
        <p14:creationId xmlns:p14="http://schemas.microsoft.com/office/powerpoint/2010/main" val="2318469942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500"/>
                                        <p:tgtEl>
                                          <p:spTgt spid="5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7" dur="500"/>
                                        <p:tgtEl>
                                          <p:spTgt spid="5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>
                      <p:stCondLst>
                        <p:cond delay="indefinite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2" dur="500"/>
                                        <p:tgtEl>
                                          <p:spTgt spid="5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3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5" dur="500"/>
                                        <p:tgtEl>
                                          <p:spTgt spid="5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6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8" dur="500"/>
                                        <p:tgtEl>
                                          <p:spTgt spid="5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9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1" dur="500"/>
                                        <p:tgtEl>
                                          <p:spTgt spid="5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2" fill="hold">
                      <p:stCondLst>
                        <p:cond delay="indefinite"/>
                      </p:stCondLst>
                      <p:childTnLst>
                        <p:par>
                          <p:cTn id="33" fill="hold">
                            <p:stCondLst>
                              <p:cond delay="0"/>
                            </p:stCondLst>
                            <p:childTnLst>
                              <p:par>
                                <p:cTn id="34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6" dur="500"/>
                                        <p:tgtEl>
                                          <p:spTgt spid="5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/>
          <p:cNvSpPr txBox="1"/>
          <p:nvPr/>
        </p:nvSpPr>
        <p:spPr>
          <a:xfrm>
            <a:off x="341908" y="5910561"/>
            <a:ext cx="8458149" cy="553998"/>
          </a:xfrm>
          <a:prstGeom prst="rect">
            <a:avLst/>
          </a:prstGeom>
          <a:solidFill>
            <a:schemeClr val="bg1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sz="1000" dirty="0">
                <a:latin typeface="Century Gothic"/>
                <a:cs typeface="Century Gothic"/>
              </a:rPr>
              <a:t>This document was prepared for the U.S. Department of Health and Human Services, Administration for Children </a:t>
            </a:r>
            <a:r>
              <a:rPr lang="en-US" sz="1000" dirty="0" smtClean="0">
                <a:latin typeface="Century Gothic"/>
                <a:cs typeface="Century Gothic"/>
              </a:rPr>
              <a:t>and</a:t>
            </a:r>
            <a:br>
              <a:rPr lang="en-US" sz="1000" dirty="0" smtClean="0">
                <a:latin typeface="Century Gothic"/>
                <a:cs typeface="Century Gothic"/>
              </a:rPr>
            </a:br>
            <a:r>
              <a:rPr lang="en-US" sz="1000" dirty="0" smtClean="0">
                <a:latin typeface="Century Gothic"/>
                <a:cs typeface="Century Gothic"/>
              </a:rPr>
              <a:t>Families</a:t>
            </a:r>
            <a:r>
              <a:rPr lang="en-US" sz="1000" dirty="0">
                <a:latin typeface="Century Gothic"/>
                <a:cs typeface="Century Gothic"/>
              </a:rPr>
              <a:t>, </a:t>
            </a:r>
            <a:r>
              <a:rPr lang="en-US" sz="1000" dirty="0" smtClean="0">
                <a:latin typeface="Century Gothic"/>
                <a:cs typeface="Century Gothic"/>
              </a:rPr>
              <a:t>Office </a:t>
            </a:r>
            <a:r>
              <a:rPr lang="en-US" sz="1000" dirty="0">
                <a:latin typeface="Century Gothic"/>
                <a:cs typeface="Century Gothic"/>
              </a:rPr>
              <a:t>of Head Start, by the National Center on Quality Teaching and Learning under Grant #90HC0002 </a:t>
            </a:r>
            <a:r>
              <a:rPr lang="en-US" sz="1000" dirty="0" smtClean="0">
                <a:latin typeface="Century Gothic"/>
                <a:cs typeface="Century Gothic"/>
              </a:rPr>
              <a:t>in</a:t>
            </a:r>
            <a:br>
              <a:rPr lang="en-US" sz="1000" dirty="0" smtClean="0">
                <a:latin typeface="Century Gothic"/>
                <a:cs typeface="Century Gothic"/>
              </a:rPr>
            </a:br>
            <a:r>
              <a:rPr lang="en-US" sz="1000" dirty="0" smtClean="0">
                <a:latin typeface="Century Gothic"/>
                <a:cs typeface="Century Gothic"/>
              </a:rPr>
              <a:t>collaboration </a:t>
            </a:r>
            <a:r>
              <a:rPr lang="en-US" sz="1000" dirty="0">
                <a:latin typeface="Century Gothic"/>
                <a:cs typeface="Century Gothic"/>
              </a:rPr>
              <a:t>with the </a:t>
            </a:r>
            <a:r>
              <a:rPr lang="en-US" sz="1000" dirty="0" smtClean="0">
                <a:latin typeface="Century Gothic"/>
                <a:cs typeface="Century Gothic"/>
              </a:rPr>
              <a:t>Early </a:t>
            </a:r>
            <a:r>
              <a:rPr lang="en-US" sz="1000" dirty="0">
                <a:latin typeface="Century Gothic"/>
                <a:cs typeface="Century Gothic"/>
              </a:rPr>
              <a:t>Head Start National Resource Center under Grant #HHSP23320100009YC</a:t>
            </a:r>
            <a:r>
              <a:rPr lang="en-US" sz="1000" dirty="0" smtClean="0">
                <a:latin typeface="Century Gothic"/>
                <a:cs typeface="Century Gothic"/>
              </a:rPr>
              <a:t>.</a:t>
            </a:r>
            <a:endParaRPr lang="en-US" sz="1000" dirty="0">
              <a:latin typeface="Century Gothic"/>
              <a:cs typeface="Century Gothic"/>
            </a:endParaRPr>
          </a:p>
        </p:txBody>
      </p:sp>
    </p:spTree>
    <p:extLst>
      <p:ext uri="{BB962C8B-B14F-4D97-AF65-F5344CB8AC3E}">
        <p14:creationId xmlns:p14="http://schemas.microsoft.com/office/powerpoint/2010/main" val="3354044335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theme/theme1.xml><?xml version="1.0" encoding="utf-8"?>
<a:theme xmlns:a="http://schemas.openxmlformats.org/drawingml/2006/main" name="1_Powerpoint_templat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ppt/theme/theme3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ppt/theme/theme4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8633</TotalTime>
  <Words>485</Words>
  <Application>Microsoft Macintosh PowerPoint</Application>
  <PresentationFormat>On-screen Show (4:3)</PresentationFormat>
  <Paragraphs>123</Paragraphs>
  <Slides>23</Slides>
  <Notes>8</Notes>
  <HiddenSlides>0</HiddenSlides>
  <MMClips>4</MMClips>
  <ScaleCrop>false</ScaleCrop>
  <HeadingPairs>
    <vt:vector size="4" baseType="variant">
      <vt:variant>
        <vt:lpstr>Theme</vt:lpstr>
      </vt:variant>
      <vt:variant>
        <vt:i4>2</vt:i4>
      </vt:variant>
      <vt:variant>
        <vt:lpstr>Slide Titles</vt:lpstr>
      </vt:variant>
      <vt:variant>
        <vt:i4>23</vt:i4>
      </vt:variant>
    </vt:vector>
  </HeadingPairs>
  <TitlesOfParts>
    <vt:vector size="25" baseType="lpstr">
      <vt:lpstr>1_Powerpoint_template</vt:lpstr>
      <vt:lpstr>Office Theme</vt:lpstr>
      <vt:lpstr>PowerPoint Presentation</vt:lpstr>
      <vt:lpstr>FRAMEWORK FOR EFFECTIVE PRACTICE  SUPPORTING SCHOOL READINESS FOR ALL CHILDREN</vt:lpstr>
      <vt:lpstr>OBJECTIVES</vt:lpstr>
      <vt:lpstr>WHAT ARE EXTENDED CONVERSATIONS?</vt:lpstr>
      <vt:lpstr>Asking questions</vt:lpstr>
      <vt:lpstr>ADD VIDEO: PLAYING WITH FLOAM CONVERSATION</vt:lpstr>
      <vt:lpstr>PowerPoint Presentation</vt:lpstr>
      <vt:lpstr>How does Asking Questions benefit ALL children?</vt:lpstr>
      <vt:lpstr>How does asking Questions  benefit teachers?</vt:lpstr>
      <vt:lpstr>Questions that continue  THE conversation</vt:lpstr>
      <vt:lpstr>What are Open-Ended Questions  FOR NONVERBAL CHILDREN?</vt:lpstr>
      <vt:lpstr>What are Open-Ended Questions FOR VERBAL CHILDREN?</vt:lpstr>
      <vt:lpstr>What are close-ended  questions?</vt:lpstr>
      <vt:lpstr>Questions that Stop Conversation</vt:lpstr>
      <vt:lpstr>TYPES OF Questions</vt:lpstr>
      <vt:lpstr>Asking Questions WITH INFANTS AND TODDLERS</vt:lpstr>
      <vt:lpstr>Asking Questions WITH PRESCHOOLERS</vt:lpstr>
      <vt:lpstr>Asking Meaningful Questions</vt:lpstr>
      <vt:lpstr>Supporting Children</vt:lpstr>
      <vt:lpstr>PowerPoint Presentation</vt:lpstr>
      <vt:lpstr>PowerPoint Presentation</vt:lpstr>
      <vt:lpstr>SUMMARY</vt:lpstr>
      <vt:lpstr>PowerPoint Presentation</vt:lpstr>
    </vt:vector>
  </TitlesOfParts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Joan M. Davis</dc:creator>
  <cp:lastModifiedBy>Jody Marx</cp:lastModifiedBy>
  <cp:revision>301</cp:revision>
  <cp:lastPrinted>2014-10-21T22:52:17Z</cp:lastPrinted>
  <dcterms:created xsi:type="dcterms:W3CDTF">2011-10-14T22:50:22Z</dcterms:created>
  <dcterms:modified xsi:type="dcterms:W3CDTF">2015-01-15T23:23:24Z</dcterms:modified>
</cp:coreProperties>
</file>