
<file path=[Content_Types].xml><?xml version="1.0" encoding="utf-8"?>
<Types xmlns="http://schemas.openxmlformats.org/package/2006/content-types">
  <Default Extension="xml" ContentType="application/xml"/>
  <Default Extension="wmv" ContentType="video/unknown"/>
  <Default Extension="jpeg" ContentType="image/jpeg"/>
  <Default Extension="jpg" ContentType="image/jpeg"/>
  <Default Extension="emf" ContentType="image/x-emf"/>
  <Default Extension="rels" ContentType="application/vnd.openxmlformats-package.relationships+xml"/>
  <Default Extension="wdp" ContentType="image/vnd.ms-photo"/>
  <Default Extension="bin" ContentType="application/vnd.openxmlformats-officedocument.presentationml.printerSettings"/>
  <Default Extension="png" ContentType="image/png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notesMasters/notesMaster1.xml" ContentType="application/vnd.openxmlformats-officedocument.presentationml.notesMaster+xml"/>
  <Override PartName="/ppt/commentAuthors.xml" ContentType="application/vnd.openxmlformats-officedocument.presentationml.commentAuthors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theme/theme2.xml" ContentType="application/vnd.openxmlformats-officedocument.theme+xml"/>
  <Override PartName="/ppt/notesSlides/notesSlide1.xml" ContentType="application/vnd.openxmlformats-officedocument.presentationml.notesSlide+xml"/>
  <Override PartName="/ppt/notesSlides/notesSlide2.xml" ContentType="application/vnd.openxmlformats-officedocument.presentationml.notesSlide+xml"/>
  <Override PartName="/ppt/notesSlides/notesSlide3.xml" ContentType="application/vnd.openxmlformats-officedocument.presentationml.notesSlide+xml"/>
  <Override PartName="/ppt/notesSlides/notesSlide4.xml" ContentType="application/vnd.openxmlformats-officedocument.presentationml.notesSlide+xml"/>
  <Override PartName="/ppt/notesSlides/notesSlide5.xml" ContentType="application/vnd.openxmlformats-officedocument.presentationml.notesSlide+xml"/>
  <Override PartName="/ppt/notesSlides/notesSlide6.xml" ContentType="application/vnd.openxmlformats-officedocument.presentationml.notesSlide+xml"/>
  <Override PartName="/ppt/notesSlides/notesSlide7.xml" ContentType="application/vnd.openxmlformats-officedocument.presentationml.notesSlide+xml"/>
  <Override PartName="/ppt/notesSlides/notesSlide8.xml" ContentType="application/vnd.openxmlformats-officedocument.presentationml.notesSlide+xml"/>
  <Override PartName="/ppt/notesSlides/notesSlide9.xml" ContentType="application/vnd.openxmlformats-officedocument.presentationml.notesSlide+xml"/>
  <Override PartName="/ppt/notesSlides/notesSlide10.xml" ContentType="application/vnd.openxmlformats-officedocument.presentationml.notesSlide+xml"/>
  <Override PartName="/ppt/notesSlides/notesSlide11.xml" ContentType="application/vnd.openxmlformats-officedocument.presentationml.notesSlide+xml"/>
  <Override PartName="/ppt/notesSlides/notesSlide12.xml" ContentType="application/vnd.openxmlformats-officedocument.presentationml.notesSlide+xml"/>
  <Override PartName="/ppt/notesSlides/notesSlide13.xml" ContentType="application/vnd.openxmlformats-officedocument.presentationml.notesSlide+xml"/>
  <Override PartName="/ppt/notesSlides/notesSlide14.xml" ContentType="application/vnd.openxmlformats-officedocument.presentationml.notesSlide+xml"/>
  <Override PartName="/ppt/notesSlides/notesSlide15.xml" ContentType="application/vnd.openxmlformats-officedocument.presentationml.notesSlide+xml"/>
  <Override PartName="/ppt/notesSlides/notesSlide16.xml" ContentType="application/vnd.openxmlformats-officedocument.presentationml.notesSlide+xml"/>
  <Override PartName="/ppt/notesSlides/notesSlide17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4" Type="http://schemas.openxmlformats.org/officeDocument/2006/relationships/extended-properties" Target="docProps/app.xml"/><Relationship Id="rId1" Type="http://schemas.openxmlformats.org/officeDocument/2006/relationships/officeDocument" Target="ppt/presentation.xml"/><Relationship Id="rId2" Type="http://schemas.openxmlformats.org/package/2006/relationships/metadata/thumbnail" Target="docProps/thumbnail.jpeg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88" r:id="rId1"/>
  </p:sldMasterIdLst>
  <p:notesMasterIdLst>
    <p:notesMasterId r:id="rId23"/>
  </p:notesMasterIdLst>
  <p:sldIdLst>
    <p:sldId id="279" r:id="rId2"/>
    <p:sldId id="295" r:id="rId3"/>
    <p:sldId id="280" r:id="rId4"/>
    <p:sldId id="281" r:id="rId5"/>
    <p:sldId id="282" r:id="rId6"/>
    <p:sldId id="297" r:id="rId7"/>
    <p:sldId id="291" r:id="rId8"/>
    <p:sldId id="284" r:id="rId9"/>
    <p:sldId id="285" r:id="rId10"/>
    <p:sldId id="286" r:id="rId11"/>
    <p:sldId id="305" r:id="rId12"/>
    <p:sldId id="306" r:id="rId13"/>
    <p:sldId id="300" r:id="rId14"/>
    <p:sldId id="301" r:id="rId15"/>
    <p:sldId id="273" r:id="rId16"/>
    <p:sldId id="288" r:id="rId17"/>
    <p:sldId id="302" r:id="rId18"/>
    <p:sldId id="290" r:id="rId19"/>
    <p:sldId id="303" r:id="rId20"/>
    <p:sldId id="304" r:id="rId21"/>
    <p:sldId id="296" r:id="rId22"/>
  </p:sldIdLst>
  <p:sldSz cx="9144000" cy="6858000" type="screen4x3"/>
  <p:notesSz cx="6858000" cy="91440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</p:presentation>
</file>

<file path=ppt/commentAuthors.xml><?xml version="1.0" encoding="utf-8"?>
<p:cmAuthorLst xmlns:a="http://schemas.openxmlformats.org/drawingml/2006/main" xmlns:r="http://schemas.openxmlformats.org/officeDocument/2006/relationships" xmlns:p="http://schemas.openxmlformats.org/presentationml/2006/main">
  <p:cmAuthor id="0" name="D. Cameron" initials="DC" lastIdx="2" clrIdx="0"/>
  <p:cmAuthor id="1" name="Sue Cook" initials="" lastIdx="6" clrIdx="1"/>
  <p:cmAuthor id="2" name="Jody Marx" initials="" lastIdx="0" clrIdx="2"/>
</p:cmAuthorLst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clrMru>
    <a:srgbClr val="02499D"/>
    <a:srgbClr val="FFFFFF"/>
    <a:srgbClr val="EEECE1"/>
    <a:srgbClr val="DBA72C"/>
    <a:srgbClr val="548698"/>
    <a:srgbClr val="D22733"/>
    <a:srgbClr val="8EB4E3"/>
    <a:srgbClr val="8DC293"/>
    <a:srgbClr val="FF4558"/>
    <a:srgbClr val="FFA72C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0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22752" autoAdjust="0"/>
    <p:restoredTop sz="73950" autoAdjust="0"/>
  </p:normalViewPr>
  <p:slideViewPr>
    <p:cSldViewPr snapToGrid="0">
      <p:cViewPr>
        <p:scale>
          <a:sx n="63" d="100"/>
          <a:sy n="63" d="100"/>
        </p:scale>
        <p:origin x="-3360" y="-1640"/>
      </p:cViewPr>
      <p:guideLst>
        <p:guide orient="horz" pos="2160"/>
        <p:guide pos="2880"/>
      </p:guideLst>
    </p:cSldViewPr>
  </p:slideViewPr>
  <p:notesTextViewPr>
    <p:cViewPr>
      <p:scale>
        <a:sx n="100" d="100"/>
        <a:sy n="100" d="100"/>
      </p:scale>
      <p:origin x="0" y="0"/>
    </p:cViewPr>
  </p:notesTextViewPr>
  <p:sorterViewPr>
    <p:cViewPr>
      <p:scale>
        <a:sx n="66" d="100"/>
        <a:sy n="66" d="100"/>
      </p:scale>
      <p:origin x="0" y="0"/>
    </p:cViewPr>
  </p:sorterViewPr>
  <p:gridSpacing cx="76200" cy="76200"/>
</p:viewPr>
</file>

<file path=ppt/_rels/presentation.xml.rels><?xml version="1.0" encoding="UTF-8" standalone="yes"?>
<Relationships xmlns="http://schemas.openxmlformats.org/package/2006/relationships"><Relationship Id="rId9" Type="http://schemas.openxmlformats.org/officeDocument/2006/relationships/slide" Target="slides/slide8.xml"/><Relationship Id="rId20" Type="http://schemas.openxmlformats.org/officeDocument/2006/relationships/slide" Target="slides/slide19.xml"/><Relationship Id="rId21" Type="http://schemas.openxmlformats.org/officeDocument/2006/relationships/slide" Target="slides/slide20.xml"/><Relationship Id="rId22" Type="http://schemas.openxmlformats.org/officeDocument/2006/relationships/slide" Target="slides/slide21.xml"/><Relationship Id="rId23" Type="http://schemas.openxmlformats.org/officeDocument/2006/relationships/notesMaster" Target="notesMasters/notesMaster1.xml"/><Relationship Id="rId24" Type="http://schemas.openxmlformats.org/officeDocument/2006/relationships/printerSettings" Target="printerSettings/printerSettings1.bin"/><Relationship Id="rId25" Type="http://schemas.openxmlformats.org/officeDocument/2006/relationships/commentAuthors" Target="commentAuthors.xml"/><Relationship Id="rId26" Type="http://schemas.openxmlformats.org/officeDocument/2006/relationships/presProps" Target="presProps.xml"/><Relationship Id="rId27" Type="http://schemas.openxmlformats.org/officeDocument/2006/relationships/viewProps" Target="viewProps.xml"/><Relationship Id="rId28" Type="http://schemas.openxmlformats.org/officeDocument/2006/relationships/theme" Target="theme/theme1.xml"/><Relationship Id="rId29" Type="http://schemas.openxmlformats.org/officeDocument/2006/relationships/tableStyles" Target="tableStyles.xml"/><Relationship Id="rId10" Type="http://schemas.openxmlformats.org/officeDocument/2006/relationships/slide" Target="slides/slide9.xml"/><Relationship Id="rId11" Type="http://schemas.openxmlformats.org/officeDocument/2006/relationships/slide" Target="slides/slide10.xml"/><Relationship Id="rId12" Type="http://schemas.openxmlformats.org/officeDocument/2006/relationships/slide" Target="slides/slide11.xml"/><Relationship Id="rId13" Type="http://schemas.openxmlformats.org/officeDocument/2006/relationships/slide" Target="slides/slide12.xml"/><Relationship Id="rId14" Type="http://schemas.openxmlformats.org/officeDocument/2006/relationships/slide" Target="slides/slide13.xml"/><Relationship Id="rId15" Type="http://schemas.openxmlformats.org/officeDocument/2006/relationships/slide" Target="slides/slide14.xml"/><Relationship Id="rId16" Type="http://schemas.openxmlformats.org/officeDocument/2006/relationships/slide" Target="slides/slide15.xml"/><Relationship Id="rId17" Type="http://schemas.openxmlformats.org/officeDocument/2006/relationships/slide" Target="slides/slide16.xml"/><Relationship Id="rId18" Type="http://schemas.openxmlformats.org/officeDocument/2006/relationships/slide" Target="slides/slide17.xml"/><Relationship Id="rId19" Type="http://schemas.openxmlformats.org/officeDocument/2006/relationships/slide" Target="slides/slide18.xml"/><Relationship Id="rId1" Type="http://schemas.openxmlformats.org/officeDocument/2006/relationships/slideMaster" Target="slideMasters/slideMaster1.xml"/><Relationship Id="rId2" Type="http://schemas.openxmlformats.org/officeDocument/2006/relationships/slide" Target="slides/slide1.xml"/><Relationship Id="rId3" Type="http://schemas.openxmlformats.org/officeDocument/2006/relationships/slide" Target="slides/slide2.xml"/><Relationship Id="rId4" Type="http://schemas.openxmlformats.org/officeDocument/2006/relationships/slide" Target="slides/slide3.xml"/><Relationship Id="rId5" Type="http://schemas.openxmlformats.org/officeDocument/2006/relationships/slide" Target="slides/slide4.xml"/><Relationship Id="rId6" Type="http://schemas.openxmlformats.org/officeDocument/2006/relationships/slide" Target="slides/slide5.xml"/><Relationship Id="rId7" Type="http://schemas.openxmlformats.org/officeDocument/2006/relationships/slide" Target="slides/slide6.xml"/><Relationship Id="rId8" Type="http://schemas.openxmlformats.org/officeDocument/2006/relationships/slide" Target="slides/slide7.xml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FB491F5C-D8AB-4B47-BD8D-39E6ADB2DB69}" type="datetimeFigureOut">
              <a:rPr lang="en-US" smtClean="0"/>
              <a:t>1/20/15</a:t>
            </a:fld>
            <a:endParaRPr lang="en-US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1143000" y="685800"/>
            <a:ext cx="4572000" cy="34290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en-US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7C66BC18-DAB5-451D-A1A4-979297D257D8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69712188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1.xml"/></Relationships>
</file>

<file path=ppt/notesSlides/_rels/notesSlide2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3.xml"/></Relationships>
</file>

<file path=ppt/notesSlides/_rels/notesSlide3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4.xml"/></Relationships>
</file>

<file path=ppt/notesSlides/_rels/notesSlide4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5.xml"/></Relationships>
</file>

<file path=ppt/notesSlides/_rels/notesSlide5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6.xml"/></Relationships>
</file>

<file path=ppt/notesSlides/_rels/notesSlide6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7.xml"/></Relationships>
</file>

<file path=ppt/notesSlides/_rels/notesSlide7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8.xml"/></Relationships>
</file>

<file path=ppt/notesSlides/_rels/notesSlide8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9.xml"/></Relationships>
</file>

<file path=ppt/notesSlides/_rels/notesSlide9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10.xml"/></Relationships>
</file>

<file path=ppt/notesSlides/_rels/notesSlide10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13.xml"/></Relationships>
</file>

<file path=ppt/notesSlides/_rels/notesSlide11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14.xml"/></Relationships>
</file>

<file path=ppt/notesSlides/_rels/notesSlide12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15.xml"/></Relationships>
</file>

<file path=ppt/notesSlides/_rels/notesSlide13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16.xml"/></Relationships>
</file>

<file path=ppt/notesSlides/_rels/notesSlide14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17.xml"/></Relationships>
</file>

<file path=ppt/notesSlides/_rels/notesSlide15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18.xml"/></Relationships>
</file>

<file path=ppt/notesSlides/_rels/notesSlide16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19.xml"/></Relationships>
</file>

<file path=ppt/notesSlides/_rels/notesSlide17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20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6C9C37D6-57F1-4938-9965-B985C1E2E464}" type="slidenum">
              <a:rPr lang="en-US" smtClean="0"/>
              <a:t>1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607962522"/>
      </p:ext>
    </p:extLst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pPr defTabSz="914350">
              <a:defRPr/>
            </a:pPr>
            <a:endParaRPr lang="en-US" baseline="0" dirty="0" smtClean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6C9C37D6-57F1-4938-9965-B985C1E2E464}" type="slidenum">
              <a:rPr lang="en-US" smtClean="0"/>
              <a:t>3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671140710"/>
      </p:ext>
    </p:extLst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pPr defTabSz="897301">
              <a:defRPr/>
            </a:pPr>
            <a:endParaRPr lang="en-US" baseline="0" dirty="0" smtClean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6C9C37D6-57F1-4938-9965-B985C1E2E464}" type="slidenum">
              <a:rPr lang="en-US" smtClean="0"/>
              <a:t>4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32448554"/>
      </p:ext>
    </p:extLst>
  </p:cSld>
  <p:clrMapOvr>
    <a:masterClrMapping/>
  </p:clrMapOvr>
</p:notes>
</file>

<file path=ppt/notesSlides/notesSlide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baseline="0" dirty="0" smtClean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6C9C37D6-57F1-4938-9965-B985C1E2E464}" type="slidenum">
              <a:rPr lang="en-US" smtClean="0"/>
              <a:t>5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32448554"/>
      </p:ext>
    </p:extLst>
  </p:cSld>
  <p:clrMapOvr>
    <a:masterClrMapping/>
  </p:clrMapOvr>
</p:notes>
</file>

<file path=ppt/notesSlides/notesSlide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b="1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7C66BC18-DAB5-451D-A1A4-979297D257D8}" type="slidenum">
              <a:rPr lang="en-US" smtClean="0"/>
              <a:t>6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675941973"/>
      </p:ext>
    </p:extLst>
  </p:cSld>
  <p:clrMapOvr>
    <a:masterClrMapping/>
  </p:clrMapOvr>
</p:notes>
</file>

<file path=ppt/notesSlides/notesSlide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7C66BC18-DAB5-451D-A1A4-979297D257D8}" type="slidenum">
              <a:rPr lang="en-US" smtClean="0"/>
              <a:t>7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166068"/>
      </p:ext>
    </p:extLst>
  </p:cSld>
  <p:clrMapOvr>
    <a:masterClrMapping/>
  </p:clrMapOvr>
</p:notes>
</file>

<file path=ppt/notesSlides/notesSlide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baseline="0" dirty="0" smtClean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6C9C37D6-57F1-4938-9965-B985C1E2E464}" type="slidenum">
              <a:rPr lang="en-US" smtClean="0"/>
              <a:t>8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35930373"/>
      </p:ext>
    </p:extLst>
  </p:cSld>
  <p:clrMapOvr>
    <a:masterClrMapping/>
  </p:clrMapOvr>
</p:notes>
</file>

<file path=ppt/notesSlides/notesSlide8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strike="noStrike" baseline="0" dirty="0" smtClean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6C9C37D6-57F1-4938-9965-B985C1E2E464}" type="slidenum">
              <a:rPr lang="en-US" smtClean="0"/>
              <a:t>9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717511989"/>
      </p:ext>
    </p:extLst>
  </p:cSld>
  <p:clrMapOvr>
    <a:masterClrMapping/>
  </p:clrMapOvr>
</p:notes>
</file>

<file path=ppt/notesSlides/notesSlide9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pPr defTabSz="897301">
              <a:defRPr/>
            </a:pPr>
            <a:endParaRPr lang="en-US" b="0" strike="noStrike" baseline="0" dirty="0" smtClean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6C9C37D6-57F1-4938-9965-B985C1E2E464}" type="slidenum">
              <a:rPr lang="en-US" smtClean="0"/>
              <a:t>10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151774132"/>
      </p:ext>
    </p:extLst>
  </p:cSld>
  <p:clrMapOvr>
    <a:masterClrMapping/>
  </p:clrMapOvr>
</p:notes>
</file>

<file path=ppt/notesSlides/notesSlide10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b="1" baseline="0" dirty="0" smtClean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6C9C37D6-57F1-4938-9965-B985C1E2E464}" type="slidenum">
              <a:rPr lang="en-US" smtClean="0"/>
              <a:t>13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96564830"/>
      </p:ext>
    </p:extLst>
  </p:cSld>
  <p:clrMapOvr>
    <a:masterClrMapping/>
  </p:clrMapOvr>
</p:notes>
</file>

<file path=ppt/notesSlides/notesSlide1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b="0" baseline="0" dirty="0" smtClean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6C9C37D6-57F1-4938-9965-B985C1E2E464}" type="slidenum">
              <a:rPr lang="en-US" smtClean="0"/>
              <a:t>14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96564830"/>
      </p:ext>
    </p:extLst>
  </p:cSld>
  <p:clrMapOvr>
    <a:masterClrMapping/>
  </p:clrMapOvr>
</p:notes>
</file>

<file path=ppt/notesSlides/notesSlide1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7C66BC18-DAB5-451D-A1A4-979297D257D8}" type="slidenum">
              <a:rPr lang="en-US" smtClean="0"/>
              <a:t>15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166068"/>
      </p:ext>
    </p:extLst>
  </p:cSld>
  <p:clrMapOvr>
    <a:masterClrMapping/>
  </p:clrMapOvr>
</p:notes>
</file>

<file path=ppt/notesSlides/notesSlide1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b="0" baseline="0" dirty="0" smtClean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6C9C37D6-57F1-4938-9965-B985C1E2E464}" type="slidenum">
              <a:rPr lang="en-US" smtClean="0"/>
              <a:t>16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96564830"/>
      </p:ext>
    </p:extLst>
  </p:cSld>
  <p:clrMapOvr>
    <a:masterClrMapping/>
  </p:clrMapOvr>
</p:notes>
</file>

<file path=ppt/notesSlides/notesSlide1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baseline="0" dirty="0" smtClean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6C9C37D6-57F1-4938-9965-B985C1E2E464}" type="slidenum">
              <a:rPr lang="en-US" smtClean="0"/>
              <a:t>17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522686722"/>
      </p:ext>
    </p:extLst>
  </p:cSld>
  <p:clrMapOvr>
    <a:masterClrMapping/>
  </p:clrMapOvr>
</p:notes>
</file>

<file path=ppt/notesSlides/notesSlide1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baseline="0" dirty="0" smtClean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6C9C37D6-57F1-4938-9965-B985C1E2E464}" type="slidenum">
              <a:rPr lang="en-US" smtClean="0"/>
              <a:t>18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522686722"/>
      </p:ext>
    </p:extLst>
  </p:cSld>
  <p:clrMapOvr>
    <a:masterClrMapping/>
  </p:clrMapOvr>
</p:notes>
</file>

<file path=ppt/notesSlides/notesSlide1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baseline="0" dirty="0" smtClean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6C9C37D6-57F1-4938-9965-B985C1E2E464}" type="slidenum">
              <a:rPr lang="en-US" smtClean="0"/>
              <a:t>19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522686722"/>
      </p:ext>
    </p:extLst>
  </p:cSld>
  <p:clrMapOvr>
    <a:masterClrMapping/>
  </p:clrMapOvr>
</p:notes>
</file>

<file path=ppt/notesSlides/notesSlide1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baseline="0" dirty="0" smtClean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6C9C37D6-57F1-4938-9965-B985C1E2E464}" type="slidenum">
              <a:rPr lang="en-US" smtClean="0"/>
              <a:t>20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522686722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Relationship Id="rId2" Type="http://schemas.openxmlformats.org/officeDocument/2006/relationships/image" Target="../media/image2.png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png"/><Relationship Id="rId4" Type="http://schemas.openxmlformats.org/officeDocument/2006/relationships/image" Target="../media/image5.emf"/><Relationship Id="rId1" Type="http://schemas.openxmlformats.org/officeDocument/2006/relationships/slideMaster" Target="../slideMasters/slideMaster1.xml"/><Relationship Id="rId2" Type="http://schemas.openxmlformats.org/officeDocument/2006/relationships/image" Target="../media/image3.jpg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Title Slide">
    <p:bg>
      <p:bgPr>
        <a:blipFill dpi="0" rotWithShape="1">
          <a:blip r:embed="rId2"/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 hasCustomPrompt="1"/>
          </p:nvPr>
        </p:nvSpPr>
        <p:spPr>
          <a:xfrm>
            <a:off x="3124201" y="2880313"/>
            <a:ext cx="5829994" cy="1030655"/>
          </a:xfrm>
        </p:spPr>
        <p:txBody>
          <a:bodyPr>
            <a:normAutofit/>
          </a:bodyPr>
          <a:lstStyle>
            <a:lvl1pPr>
              <a:defRPr sz="3200">
                <a:solidFill>
                  <a:schemeClr val="bg1">
                    <a:lumMod val="95000"/>
                  </a:schemeClr>
                </a:solidFill>
              </a:defRPr>
            </a:lvl1pPr>
          </a:lstStyle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BBC453A-6B12-3E4E-8E5B-4BFBFD851DC7}" type="datetimeFigureOut">
              <a:rPr lang="en-US" smtClean="0"/>
              <a:t>1/20/15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6753842-EB21-0F45-9793-24408987166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123402679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 hasCustomPrompt="1"/>
          </p:nvPr>
        </p:nvSpPr>
        <p:spPr/>
        <p:txBody>
          <a:bodyPr/>
          <a:lstStyle/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1B59B7A-1E54-4C2F-B908-D09AB68E3CE7}" type="datetimeFigureOut">
              <a:rPr lang="en-US" smtClean="0"/>
              <a:t>1/20/15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9CDFF45-18E2-4406-96CA-C587C33C59C8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924516522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1B59B7A-1E54-4C2F-B908-D09AB68E3CE7}" type="datetimeFigureOut">
              <a:rPr lang="en-US" smtClean="0"/>
              <a:t>1/20/15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9CDFF45-18E2-4406-96CA-C587C33C59C8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16836150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1B59B7A-1E54-4C2F-B908-D09AB68E3CE7}" type="datetimeFigureOut">
              <a:rPr lang="en-US" smtClean="0"/>
              <a:t>1/20/15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9CDFF45-18E2-4406-96CA-C587C33C59C8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699904543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1B59B7A-1E54-4C2F-B908-D09AB68E3CE7}" type="datetimeFigureOut">
              <a:rPr lang="en-US" smtClean="0"/>
              <a:t>1/20/15</a:t>
            </a:fld>
            <a:endParaRPr lang="en-US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9CDFF45-18E2-4406-96CA-C587C33C59C8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745275834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1B59B7A-1E54-4C2F-B908-D09AB68E3CE7}" type="datetimeFigureOut">
              <a:rPr lang="en-US" smtClean="0"/>
              <a:t>1/20/15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9CDFF45-18E2-4406-96CA-C587C33C59C8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937637873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1B59B7A-1E54-4C2F-B908-D09AB68E3CE7}" type="datetimeFigureOut">
              <a:rPr lang="en-US" smtClean="0"/>
              <a:t>1/20/15</a:t>
            </a:fld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9CDFF45-18E2-4406-96CA-C587C33C59C8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088953097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1B59B7A-1E54-4C2F-B908-D09AB68E3CE7}" type="datetimeFigureOut">
              <a:rPr lang="en-US" smtClean="0"/>
              <a:t>1/20/15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9CDFF45-18E2-4406-96CA-C587C33C59C8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669698881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r>
              <a:rPr lang="en-US" smtClean="0"/>
              <a:t>Drag picture to placeholder or click icon to add</a:t>
            </a:r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1B59B7A-1E54-4C2F-B908-D09AB68E3CE7}" type="datetimeFigureOut">
              <a:rPr lang="en-US" smtClean="0"/>
              <a:t>1/20/15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9CDFF45-18E2-4406-96CA-C587C33C59C8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722300791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1B59B7A-1E54-4C2F-B908-D09AB68E3CE7}" type="datetimeFigureOut">
              <a:rPr lang="en-US" smtClean="0"/>
              <a:t>1/20/15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9CDFF45-18E2-4406-96CA-C587C33C59C8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956029720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629400" y="274638"/>
            <a:ext cx="2057400" cy="5851525"/>
          </a:xfrm>
        </p:spPr>
        <p:txBody>
          <a:bodyPr vert="eaVert"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1B59B7A-1E54-4C2F-B908-D09AB68E3CE7}" type="datetimeFigureOut">
              <a:rPr lang="en-US" smtClean="0"/>
              <a:t>1/20/15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9CDFF45-18E2-4406-96CA-C587C33C59C8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846935433"/>
      </p:ext>
    </p:extLst>
  </p:cSld>
  <p:clrMapOvr>
    <a:masterClrMapping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1_End Page">
    <p:bg>
      <p:bgPr>
        <a:blipFill dpi="0" rotWithShape="1">
          <a:blip r:embed="rId2"/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BBC453A-6B12-3E4E-8E5B-4BFBFD851DC7}" type="datetimeFigureOut">
              <a:rPr lang="en-US" smtClean="0"/>
              <a:t>1/20/15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 algn="r">
              <a:defRPr/>
            </a:lvl1pPr>
          </a:lstStyle>
          <a:p>
            <a:endParaRPr lang="en-US" dirty="0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6753842-EB21-0F45-9793-244089871662}" type="slidenum">
              <a:rPr lang="en-US" smtClean="0"/>
              <a:t>‹#›</a:t>
            </a:fld>
            <a:endParaRPr lang="en-US"/>
          </a:p>
        </p:txBody>
      </p:sp>
      <p:sp>
        <p:nvSpPr>
          <p:cNvPr id="6" name="Rectangle 5"/>
          <p:cNvSpPr/>
          <p:nvPr userDrawn="1"/>
        </p:nvSpPr>
        <p:spPr>
          <a:xfrm>
            <a:off x="1709539" y="2865726"/>
            <a:ext cx="5389119" cy="1196766"/>
          </a:xfrm>
          <a:prstGeom prst="rect">
            <a:avLst/>
          </a:prstGeom>
          <a:solidFill>
            <a:schemeClr val="bg1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pic>
        <p:nvPicPr>
          <p:cNvPr id="2" name="Picture 1" descr="Double-logos.png"/>
          <p:cNvPicPr>
            <a:picLocks noChangeAspect="1"/>
          </p:cNvPicPr>
          <p:nvPr userDrawn="1"/>
        </p:nvPicPr>
        <p:blipFill>
          <a:blip r:embed="rId3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375771" y="2245499"/>
            <a:ext cx="6385793" cy="945876"/>
          </a:xfrm>
          <a:prstGeom prst="rect">
            <a:avLst/>
          </a:prstGeom>
        </p:spPr>
      </p:pic>
      <p:pic>
        <p:nvPicPr>
          <p:cNvPr id="8" name="Picture 7" descr="NCQTL block logo.eps"/>
          <p:cNvPicPr>
            <a:picLocks noChangeAspect="1"/>
          </p:cNvPicPr>
          <p:nvPr userDrawn="1"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3622596" y="3600760"/>
            <a:ext cx="1913055" cy="607836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838852163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11" Type="http://schemas.openxmlformats.org/officeDocument/2006/relationships/slideLayout" Target="../slideLayouts/slideLayout11.xml"/><Relationship Id="rId12" Type="http://schemas.openxmlformats.org/officeDocument/2006/relationships/slideLayout" Target="../slideLayouts/slideLayout12.xml"/><Relationship Id="rId13" Type="http://schemas.openxmlformats.org/officeDocument/2006/relationships/theme" Target="../theme/theme1.xml"/><Relationship Id="rId14" Type="http://schemas.openxmlformats.org/officeDocument/2006/relationships/image" Target="../media/image1.png"/><Relationship Id="rId1" Type="http://schemas.openxmlformats.org/officeDocument/2006/relationships/slideLayout" Target="../slideLayouts/slideLayout1.xml"/><Relationship Id="rId2" Type="http://schemas.openxmlformats.org/officeDocument/2006/relationships/slideLayout" Target="../slideLayouts/slideLayout2.xml"/><Relationship Id="rId3" Type="http://schemas.openxmlformats.org/officeDocument/2006/relationships/slideLayout" Target="../slideLayouts/slideLayout3.xml"/><Relationship Id="rId4" Type="http://schemas.openxmlformats.org/officeDocument/2006/relationships/slideLayout" Target="../slideLayouts/slideLayout4.xml"/><Relationship Id="rId5" Type="http://schemas.openxmlformats.org/officeDocument/2006/relationships/slideLayout" Target="../slideLayouts/slideLayout5.xml"/><Relationship Id="rId6" Type="http://schemas.openxmlformats.org/officeDocument/2006/relationships/slideLayout" Target="../slideLayouts/slideLayout6.xml"/><Relationship Id="rId7" Type="http://schemas.openxmlformats.org/officeDocument/2006/relationships/slideLayout" Target="../slideLayouts/slideLayout7.xml"/><Relationship Id="rId8" Type="http://schemas.openxmlformats.org/officeDocument/2006/relationships/slideLayout" Target="../slideLayouts/slideLayout8.xml"/><Relationship Id="rId9" Type="http://schemas.openxmlformats.org/officeDocument/2006/relationships/slideLayout" Target="../slideLayouts/slideLayout9.xml"/><Relationship Id="rId10" Type="http://schemas.openxmlformats.org/officeDocument/2006/relationships/slideLayout" Target="../slideLayouts/slideLayout10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 preserve="1">
  <p:cSld>
    <p:bg>
      <p:bgPr>
        <a:blipFill dpi="0" rotWithShape="1">
          <a:blip r:embed="rId14"/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331984" y="457200"/>
            <a:ext cx="8477737" cy="11430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331983" y="1830387"/>
            <a:ext cx="8477737" cy="452596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71B59B7A-1E54-4C2F-B908-D09AB68E3CE7}" type="datetimeFigureOut">
              <a:rPr lang="en-US" smtClean="0"/>
              <a:t>1/20/15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39CDFF45-18E2-4406-96CA-C587C33C59C8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92528803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89" r:id="rId1"/>
    <p:sldLayoutId id="2147483690" r:id="rId2"/>
    <p:sldLayoutId id="2147483691" r:id="rId3"/>
    <p:sldLayoutId id="2147483692" r:id="rId4"/>
    <p:sldLayoutId id="2147483693" r:id="rId5"/>
    <p:sldLayoutId id="2147483694" r:id="rId6"/>
    <p:sldLayoutId id="2147483695" r:id="rId7"/>
    <p:sldLayoutId id="2147483696" r:id="rId8"/>
    <p:sldLayoutId id="2147483697" r:id="rId9"/>
    <p:sldLayoutId id="2147483698" r:id="rId10"/>
    <p:sldLayoutId id="2147483699" r:id="rId11"/>
    <p:sldLayoutId id="2147483700" r:id="rId12"/>
  </p:sldLayoutIdLst>
  <p:txStyles>
    <p:titleStyle>
      <a:lvl1pPr algn="ctr" defTabSz="457200" rtl="0" eaLnBrk="1" latinLnBrk="0" hangingPunct="1">
        <a:spcBef>
          <a:spcPct val="0"/>
        </a:spcBef>
        <a:buNone/>
        <a:defRPr sz="3600" kern="1200">
          <a:solidFill>
            <a:schemeClr val="tx1"/>
          </a:solidFill>
          <a:latin typeface="Century Gothic"/>
          <a:ea typeface="+mj-ea"/>
          <a:cs typeface="Century Gothic"/>
        </a:defRPr>
      </a:lvl1pPr>
    </p:titleStyle>
    <p:bodyStyle>
      <a:lvl1pPr marL="342900" indent="-342900" algn="l" defTabSz="457200" rtl="0" eaLnBrk="1" latinLnBrk="0" hangingPunct="1">
        <a:spcBef>
          <a:spcPct val="20000"/>
        </a:spcBef>
        <a:buFont typeface="Arial"/>
        <a:buChar char="•"/>
        <a:defRPr sz="3200" kern="1200">
          <a:solidFill>
            <a:schemeClr val="tx1"/>
          </a:solidFill>
          <a:latin typeface="Century Gothic"/>
          <a:ea typeface="+mn-ea"/>
          <a:cs typeface="Century Gothic"/>
        </a:defRPr>
      </a:lvl1pPr>
      <a:lvl2pPr marL="742950" indent="-285750" algn="l" defTabSz="457200" rtl="0" eaLnBrk="1" latinLnBrk="0" hangingPunct="1">
        <a:spcBef>
          <a:spcPct val="20000"/>
        </a:spcBef>
        <a:buFont typeface="Arial"/>
        <a:buChar char="–"/>
        <a:defRPr sz="2800" kern="1200">
          <a:solidFill>
            <a:schemeClr val="tx1"/>
          </a:solidFill>
          <a:latin typeface="Century Gothic"/>
          <a:ea typeface="+mn-ea"/>
          <a:cs typeface="Century Gothic"/>
        </a:defRPr>
      </a:lvl2pPr>
      <a:lvl3pPr marL="1143000" indent="-228600" algn="l" defTabSz="457200" rtl="0" eaLnBrk="1" latinLnBrk="0" hangingPunct="1">
        <a:spcBef>
          <a:spcPct val="20000"/>
        </a:spcBef>
        <a:buFont typeface="Arial"/>
        <a:buChar char="•"/>
        <a:defRPr sz="2400" kern="1200">
          <a:solidFill>
            <a:schemeClr val="tx1"/>
          </a:solidFill>
          <a:latin typeface="Century Gothic"/>
          <a:ea typeface="+mn-ea"/>
          <a:cs typeface="Century Gothic"/>
        </a:defRPr>
      </a:lvl3pPr>
      <a:lvl4pPr marL="1600200" indent="-228600" algn="l" defTabSz="457200" rtl="0" eaLnBrk="1" latinLnBrk="0" hangingPunct="1">
        <a:spcBef>
          <a:spcPct val="20000"/>
        </a:spcBef>
        <a:buFont typeface="Arial"/>
        <a:buChar char="–"/>
        <a:defRPr sz="2000" kern="1200">
          <a:solidFill>
            <a:schemeClr val="tx1"/>
          </a:solidFill>
          <a:latin typeface="Century Gothic"/>
          <a:ea typeface="+mn-ea"/>
          <a:cs typeface="Century Gothic"/>
        </a:defRPr>
      </a:lvl4pPr>
      <a:lvl5pPr marL="2057400" indent="-228600" algn="l" defTabSz="457200" rtl="0" eaLnBrk="1" latinLnBrk="0" hangingPunct="1">
        <a:spcBef>
          <a:spcPct val="20000"/>
        </a:spcBef>
        <a:buFont typeface="Arial"/>
        <a:buChar char="»"/>
        <a:defRPr sz="2000" kern="1200">
          <a:solidFill>
            <a:schemeClr val="tx1"/>
          </a:solidFill>
          <a:latin typeface="Century Gothic"/>
          <a:ea typeface="+mn-ea"/>
          <a:cs typeface="Century Gothic"/>
        </a:defRPr>
      </a:lvl5pPr>
      <a:lvl6pPr marL="25146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Relationship Id="rId2" Type="http://schemas.openxmlformats.org/officeDocument/2006/relationships/notesSlide" Target="../notesSlides/notesSlide1.xml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6.png"/><Relationship Id="rId3" Type="http://schemas.openxmlformats.org/officeDocument/2006/relationships/image" Target="../media/image7.png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image" Target="../media/image8.jpeg"/><Relationship Id="rId4" Type="http://schemas.openxmlformats.org/officeDocument/2006/relationships/image" Target="../media/image9.png"/><Relationship Id="rId5" Type="http://schemas.openxmlformats.org/officeDocument/2006/relationships/image" Target="../media/image10.jpeg"/><Relationship Id="rId1" Type="http://schemas.openxmlformats.org/officeDocument/2006/relationships/slideLayout" Target="../slideLayouts/slideLayout2.xml"/><Relationship Id="rId2" Type="http://schemas.openxmlformats.org/officeDocument/2006/relationships/notesSlide" Target="../notesSlides/notesSlide2.xml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image" Target="../media/image11.jpeg"/><Relationship Id="rId4" Type="http://schemas.openxmlformats.org/officeDocument/2006/relationships/image" Target="../media/image12.jpeg"/><Relationship Id="rId5" Type="http://schemas.microsoft.com/office/2007/relationships/hdphoto" Target="../media/hdphoto1.wdp"/><Relationship Id="rId1" Type="http://schemas.openxmlformats.org/officeDocument/2006/relationships/slideLayout" Target="../slideLayouts/slideLayout2.xml"/><Relationship Id="rId2" Type="http://schemas.openxmlformats.org/officeDocument/2006/relationships/notesSlide" Target="../notesSlides/notesSlide3.xml"/></Relationships>
</file>

<file path=ppt/slides/_rels/slide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notesSlide" Target="../notesSlides/notesSlide4.xml"/><Relationship Id="rId3" Type="http://schemas.openxmlformats.org/officeDocument/2006/relationships/image" Target="../media/image13.jpeg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2.xml"/><Relationship Id="rId4" Type="http://schemas.openxmlformats.org/officeDocument/2006/relationships/notesSlide" Target="../notesSlides/notesSlide5.xml"/><Relationship Id="rId5" Type="http://schemas.openxmlformats.org/officeDocument/2006/relationships/image" Target="../media/image14.png"/><Relationship Id="rId1" Type="http://schemas.microsoft.com/office/2007/relationships/media" Target="../media/media1.wmv"/><Relationship Id="rId2" Type="http://schemas.openxmlformats.org/officeDocument/2006/relationships/video" Target="../media/media1.wmv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2.xml"/><Relationship Id="rId4" Type="http://schemas.openxmlformats.org/officeDocument/2006/relationships/notesSlide" Target="../notesSlides/notesSlide6.xml"/><Relationship Id="rId5" Type="http://schemas.openxmlformats.org/officeDocument/2006/relationships/image" Target="../media/image15.png"/><Relationship Id="rId1" Type="http://schemas.microsoft.com/office/2007/relationships/media" Target="../media/media2.wmv"/><Relationship Id="rId2" Type="http://schemas.openxmlformats.org/officeDocument/2006/relationships/video" Target="../media/media2.wmv"/></Relationships>
</file>

<file path=ppt/slides/_rels/slide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notesSlide" Target="../notesSlides/notesSlide7.xml"/></Relationships>
</file>

<file path=ppt/slides/_rels/slide9.xml.rels><?xml version="1.0" encoding="UTF-8" standalone="yes"?>
<Relationships xmlns="http://schemas.openxmlformats.org/package/2006/relationships"><Relationship Id="rId3" Type="http://schemas.openxmlformats.org/officeDocument/2006/relationships/image" Target="../media/image16.jpeg"/><Relationship Id="rId4" Type="http://schemas.openxmlformats.org/officeDocument/2006/relationships/image" Target="../media/image17.jpeg"/><Relationship Id="rId1" Type="http://schemas.openxmlformats.org/officeDocument/2006/relationships/slideLayout" Target="../slideLayouts/slideLayout2.xml"/><Relationship Id="rId2" Type="http://schemas.openxmlformats.org/officeDocument/2006/relationships/notesSlide" Target="../notesSlides/notesSlide8.xml"/></Relationships>
</file>

<file path=ppt/slides/_rels/slide1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6.xml"/><Relationship Id="rId2" Type="http://schemas.openxmlformats.org/officeDocument/2006/relationships/notesSlide" Target="../notesSlides/notesSlide9.xml"/></Relationships>
</file>

<file path=ppt/slides/_rels/slide1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Relationship Id="rId2" Type="http://schemas.openxmlformats.org/officeDocument/2006/relationships/image" Target="../media/image18.jpeg"/><Relationship Id="rId3" Type="http://schemas.microsoft.com/office/2007/relationships/hdphoto" Target="../media/hdphoto2.wdp"/></Relationships>
</file>

<file path=ppt/slides/_rels/slide1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Relationship Id="rId2" Type="http://schemas.openxmlformats.org/officeDocument/2006/relationships/image" Target="../media/image19.jpeg"/></Relationships>
</file>

<file path=ppt/slides/_rels/slide13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2.xml"/><Relationship Id="rId4" Type="http://schemas.openxmlformats.org/officeDocument/2006/relationships/notesSlide" Target="../notesSlides/notesSlide10.xml"/><Relationship Id="rId5" Type="http://schemas.openxmlformats.org/officeDocument/2006/relationships/image" Target="../media/image20.png"/><Relationship Id="rId1" Type="http://schemas.microsoft.com/office/2007/relationships/media" Target="../media/media3.wmv"/><Relationship Id="rId2" Type="http://schemas.openxmlformats.org/officeDocument/2006/relationships/video" Target="../media/media3.wmv"/></Relationships>
</file>

<file path=ppt/slides/_rels/slide1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notesSlide" Target="../notesSlides/notesSlide11.xml"/><Relationship Id="rId3" Type="http://schemas.openxmlformats.org/officeDocument/2006/relationships/image" Target="../media/image21.jpeg"/></Relationships>
</file>

<file path=ppt/slides/_rels/slide15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2.xml"/><Relationship Id="rId4" Type="http://schemas.openxmlformats.org/officeDocument/2006/relationships/notesSlide" Target="../notesSlides/notesSlide12.xml"/><Relationship Id="rId5" Type="http://schemas.openxmlformats.org/officeDocument/2006/relationships/image" Target="../media/image22.png"/><Relationship Id="rId1" Type="http://schemas.microsoft.com/office/2007/relationships/media" Target="../media/media4.wmv"/><Relationship Id="rId2" Type="http://schemas.openxmlformats.org/officeDocument/2006/relationships/video" Target="../media/media4.wmv"/></Relationships>
</file>

<file path=ppt/slides/_rels/slide1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notesSlide" Target="../notesSlides/notesSlide13.xml"/><Relationship Id="rId3" Type="http://schemas.openxmlformats.org/officeDocument/2006/relationships/image" Target="../media/image23.jpeg"/></Relationships>
</file>

<file path=ppt/slides/_rels/slide17.xml.rels><?xml version="1.0" encoding="UTF-8" standalone="yes"?>
<Relationships xmlns="http://schemas.openxmlformats.org/package/2006/relationships"><Relationship Id="rId3" Type="http://schemas.openxmlformats.org/officeDocument/2006/relationships/image" Target="../media/image24.jpeg"/><Relationship Id="rId4" Type="http://schemas.microsoft.com/office/2007/relationships/hdphoto" Target="../media/hdphoto3.wdp"/><Relationship Id="rId5" Type="http://schemas.openxmlformats.org/officeDocument/2006/relationships/image" Target="../media/image25.jpeg"/><Relationship Id="rId1" Type="http://schemas.openxmlformats.org/officeDocument/2006/relationships/slideLayout" Target="../slideLayouts/slideLayout2.xml"/><Relationship Id="rId2" Type="http://schemas.openxmlformats.org/officeDocument/2006/relationships/notesSlide" Target="../notesSlides/notesSlide14.xml"/></Relationships>
</file>

<file path=ppt/slides/_rels/slide1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notesSlide" Target="../notesSlides/notesSlide15.xml"/><Relationship Id="rId3" Type="http://schemas.openxmlformats.org/officeDocument/2006/relationships/image" Target="../media/image26.jpeg"/></Relationships>
</file>

<file path=ppt/slides/_rels/slide1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notesSlide" Target="../notesSlides/notesSlide16.xml"/><Relationship Id="rId3" Type="http://schemas.openxmlformats.org/officeDocument/2006/relationships/image" Target="../media/image27.jpeg"/></Relationships>
</file>

<file path=ppt/slides/_rels/slide2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notesSlide" Target="../notesSlides/notesSlide17.xml"/></Relationships>
</file>

<file path=ppt/slides/_rels/slide2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itle 2"/>
          <p:cNvSpPr>
            <a:spLocks noGrp="1"/>
          </p:cNvSpPr>
          <p:nvPr>
            <p:ph type="ctrTitle"/>
          </p:nvPr>
        </p:nvSpPr>
        <p:spPr>
          <a:xfrm>
            <a:off x="3332788" y="2832366"/>
            <a:ext cx="5552134" cy="1247028"/>
          </a:xfrm>
        </p:spPr>
        <p:txBody>
          <a:bodyPr anchor="t">
            <a:noAutofit/>
          </a:bodyPr>
          <a:lstStyle/>
          <a:p>
            <a:pPr algn="l">
              <a:lnSpc>
                <a:spcPct val="90000"/>
              </a:lnSpc>
            </a:pPr>
            <a:r>
              <a:rPr lang="en-US" sz="1800" dirty="0"/>
              <a:t>LANGUAGE MODELING AND CONVERSATIONS: </a:t>
            </a:r>
            <a:r>
              <a:rPr lang="en-US" sz="1800" dirty="0" smtClean="0"/>
              <a:t/>
            </a:r>
            <a:br>
              <a:rPr lang="en-US" sz="1800" dirty="0" smtClean="0"/>
            </a:br>
            <a:r>
              <a:rPr lang="en-US" sz="3300" dirty="0" smtClean="0"/>
              <a:t>THICK AND THIN CONVERSATIONS</a:t>
            </a:r>
            <a:endParaRPr lang="en-US" sz="3300" dirty="0"/>
          </a:p>
        </p:txBody>
      </p:sp>
      <p:sp>
        <p:nvSpPr>
          <p:cNvPr id="4" name="TextBox 3"/>
          <p:cNvSpPr txBox="1"/>
          <p:nvPr/>
        </p:nvSpPr>
        <p:spPr>
          <a:xfrm>
            <a:off x="7315200" y="6642556"/>
            <a:ext cx="1676400" cy="21544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r"/>
            <a:r>
              <a:rPr lang="en-US" sz="800" dirty="0" smtClean="0">
                <a:solidFill>
                  <a:schemeClr val="tx1">
                    <a:lumMod val="50000"/>
                    <a:lumOff val="50000"/>
                  </a:schemeClr>
                </a:solidFill>
              </a:rPr>
              <a:t>FALL 2014</a:t>
            </a:r>
            <a:endParaRPr lang="en-US" sz="800" dirty="0">
              <a:solidFill>
                <a:schemeClr val="tx1">
                  <a:lumMod val="50000"/>
                  <a:lumOff val="50000"/>
                </a:scheme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4207192539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r>
              <a:rPr lang="en-US" dirty="0"/>
              <a:t>FRAMEWORK FOR EFFECTIVE PRACTICE </a:t>
            </a:r>
            <a:br>
              <a:rPr lang="en-US" dirty="0"/>
            </a:br>
            <a:r>
              <a:rPr lang="en-US" sz="2200" dirty="0"/>
              <a:t>SUPPORTING SCHOOL READINESS FOR ALL CHILDREN</a:t>
            </a:r>
          </a:p>
        </p:txBody>
      </p:sp>
      <p:pic>
        <p:nvPicPr>
          <p:cNvPr id="8" name="Picture 7" descr="House-Graphic_outline-3foundations.png"/>
          <p:cNvPicPr>
            <a:picLocks noChangeAspect="1"/>
          </p:cNvPicPr>
          <p:nvPr/>
        </p:nvPicPr>
        <p:blipFill rotWithShape="1">
          <a:blip r:embed="rId2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 t="2784" b="1"/>
          <a:stretch/>
        </p:blipFill>
        <p:spPr>
          <a:xfrm>
            <a:off x="818445" y="1600200"/>
            <a:ext cx="7323666" cy="5339817"/>
          </a:xfrm>
          <a:prstGeom prst="rect">
            <a:avLst/>
          </a:prstGeom>
        </p:spPr>
      </p:pic>
      <p:pic>
        <p:nvPicPr>
          <p:cNvPr id="9" name="Content Placeholder 3" descr="House-Framework-10-23-2011-2.png"/>
          <p:cNvPicPr>
            <a:picLocks noGrp="1" noChangeAspect="1"/>
          </p:cNvPicPr>
          <p:nvPr>
            <p:ph idx="1"/>
          </p:nvPr>
        </p:nvPicPr>
        <p:blipFill rotWithShape="1">
          <a:blip r:embed="rId3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 t="4253" b="2181"/>
          <a:stretch/>
        </p:blipFill>
        <p:spPr>
          <a:xfrm>
            <a:off x="1817979" y="1840941"/>
            <a:ext cx="5592525" cy="4646655"/>
          </a:xfrm>
        </p:spPr>
      </p:pic>
      <p:sp>
        <p:nvSpPr>
          <p:cNvPr id="10" name="Rectangle 9"/>
          <p:cNvSpPr/>
          <p:nvPr/>
        </p:nvSpPr>
        <p:spPr>
          <a:xfrm>
            <a:off x="1072444" y="1840941"/>
            <a:ext cx="6985000" cy="3704726"/>
          </a:xfrm>
          <a:prstGeom prst="rect">
            <a:avLst/>
          </a:prstGeom>
          <a:solidFill>
            <a:schemeClr val="bg1">
              <a:alpha val="85000"/>
            </a:schemeClr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>
              <a:solidFill>
                <a:prstClr val="white"/>
              </a:solidFill>
            </a:endParaRPr>
          </a:p>
        </p:txBody>
      </p:sp>
      <p:sp>
        <p:nvSpPr>
          <p:cNvPr id="11" name="TextBox 10"/>
          <p:cNvSpPr txBox="1"/>
          <p:nvPr/>
        </p:nvSpPr>
        <p:spPr>
          <a:xfrm>
            <a:off x="1636889" y="4331227"/>
            <a:ext cx="5773615" cy="120032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3600" dirty="0" smtClean="0">
                <a:solidFill>
                  <a:srgbClr val="02499D"/>
                </a:solidFill>
                <a:latin typeface="Century Gothic"/>
                <a:cs typeface="Century Gothic"/>
              </a:rPr>
              <a:t>FOCUS ON</a:t>
            </a:r>
          </a:p>
          <a:p>
            <a:pPr algn="ctr"/>
            <a:r>
              <a:rPr lang="en-US" sz="3600" dirty="0" smtClean="0">
                <a:solidFill>
                  <a:srgbClr val="02499D"/>
                </a:solidFill>
                <a:latin typeface="Century Gothic"/>
                <a:cs typeface="Century Gothic"/>
              </a:rPr>
              <a:t>FOUNDATION</a:t>
            </a:r>
            <a:endParaRPr lang="en-US" sz="3600" dirty="0">
              <a:solidFill>
                <a:srgbClr val="02499D"/>
              </a:solidFill>
              <a:latin typeface="Century Gothic"/>
              <a:cs typeface="Century Gothic"/>
            </a:endParaRPr>
          </a:p>
        </p:txBody>
      </p:sp>
    </p:spTree>
    <p:extLst>
      <p:ext uri="{BB962C8B-B14F-4D97-AF65-F5344CB8AC3E}">
        <p14:creationId xmlns:p14="http://schemas.microsoft.com/office/powerpoint/2010/main" val="3845023657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500"/>
                                        <p:tgtEl>
                                          <p:spTgt spid="1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8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0" dur="500"/>
                                        <p:tgtEl>
                                          <p:spTgt spid="1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1" presetID="10" presetClass="exit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fade">
                                      <p:cBhvr>
                                        <p:cTn id="12" dur="500"/>
                                        <p:tgtEl>
                                          <p:spTgt spid="9"/>
                                        </p:tgtEl>
                                      </p:cBhvr>
                                    </p:animEffect>
                                    <p:set>
                                      <p:cBhvr>
                                        <p:cTn id="13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0" grpId="0" animBg="1"/>
      <p:bldP spid="11" grpId="0"/>
    </p:bld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3" name="Rectangle 12"/>
          <p:cNvSpPr/>
          <p:nvPr/>
        </p:nvSpPr>
        <p:spPr>
          <a:xfrm>
            <a:off x="2192097" y="4722386"/>
            <a:ext cx="6282267" cy="1489068"/>
          </a:xfrm>
          <a:prstGeom prst="rect">
            <a:avLst/>
          </a:prstGeom>
          <a:solidFill>
            <a:srgbClr val="DBA72C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lvl="1"/>
            <a:endParaRPr lang="en-US" sz="2600" dirty="0">
              <a:latin typeface="Century Gothic"/>
              <a:cs typeface="Century Gothic"/>
            </a:endParaRPr>
          </a:p>
        </p:txBody>
      </p:sp>
      <p:sp>
        <p:nvSpPr>
          <p:cNvPr id="10" name="Rectangle 9"/>
          <p:cNvSpPr/>
          <p:nvPr/>
        </p:nvSpPr>
        <p:spPr>
          <a:xfrm>
            <a:off x="2199793" y="1959944"/>
            <a:ext cx="6274572" cy="1318965"/>
          </a:xfrm>
          <a:prstGeom prst="rect">
            <a:avLst/>
          </a:prstGeom>
          <a:solidFill>
            <a:srgbClr val="548698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lvl="1">
              <a:lnSpc>
                <a:spcPct val="90000"/>
              </a:lnSpc>
            </a:pPr>
            <a:endParaRPr lang="en-US" sz="2600" dirty="0">
              <a:latin typeface="Century Gothic"/>
              <a:cs typeface="Century Gothic"/>
            </a:endParaRPr>
          </a:p>
        </p:txBody>
      </p:sp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OBJECTIVES</a:t>
            </a:r>
            <a:endParaRPr lang="en-US" dirty="0"/>
          </a:p>
        </p:txBody>
      </p:sp>
      <p:sp>
        <p:nvSpPr>
          <p:cNvPr id="6" name="Rectangle 5"/>
          <p:cNvSpPr/>
          <p:nvPr/>
        </p:nvSpPr>
        <p:spPr>
          <a:xfrm>
            <a:off x="1926216" y="1967641"/>
            <a:ext cx="6802376" cy="1313423"/>
          </a:xfrm>
          <a:prstGeom prst="rect">
            <a:avLst/>
          </a:prstGeom>
          <a:noFill/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lvl="1"/>
            <a:r>
              <a:rPr lang="en-US" sz="2500" dirty="0">
                <a:latin typeface="Century Gothic"/>
                <a:cs typeface="Century Gothic"/>
              </a:rPr>
              <a:t>To define extended </a:t>
            </a:r>
            <a:r>
              <a:rPr lang="en-US" sz="2500" dirty="0" smtClean="0">
                <a:latin typeface="Century Gothic"/>
                <a:cs typeface="Century Gothic"/>
              </a:rPr>
              <a:t>conversations</a:t>
            </a:r>
            <a:endParaRPr lang="en-US" sz="2500" dirty="0">
              <a:latin typeface="Century Gothic"/>
              <a:cs typeface="Century Gothic"/>
            </a:endParaRPr>
          </a:p>
        </p:txBody>
      </p:sp>
      <p:sp>
        <p:nvSpPr>
          <p:cNvPr id="7" name="Rectangle 6"/>
          <p:cNvSpPr/>
          <p:nvPr/>
        </p:nvSpPr>
        <p:spPr>
          <a:xfrm>
            <a:off x="1964701" y="3344252"/>
            <a:ext cx="6525057" cy="1313423"/>
          </a:xfrm>
          <a:prstGeom prst="rect">
            <a:avLst/>
          </a:prstGeom>
          <a:solidFill>
            <a:srgbClr val="D22733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lvl="1"/>
            <a:r>
              <a:rPr lang="en-US" sz="2500" dirty="0">
                <a:latin typeface="Century Gothic"/>
                <a:cs typeface="Century Gothic"/>
              </a:rPr>
              <a:t>To identify the benefits of extended </a:t>
            </a:r>
            <a:r>
              <a:rPr lang="en-US" sz="2500" dirty="0" smtClean="0">
                <a:latin typeface="Century Gothic"/>
                <a:cs typeface="Century Gothic"/>
              </a:rPr>
              <a:t>conversations</a:t>
            </a:r>
            <a:endParaRPr lang="en-US" sz="2500" dirty="0">
              <a:latin typeface="Century Gothic"/>
              <a:cs typeface="Century Gothic"/>
            </a:endParaRPr>
          </a:p>
        </p:txBody>
      </p:sp>
      <p:sp>
        <p:nvSpPr>
          <p:cNvPr id="8" name="Rectangle 7"/>
          <p:cNvSpPr/>
          <p:nvPr/>
        </p:nvSpPr>
        <p:spPr>
          <a:xfrm>
            <a:off x="2095548" y="4722978"/>
            <a:ext cx="6517361" cy="1472697"/>
          </a:xfrm>
          <a:prstGeom prst="rect">
            <a:avLst/>
          </a:prstGeom>
          <a:noFill/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lvl="1"/>
            <a:r>
              <a:rPr lang="en-US" sz="2500" dirty="0">
                <a:latin typeface="Century Gothic"/>
                <a:cs typeface="Century Gothic"/>
              </a:rPr>
              <a:t>To learn what </a:t>
            </a:r>
            <a:r>
              <a:rPr lang="en-US" sz="2500" dirty="0" smtClean="0">
                <a:latin typeface="Century Gothic"/>
                <a:cs typeface="Century Gothic"/>
              </a:rPr>
              <a:t>makes a </a:t>
            </a:r>
            <a:r>
              <a:rPr lang="en-US" sz="2500" dirty="0">
                <a:latin typeface="Century Gothic"/>
                <a:cs typeface="Century Gothic"/>
              </a:rPr>
              <a:t>“thick” </a:t>
            </a:r>
            <a:r>
              <a:rPr lang="en-US" sz="2500" dirty="0" smtClean="0">
                <a:latin typeface="Century Gothic"/>
                <a:cs typeface="Century Gothic"/>
              </a:rPr>
              <a:t>conversation </a:t>
            </a:r>
            <a:endParaRPr lang="en-US" sz="2500" dirty="0">
              <a:latin typeface="Century Gothic"/>
              <a:cs typeface="Century Gothic"/>
            </a:endParaRPr>
          </a:p>
        </p:txBody>
      </p:sp>
      <p:pic>
        <p:nvPicPr>
          <p:cNvPr id="4" name="Picture 3" descr="Objecrives_Photo_fanny.jpg"/>
          <p:cNvPicPr>
            <a:picLocks noChangeAspect="1"/>
          </p:cNvPicPr>
          <p:nvPr/>
        </p:nvPicPr>
        <p:blipFill rotWithShape="1">
          <a:blip r:embed="rId3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545522" y="1967641"/>
            <a:ext cx="1638302" cy="1313423"/>
          </a:xfrm>
          <a:prstGeom prst="rect">
            <a:avLst/>
          </a:prstGeom>
        </p:spPr>
      </p:pic>
      <p:pic>
        <p:nvPicPr>
          <p:cNvPr id="12" name="Picture 11" descr="Objectives_photo_science_.png"/>
          <p:cNvPicPr>
            <a:picLocks noChangeAspect="1"/>
          </p:cNvPicPr>
          <p:nvPr/>
        </p:nvPicPr>
        <p:blipFill rotWithShape="1">
          <a:blip r:embed="rId4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545522" y="4730675"/>
            <a:ext cx="1638302" cy="1472698"/>
          </a:xfrm>
          <a:prstGeom prst="rect">
            <a:avLst/>
          </a:prstGeom>
        </p:spPr>
      </p:pic>
      <p:pic>
        <p:nvPicPr>
          <p:cNvPr id="3" name="Picture 2" descr="YWCA-Ernestine-P116.jpg"/>
          <p:cNvPicPr>
            <a:picLocks noChangeAspect="1"/>
          </p:cNvPicPr>
          <p:nvPr/>
        </p:nvPicPr>
        <p:blipFill rotWithShape="1">
          <a:blip r:embed="rId5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547606" y="3342906"/>
            <a:ext cx="1648643" cy="1318936"/>
          </a:xfrm>
          <a:prstGeom prst="rect">
            <a:avLst/>
          </a:prstGeom>
        </p:spPr>
      </p:pic>
      <p:cxnSp>
        <p:nvCxnSpPr>
          <p:cNvPr id="14" name="Straight Connector 13"/>
          <p:cNvCxnSpPr/>
          <p:nvPr/>
        </p:nvCxnSpPr>
        <p:spPr>
          <a:xfrm>
            <a:off x="2183824" y="1905116"/>
            <a:ext cx="0" cy="4604031"/>
          </a:xfrm>
          <a:prstGeom prst="line">
            <a:avLst/>
          </a:prstGeom>
          <a:ln w="57150" cmpd="sng">
            <a:solidFill>
              <a:schemeClr val="bg1"/>
            </a:solidFill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3602583121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500"/>
                                        <p:tgtEl>
                                          <p:spTgt spid="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8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0" dur="500"/>
                                        <p:tgtEl>
                                          <p:spTgt spid="1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5" dur="500"/>
                                        <p:tgtEl>
                                          <p:spTgt spid="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6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8" dur="500"/>
                                        <p:tgtEl>
                                          <p:spTgt spid="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3" dur="500"/>
                                        <p:tgtEl>
                                          <p:spTgt spid="1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4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6" dur="500"/>
                                        <p:tgtEl>
                                          <p:spTgt spid="1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3" grpId="0" animBg="1"/>
      <p:bldP spid="10" grpId="0" animBg="1"/>
      <p:bldP spid="7" grpId="0" animBg="1"/>
    </p:bld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Autofit/>
          </a:bodyPr>
          <a:lstStyle/>
          <a:p>
            <a:r>
              <a:rPr lang="en-US" dirty="0" smtClean="0"/>
              <a:t>WHAT ARE EXTENDED CONVERSATIONS?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123267" y="2633904"/>
            <a:ext cx="3993074" cy="2700097"/>
          </a:xfrm>
        </p:spPr>
        <p:txBody>
          <a:bodyPr>
            <a:normAutofit/>
          </a:bodyPr>
          <a:lstStyle/>
          <a:p>
            <a:pPr marL="45720" indent="0">
              <a:buNone/>
            </a:pPr>
            <a:r>
              <a:rPr lang="en-US" sz="2500" dirty="0" smtClean="0"/>
              <a:t>Extended conversations </a:t>
            </a:r>
            <a:br>
              <a:rPr lang="en-US" sz="2500" dirty="0" smtClean="0"/>
            </a:br>
            <a:r>
              <a:rPr lang="en-US" sz="2500" dirty="0" smtClean="0"/>
              <a:t>are </a:t>
            </a:r>
            <a:r>
              <a:rPr lang="en-US" sz="2500" b="1" dirty="0" smtClean="0"/>
              <a:t>rich, back-and-forth </a:t>
            </a:r>
            <a:br>
              <a:rPr lang="en-US" sz="2500" b="1" dirty="0" smtClean="0"/>
            </a:br>
            <a:r>
              <a:rPr lang="en-US" sz="2500" b="1" dirty="0" smtClean="0"/>
              <a:t>exchanges </a:t>
            </a:r>
            <a:r>
              <a:rPr lang="en-US" sz="2500" dirty="0" smtClean="0"/>
              <a:t>that help </a:t>
            </a:r>
            <a:br>
              <a:rPr lang="en-US" sz="2500" dirty="0" smtClean="0"/>
            </a:br>
            <a:r>
              <a:rPr lang="en-US" sz="2500" dirty="0" smtClean="0"/>
              <a:t>children develop more </a:t>
            </a:r>
            <a:br>
              <a:rPr lang="en-US" sz="2500" dirty="0" smtClean="0"/>
            </a:br>
            <a:r>
              <a:rPr lang="en-US" sz="2500" dirty="0" smtClean="0"/>
              <a:t>complex language and </a:t>
            </a:r>
            <a:br>
              <a:rPr lang="en-US" sz="2500" dirty="0" smtClean="0"/>
            </a:br>
            <a:r>
              <a:rPr lang="en-US" sz="2500" dirty="0" smtClean="0"/>
              <a:t>thinking skills.</a:t>
            </a:r>
          </a:p>
        </p:txBody>
      </p:sp>
      <p:pic>
        <p:nvPicPr>
          <p:cNvPr id="4" name="Picture 3" descr="Gabe_small_group_activity_3re.jpg"/>
          <p:cNvPicPr>
            <a:picLocks noChangeAspect="1"/>
          </p:cNvPicPr>
          <p:nvPr/>
        </p:nvPicPr>
        <p:blipFill rotWithShape="1">
          <a:blip r:embed="rId3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1339274" y="4122028"/>
            <a:ext cx="2601575" cy="2183092"/>
          </a:xfrm>
          <a:prstGeom prst="rect">
            <a:avLst/>
          </a:prstGeom>
          <a:ln w="38100" cmpd="sng">
            <a:noFill/>
          </a:ln>
        </p:spPr>
      </p:pic>
      <p:pic>
        <p:nvPicPr>
          <p:cNvPr id="7" name="Picture 2" descr="M:\Photos and Videos\photos and clips 04.14\NVCS, 4.14 Copies for M\New folder\DSC_0727.JPG"/>
          <p:cNvPicPr>
            <a:picLocks noChangeAspect="1" noChangeArrowheads="1"/>
          </p:cNvPicPr>
          <p:nvPr/>
        </p:nvPicPr>
        <p:blipFill rotWithShape="1">
          <a:blip r:embed="rId4" cstate="print">
            <a:extLst>
              <a:ext uri="{BEBA8EAE-BF5A-486C-A8C5-ECC9F3942E4B}">
                <a14:imgProps xmlns:a14="http://schemas.microsoft.com/office/drawing/2010/main">
                  <a14:imgLayer r:embed="rId5">
                    <a14:imgEffect>
                      <a14:brightnessContrast bright="20000"/>
                    </a14:imgEffect>
                  </a14:imgLayer>
                </a14:imgProps>
              </a:ex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 bwMode="auto">
          <a:xfrm>
            <a:off x="1339274" y="1970425"/>
            <a:ext cx="2594990" cy="2041742"/>
          </a:xfrm>
          <a:prstGeom prst="rect">
            <a:avLst/>
          </a:prstGeom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6" name="TextBox 5"/>
          <p:cNvSpPr txBox="1"/>
          <p:nvPr/>
        </p:nvSpPr>
        <p:spPr>
          <a:xfrm rot="16200000">
            <a:off x="235741" y="2957189"/>
            <a:ext cx="1892299" cy="215444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fontAlgn="auto">
              <a:spcBef>
                <a:spcPts val="0"/>
              </a:spcBef>
              <a:spcAft>
                <a:spcPts val="0"/>
              </a:spcAft>
              <a:defRPr/>
            </a:pPr>
            <a:r>
              <a:rPr lang="en-US" sz="800" dirty="0" smtClean="0">
                <a:solidFill>
                  <a:prstClr val="black"/>
                </a:solidFill>
                <a:latin typeface="Century Gothic" panose="020B0502020202020204" pitchFamily="34" charset="0"/>
              </a:rPr>
              <a:t>Photo courtesy  of EHS NRC</a:t>
            </a:r>
            <a:endParaRPr lang="en-US" sz="800" dirty="0">
              <a:solidFill>
                <a:prstClr val="black"/>
              </a:solidFill>
              <a:latin typeface="Century Gothic" panose="020B0502020202020204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1305832260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Autofit/>
          </a:bodyPr>
          <a:lstStyle/>
          <a:p>
            <a:r>
              <a:rPr lang="en-US" dirty="0" smtClean="0"/>
              <a:t>WHAT DO EXTENDED CONVERSATIONS LOOK LIKE?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039370" y="1903461"/>
            <a:ext cx="4927600" cy="4622462"/>
          </a:xfrm>
        </p:spPr>
        <p:txBody>
          <a:bodyPr>
            <a:noAutofit/>
          </a:bodyPr>
          <a:lstStyle/>
          <a:p>
            <a:pPr marL="45720" indent="0">
              <a:buNone/>
            </a:pPr>
            <a:r>
              <a:rPr lang="en-US" sz="2600" b="1" dirty="0" smtClean="0">
                <a:solidFill>
                  <a:srgbClr val="548698"/>
                </a:solidFill>
              </a:rPr>
              <a:t>In extended conversations with children, teachers:</a:t>
            </a:r>
          </a:p>
          <a:p>
            <a:pPr marL="274320" indent="-274320">
              <a:spcBef>
                <a:spcPts val="1000"/>
              </a:spcBef>
            </a:pPr>
            <a:r>
              <a:rPr lang="en-US" sz="2600" dirty="0"/>
              <a:t>Take into account children’s interests and </a:t>
            </a:r>
            <a:r>
              <a:rPr lang="en-US" sz="2600" dirty="0" smtClean="0"/>
              <a:t>experiences.</a:t>
            </a:r>
            <a:endParaRPr lang="en-US" sz="2600" dirty="0"/>
          </a:p>
          <a:p>
            <a:pPr marL="274320" indent="-274320">
              <a:spcBef>
                <a:spcPts val="1000"/>
              </a:spcBef>
            </a:pPr>
            <a:r>
              <a:rPr lang="en-US" sz="2600" dirty="0"/>
              <a:t>Provide opportunities to scaffold language </a:t>
            </a:r>
            <a:r>
              <a:rPr lang="en-US" sz="2600" dirty="0" smtClean="0"/>
              <a:t>development.</a:t>
            </a:r>
            <a:endParaRPr lang="en-US" sz="2600" dirty="0"/>
          </a:p>
          <a:p>
            <a:pPr marL="274320" indent="-274320">
              <a:spcBef>
                <a:spcPts val="1000"/>
              </a:spcBef>
            </a:pPr>
            <a:r>
              <a:rPr lang="en-US" sz="2600" dirty="0"/>
              <a:t>Expand on children’s </a:t>
            </a:r>
            <a:r>
              <a:rPr lang="en-US" sz="2600" dirty="0" smtClean="0"/>
              <a:t/>
            </a:r>
            <a:br>
              <a:rPr lang="en-US" sz="2600" dirty="0" smtClean="0"/>
            </a:br>
            <a:r>
              <a:rPr lang="en-US" sz="2600" dirty="0" smtClean="0"/>
              <a:t>ideas </a:t>
            </a:r>
            <a:r>
              <a:rPr lang="en-US" sz="2600" dirty="0"/>
              <a:t>and actions</a:t>
            </a:r>
            <a:r>
              <a:rPr lang="en-US" sz="2600" dirty="0" smtClean="0"/>
              <a:t>.</a:t>
            </a:r>
            <a:endParaRPr lang="en-US" sz="2600" dirty="0"/>
          </a:p>
        </p:txBody>
      </p:sp>
      <p:pic>
        <p:nvPicPr>
          <p:cNvPr id="4" name="Picture 3" descr="Girl_with_toy_insects_16re.jpg"/>
          <p:cNvPicPr>
            <a:picLocks noChangeAspect="1"/>
          </p:cNvPicPr>
          <p:nvPr/>
        </p:nvPicPr>
        <p:blipFill rotWithShape="1">
          <a:blip r:embed="rId3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650335" y="1985817"/>
            <a:ext cx="3181205" cy="3302001"/>
          </a:xfrm>
          <a:prstGeom prst="rect">
            <a:avLst/>
          </a:prstGeom>
          <a:ln w="38100" cmpd="sng">
            <a:noFill/>
          </a:ln>
        </p:spPr>
      </p:pic>
    </p:spTree>
    <p:extLst>
      <p:ext uri="{BB962C8B-B14F-4D97-AF65-F5344CB8AC3E}">
        <p14:creationId xmlns:p14="http://schemas.microsoft.com/office/powerpoint/2010/main" val="3354942287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500"/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2" dur="500"/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>
                      <p:stCondLst>
                        <p:cond delay="indefinite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7" dur="500"/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8" fill="hold">
                      <p:stCondLst>
                        <p:cond delay="indefinite"/>
                      </p:stCondLst>
                      <p:childTnLst>
                        <p:par>
                          <p:cTn id="19" fill="hold">
                            <p:stCondLst>
                              <p:cond delay="0"/>
                            </p:stCondLst>
                            <p:childTnLst>
                              <p:par>
                                <p:cTn id="20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2" dur="500"/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tx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>
                <a:solidFill>
                  <a:srgbClr val="FFFFFF"/>
                </a:solidFill>
              </a:rPr>
              <a:t>(ADD VIDEO)</a:t>
            </a:r>
            <a:endParaRPr lang="en-US" dirty="0">
              <a:solidFill>
                <a:srgbClr val="FFFFFF"/>
              </a:solidFill>
            </a:endParaRP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marL="0" indent="0" algn="ctr">
              <a:buNone/>
            </a:pPr>
            <a:endParaRPr lang="en-US" dirty="0">
              <a:solidFill>
                <a:srgbClr val="FFFFFF"/>
              </a:solidFill>
            </a:endParaRPr>
          </a:p>
          <a:p>
            <a:pPr marL="0" indent="0" algn="ctr">
              <a:buNone/>
            </a:pPr>
            <a:r>
              <a:rPr lang="en-US" dirty="0" smtClean="0">
                <a:solidFill>
                  <a:srgbClr val="FFFFFF"/>
                </a:solidFill>
              </a:rPr>
              <a:t>VIDEO:</a:t>
            </a:r>
          </a:p>
          <a:p>
            <a:pPr marL="0" indent="0" algn="ctr">
              <a:buNone/>
            </a:pPr>
            <a:r>
              <a:rPr lang="en-US" dirty="0" smtClean="0">
                <a:solidFill>
                  <a:srgbClr val="FFFFFF"/>
                </a:solidFill>
              </a:rPr>
              <a:t>Conversations: Infant – Toddler</a:t>
            </a:r>
            <a:endParaRPr lang="en-US" dirty="0">
              <a:solidFill>
                <a:srgbClr val="FFFFFF"/>
              </a:solidFill>
            </a:endParaRPr>
          </a:p>
          <a:p>
            <a:pPr marL="0" indent="0">
              <a:buNone/>
            </a:pPr>
            <a:endParaRPr lang="en-US" dirty="0">
              <a:solidFill>
                <a:srgbClr val="FFFFFF"/>
              </a:solidFill>
            </a:endParaRPr>
          </a:p>
        </p:txBody>
      </p:sp>
      <p:pic>
        <p:nvPicPr>
          <p:cNvPr id="4" name="Thick Conversations-Infant and Toddler_SUBS.wmv">
            <a:hlinkClick r:id="" action="ppaction://media"/>
          </p:cNvPr>
          <p:cNvPicPr>
            <a:picLocks noChangeAspect="1"/>
          </p:cNvPicPr>
          <p:nvPr>
            <a:vide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5"/>
          <a:stretch>
            <a:fillRect/>
          </a:stretch>
        </p:blipFill>
        <p:spPr>
          <a:xfrm>
            <a:off x="-1" y="-1"/>
            <a:ext cx="9144002" cy="6858001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821890402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>
          <p:childTnLst>
            <p:seq concurrent="1" nextAc="seek">
              <p:cTn id="2" restart="whenNotActive" fill="hold" evtFilter="cancelBubble" nodeType="interactiveSeq">
                <p:stCondLst>
                  <p:cond evt="onClick" delay="0">
                    <p:tgtEl>
                      <p:spTgt spid="4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3" fill="hold">
                      <p:stCondLst>
                        <p:cond delay="0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togglePause">
                                      <p:cBhvr>
                                        <p:cTn id="6" dur="1" fill="hold"/>
                                        <p:tgtEl>
                                          <p:spTgt spid="4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4"/>
                  </p:tgtEl>
                </p:cond>
              </p:nextCondLst>
            </p:seq>
            <p:video>
              <p:cMediaNode vol="80000">
                <p:cTn id="7" fill="hold" display="0">
                  <p:stCondLst>
                    <p:cond delay="indefinite"/>
                  </p:stCondLst>
                </p:cTn>
                <p:tgtEl>
                  <p:spTgt spid="4"/>
                </p:tgtEl>
              </p:cMediaNode>
            </p:video>
          </p:childTnLst>
        </p:cTn>
      </p:par>
    </p:tn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tx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Thick Conversations-Preschoolers_SUBS.wmv">
            <a:hlinkClick r:id="" action="ppaction://media"/>
          </p:cNvPr>
          <p:cNvPicPr>
            <a:picLocks noChangeAspect="1"/>
          </p:cNvPicPr>
          <p:nvPr>
            <a:vide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5"/>
          <a:stretch>
            <a:fillRect/>
          </a:stretch>
        </p:blipFill>
        <p:spPr>
          <a:xfrm>
            <a:off x="-1" y="0"/>
            <a:ext cx="9143999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101770510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>
          <p:childTnLst>
            <p:seq concurrent="1" nextAc="seek">
              <p:cTn id="2" restart="whenNotActive" fill="hold" evtFilter="cancelBubble" nodeType="interactiveSeq">
                <p:stCondLst>
                  <p:cond evt="onClick" delay="0">
                    <p:tgtEl>
                      <p:spTgt spid="4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3" fill="hold">
                      <p:stCondLst>
                        <p:cond delay="0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togglePause">
                                      <p:cBhvr>
                                        <p:cTn id="6" dur="1" fill="hold"/>
                                        <p:tgtEl>
                                          <p:spTgt spid="4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4"/>
                  </p:tgtEl>
                </p:cond>
              </p:nextCondLst>
            </p:seq>
            <p:video>
              <p:cMediaNode vol="80000">
                <p:cTn id="7" fill="hold" display="0">
                  <p:stCondLst>
                    <p:cond delay="indefinite"/>
                  </p:stCondLst>
                </p:cTn>
                <p:tgtEl>
                  <p:spTgt spid="4"/>
                </p:tgtEl>
              </p:cMediaNode>
            </p:video>
          </p:childTnLst>
        </p:cTn>
      </p:par>
    </p:tn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0" y="425641"/>
            <a:ext cx="9144000" cy="1106055"/>
          </a:xfrm>
        </p:spPr>
        <p:txBody>
          <a:bodyPr anchor="t">
            <a:noAutofit/>
          </a:bodyPr>
          <a:lstStyle/>
          <a:p>
            <a:r>
              <a:rPr lang="en-US" dirty="0" smtClean="0"/>
              <a:t>HOW DO EXTENDED CONVERSATIONS BENEFIT </a:t>
            </a:r>
            <a:r>
              <a:rPr lang="en-US" b="1" dirty="0" smtClean="0"/>
              <a:t>ALL</a:t>
            </a:r>
            <a:r>
              <a:rPr lang="en-US" dirty="0" smtClean="0"/>
              <a:t> CHILDREN?</a:t>
            </a:r>
            <a:endParaRPr lang="en-US" dirty="0"/>
          </a:p>
        </p:txBody>
      </p:sp>
      <p:sp>
        <p:nvSpPr>
          <p:cNvPr id="8" name="Freeform 7"/>
          <p:cNvSpPr/>
          <p:nvPr/>
        </p:nvSpPr>
        <p:spPr>
          <a:xfrm>
            <a:off x="5559344" y="4264122"/>
            <a:ext cx="2598127" cy="1930678"/>
          </a:xfrm>
          <a:custGeom>
            <a:avLst/>
            <a:gdLst>
              <a:gd name="connsiteX0" fmla="*/ 0 w 2598127"/>
              <a:gd name="connsiteY0" fmla="*/ 168300 h 1682997"/>
              <a:gd name="connsiteX1" fmla="*/ 168300 w 2598127"/>
              <a:gd name="connsiteY1" fmla="*/ 0 h 1682997"/>
              <a:gd name="connsiteX2" fmla="*/ 2429827 w 2598127"/>
              <a:gd name="connsiteY2" fmla="*/ 0 h 1682997"/>
              <a:gd name="connsiteX3" fmla="*/ 2598127 w 2598127"/>
              <a:gd name="connsiteY3" fmla="*/ 168300 h 1682997"/>
              <a:gd name="connsiteX4" fmla="*/ 2598127 w 2598127"/>
              <a:gd name="connsiteY4" fmla="*/ 1514697 h 1682997"/>
              <a:gd name="connsiteX5" fmla="*/ 2429827 w 2598127"/>
              <a:gd name="connsiteY5" fmla="*/ 1682997 h 1682997"/>
              <a:gd name="connsiteX6" fmla="*/ 168300 w 2598127"/>
              <a:gd name="connsiteY6" fmla="*/ 1682997 h 1682997"/>
              <a:gd name="connsiteX7" fmla="*/ 0 w 2598127"/>
              <a:gd name="connsiteY7" fmla="*/ 1514697 h 1682997"/>
              <a:gd name="connsiteX8" fmla="*/ 0 w 2598127"/>
              <a:gd name="connsiteY8" fmla="*/ 168300 h 1682997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</a:cxnLst>
            <a:rect l="l" t="t" r="r" b="b"/>
            <a:pathLst>
              <a:path w="2598127" h="1682997">
                <a:moveTo>
                  <a:pt x="0" y="168300"/>
                </a:moveTo>
                <a:cubicBezTo>
                  <a:pt x="0" y="75350"/>
                  <a:pt x="75350" y="0"/>
                  <a:pt x="168300" y="0"/>
                </a:cubicBezTo>
                <a:lnTo>
                  <a:pt x="2429827" y="0"/>
                </a:lnTo>
                <a:cubicBezTo>
                  <a:pt x="2522777" y="0"/>
                  <a:pt x="2598127" y="75350"/>
                  <a:pt x="2598127" y="168300"/>
                </a:cubicBezTo>
                <a:lnTo>
                  <a:pt x="2598127" y="1514697"/>
                </a:lnTo>
                <a:cubicBezTo>
                  <a:pt x="2598127" y="1607647"/>
                  <a:pt x="2522777" y="1682997"/>
                  <a:pt x="2429827" y="1682997"/>
                </a:cubicBezTo>
                <a:lnTo>
                  <a:pt x="168300" y="1682997"/>
                </a:lnTo>
                <a:cubicBezTo>
                  <a:pt x="75350" y="1682997"/>
                  <a:pt x="0" y="1607647"/>
                  <a:pt x="0" y="1514697"/>
                </a:cubicBezTo>
                <a:lnTo>
                  <a:pt x="0" y="168300"/>
                </a:lnTo>
                <a:close/>
              </a:path>
            </a:pathLst>
          </a:custGeom>
          <a:ln>
            <a:solidFill>
              <a:srgbClr val="DBA72C"/>
            </a:solidFill>
          </a:ln>
        </p:spPr>
        <p:style>
          <a:lnRef idx="2">
            <a:schemeClr val="accent4">
              <a:hueOff val="0"/>
              <a:satOff val="0"/>
              <a:lumOff val="0"/>
              <a:alphaOff val="0"/>
            </a:schemeClr>
          </a:lnRef>
          <a:fillRef idx="1">
            <a:schemeClr val="lt1">
              <a:alpha val="90000"/>
              <a:hueOff val="0"/>
              <a:satOff val="0"/>
              <a:lumOff val="0"/>
              <a:alphaOff val="0"/>
            </a:schemeClr>
          </a:fillRef>
          <a:effectRef idx="0">
            <a:schemeClr val="lt1">
              <a:alpha val="90000"/>
              <a:hueOff val="0"/>
              <a:satOff val="0"/>
              <a:lumOff val="0"/>
              <a:alphaOff val="0"/>
            </a:schemeClr>
          </a:effectRef>
          <a:fontRef idx="minor">
            <a:schemeClr val="dk1">
              <a:hueOff val="0"/>
              <a:satOff val="0"/>
              <a:lumOff val="0"/>
              <a:alphaOff val="0"/>
            </a:schemeClr>
          </a:fontRef>
        </p:style>
        <p:txBody>
          <a:bodyPr spcFirstLastPara="0" vert="horz" wrap="square" lIns="869748" tIns="511059" rIns="90310" bIns="90310" numCol="1" spcCol="1270" anchor="b" anchorCtr="0">
            <a:noAutofit/>
          </a:bodyPr>
          <a:lstStyle/>
          <a:p>
            <a:pPr marL="182880" lvl="1" indent="-182880" algn="l" defTabSz="622300">
              <a:spcBef>
                <a:spcPct val="0"/>
              </a:spcBef>
              <a:spcAft>
                <a:spcPts val="300"/>
              </a:spcAft>
              <a:buChar char="••"/>
            </a:pPr>
            <a:endParaRPr lang="en-US" sz="1300" kern="1200" dirty="0" smtClean="0">
              <a:latin typeface="Century Gothic"/>
              <a:cs typeface="Century Gothic"/>
            </a:endParaRPr>
          </a:p>
          <a:p>
            <a:pPr marL="182880" lvl="1" indent="-182880" algn="l" defTabSz="622300">
              <a:spcBef>
                <a:spcPct val="0"/>
              </a:spcBef>
              <a:spcAft>
                <a:spcPts val="300"/>
              </a:spcAft>
              <a:buChar char="••"/>
            </a:pPr>
            <a:endParaRPr lang="en-US" sz="1300" dirty="0">
              <a:latin typeface="Century Gothic"/>
              <a:cs typeface="Century Gothic"/>
            </a:endParaRPr>
          </a:p>
          <a:p>
            <a:pPr marL="182880" lvl="1" indent="-182880" algn="l" defTabSz="622300">
              <a:spcBef>
                <a:spcPct val="0"/>
              </a:spcBef>
              <a:spcAft>
                <a:spcPts val="300"/>
              </a:spcAft>
              <a:buChar char="••"/>
            </a:pPr>
            <a:endParaRPr lang="en-US" sz="1300" kern="1200" dirty="0" smtClean="0">
              <a:latin typeface="Century Gothic"/>
              <a:cs typeface="Century Gothic"/>
            </a:endParaRPr>
          </a:p>
          <a:p>
            <a:pPr marL="182880" lvl="1" indent="-182880" algn="l" defTabSz="622300">
              <a:spcBef>
                <a:spcPct val="0"/>
              </a:spcBef>
              <a:spcAft>
                <a:spcPts val="300"/>
              </a:spcAft>
              <a:buChar char="••"/>
            </a:pPr>
            <a:endParaRPr lang="en-US" sz="1300" dirty="0">
              <a:latin typeface="Century Gothic"/>
              <a:cs typeface="Century Gothic"/>
            </a:endParaRPr>
          </a:p>
          <a:p>
            <a:pPr marL="182880" lvl="1" indent="-182880" algn="l" defTabSz="622300">
              <a:spcBef>
                <a:spcPct val="0"/>
              </a:spcBef>
              <a:spcAft>
                <a:spcPts val="300"/>
              </a:spcAft>
              <a:buChar char="••"/>
            </a:pPr>
            <a:r>
              <a:rPr lang="en-US" sz="1300" kern="1200" dirty="0" smtClean="0">
                <a:latin typeface="Century Gothic"/>
                <a:cs typeface="Century Gothic"/>
              </a:rPr>
              <a:t>Expands higher level thinking skills</a:t>
            </a:r>
            <a:endParaRPr lang="en-US" sz="1300" kern="1200" dirty="0">
              <a:latin typeface="Century Gothic"/>
              <a:cs typeface="Century Gothic"/>
            </a:endParaRPr>
          </a:p>
          <a:p>
            <a:pPr marL="182880" lvl="1" indent="-182880" algn="l" defTabSz="622300">
              <a:spcBef>
                <a:spcPct val="0"/>
              </a:spcBef>
              <a:spcAft>
                <a:spcPts val="300"/>
              </a:spcAft>
              <a:buChar char="••"/>
            </a:pPr>
            <a:r>
              <a:rPr lang="en-US" sz="1300" kern="1200" dirty="0" smtClean="0">
                <a:latin typeface="Century Gothic"/>
                <a:cs typeface="Century Gothic"/>
              </a:rPr>
              <a:t>Provides opportunities for children to think about their thinking and evaluate their understandings</a:t>
            </a:r>
            <a:endParaRPr lang="en-US" sz="1300" kern="1200" dirty="0">
              <a:latin typeface="Century Gothic"/>
              <a:cs typeface="Century Gothic"/>
            </a:endParaRPr>
          </a:p>
        </p:txBody>
      </p:sp>
      <p:sp>
        <p:nvSpPr>
          <p:cNvPr id="9" name="Freeform 8"/>
          <p:cNvSpPr/>
          <p:nvPr/>
        </p:nvSpPr>
        <p:spPr>
          <a:xfrm>
            <a:off x="700425" y="4264121"/>
            <a:ext cx="2747034" cy="1931939"/>
          </a:xfrm>
          <a:custGeom>
            <a:avLst/>
            <a:gdLst>
              <a:gd name="connsiteX0" fmla="*/ 0 w 2598127"/>
              <a:gd name="connsiteY0" fmla="*/ 168300 h 1682997"/>
              <a:gd name="connsiteX1" fmla="*/ 168300 w 2598127"/>
              <a:gd name="connsiteY1" fmla="*/ 0 h 1682997"/>
              <a:gd name="connsiteX2" fmla="*/ 2429827 w 2598127"/>
              <a:gd name="connsiteY2" fmla="*/ 0 h 1682997"/>
              <a:gd name="connsiteX3" fmla="*/ 2598127 w 2598127"/>
              <a:gd name="connsiteY3" fmla="*/ 168300 h 1682997"/>
              <a:gd name="connsiteX4" fmla="*/ 2598127 w 2598127"/>
              <a:gd name="connsiteY4" fmla="*/ 1514697 h 1682997"/>
              <a:gd name="connsiteX5" fmla="*/ 2429827 w 2598127"/>
              <a:gd name="connsiteY5" fmla="*/ 1682997 h 1682997"/>
              <a:gd name="connsiteX6" fmla="*/ 168300 w 2598127"/>
              <a:gd name="connsiteY6" fmla="*/ 1682997 h 1682997"/>
              <a:gd name="connsiteX7" fmla="*/ 0 w 2598127"/>
              <a:gd name="connsiteY7" fmla="*/ 1514697 h 1682997"/>
              <a:gd name="connsiteX8" fmla="*/ 0 w 2598127"/>
              <a:gd name="connsiteY8" fmla="*/ 168300 h 1682997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</a:cxnLst>
            <a:rect l="l" t="t" r="r" b="b"/>
            <a:pathLst>
              <a:path w="2598127" h="1682997">
                <a:moveTo>
                  <a:pt x="0" y="168300"/>
                </a:moveTo>
                <a:cubicBezTo>
                  <a:pt x="0" y="75350"/>
                  <a:pt x="75350" y="0"/>
                  <a:pt x="168300" y="0"/>
                </a:cubicBezTo>
                <a:lnTo>
                  <a:pt x="2429827" y="0"/>
                </a:lnTo>
                <a:cubicBezTo>
                  <a:pt x="2522777" y="0"/>
                  <a:pt x="2598127" y="75350"/>
                  <a:pt x="2598127" y="168300"/>
                </a:cubicBezTo>
                <a:lnTo>
                  <a:pt x="2598127" y="1514697"/>
                </a:lnTo>
                <a:cubicBezTo>
                  <a:pt x="2598127" y="1607647"/>
                  <a:pt x="2522777" y="1682997"/>
                  <a:pt x="2429827" y="1682997"/>
                </a:cubicBezTo>
                <a:lnTo>
                  <a:pt x="168300" y="1682997"/>
                </a:lnTo>
                <a:cubicBezTo>
                  <a:pt x="75350" y="1682997"/>
                  <a:pt x="0" y="1607647"/>
                  <a:pt x="0" y="1514697"/>
                </a:cubicBezTo>
                <a:lnTo>
                  <a:pt x="0" y="168300"/>
                </a:lnTo>
                <a:close/>
              </a:path>
            </a:pathLst>
          </a:custGeom>
          <a:ln>
            <a:solidFill>
              <a:schemeClr val="accent3">
                <a:lumMod val="75000"/>
              </a:schemeClr>
            </a:solidFill>
          </a:ln>
        </p:spPr>
        <p:style>
          <a:lnRef idx="2">
            <a:schemeClr val="accent5">
              <a:hueOff val="0"/>
              <a:satOff val="0"/>
              <a:lumOff val="0"/>
              <a:alphaOff val="0"/>
            </a:schemeClr>
          </a:lnRef>
          <a:fillRef idx="1">
            <a:schemeClr val="lt1">
              <a:alpha val="90000"/>
              <a:hueOff val="0"/>
              <a:satOff val="0"/>
              <a:lumOff val="0"/>
              <a:alphaOff val="0"/>
            </a:schemeClr>
          </a:fillRef>
          <a:effectRef idx="0">
            <a:schemeClr val="lt1">
              <a:alpha val="90000"/>
              <a:hueOff val="0"/>
              <a:satOff val="0"/>
              <a:lumOff val="0"/>
              <a:alphaOff val="0"/>
            </a:schemeClr>
          </a:effectRef>
          <a:fontRef idx="minor">
            <a:schemeClr val="dk1">
              <a:hueOff val="0"/>
              <a:satOff val="0"/>
              <a:lumOff val="0"/>
              <a:alphaOff val="0"/>
            </a:schemeClr>
          </a:fontRef>
        </p:style>
        <p:txBody>
          <a:bodyPr spcFirstLastPara="0" vert="horz" wrap="square" lIns="128410" tIns="457719" rIns="869748" bIns="36970" numCol="1" spcCol="1270" anchor="b" anchorCtr="0">
            <a:noAutofit/>
          </a:bodyPr>
          <a:lstStyle/>
          <a:p>
            <a:pPr marL="182880" lvl="1" indent="-182880" algn="l" defTabSz="622300">
              <a:spcBef>
                <a:spcPct val="0"/>
              </a:spcBef>
              <a:spcAft>
                <a:spcPts val="300"/>
              </a:spcAft>
              <a:buChar char="••"/>
            </a:pPr>
            <a:r>
              <a:rPr lang="en-US" sz="1300" kern="1200" dirty="0" smtClean="0">
                <a:latin typeface="Century Gothic"/>
                <a:cs typeface="Century Gothic"/>
              </a:rPr>
              <a:t>Develops </a:t>
            </a:r>
            <a:br>
              <a:rPr lang="en-US" sz="1300" kern="1200" dirty="0" smtClean="0">
                <a:latin typeface="Century Gothic"/>
                <a:cs typeface="Century Gothic"/>
              </a:rPr>
            </a:br>
            <a:r>
              <a:rPr lang="en-US" sz="1300" kern="1200" dirty="0" smtClean="0">
                <a:latin typeface="Century Gothic"/>
                <a:cs typeface="Century Gothic"/>
              </a:rPr>
              <a:t>knowledge of </a:t>
            </a:r>
            <a:br>
              <a:rPr lang="en-US" sz="1300" kern="1200" dirty="0" smtClean="0">
                <a:latin typeface="Century Gothic"/>
                <a:cs typeface="Century Gothic"/>
              </a:rPr>
            </a:br>
            <a:r>
              <a:rPr lang="en-US" sz="1300" kern="1200" dirty="0" smtClean="0">
                <a:latin typeface="Century Gothic"/>
                <a:cs typeface="Century Gothic"/>
              </a:rPr>
              <a:t>new concepts </a:t>
            </a:r>
            <a:br>
              <a:rPr lang="en-US" sz="1300" kern="1200" dirty="0" smtClean="0">
                <a:latin typeface="Century Gothic"/>
                <a:cs typeface="Century Gothic"/>
              </a:rPr>
            </a:br>
            <a:r>
              <a:rPr lang="en-US" sz="1300" kern="1200" dirty="0" smtClean="0">
                <a:latin typeface="Century Gothic"/>
                <a:cs typeface="Century Gothic"/>
              </a:rPr>
              <a:t>and skills</a:t>
            </a:r>
            <a:endParaRPr lang="en-US" sz="1300" kern="1200" dirty="0">
              <a:latin typeface="Century Gothic"/>
              <a:cs typeface="Century Gothic"/>
            </a:endParaRPr>
          </a:p>
          <a:p>
            <a:pPr marL="182880" lvl="1" indent="-182880" algn="l" defTabSz="622300">
              <a:spcBef>
                <a:spcPct val="0"/>
              </a:spcBef>
              <a:spcAft>
                <a:spcPts val="300"/>
              </a:spcAft>
              <a:buChar char="••"/>
            </a:pPr>
            <a:r>
              <a:rPr lang="en-US" sz="1300" kern="1200" dirty="0" smtClean="0">
                <a:latin typeface="Century Gothic"/>
                <a:cs typeface="Century Gothic"/>
              </a:rPr>
              <a:t>Enhances children’s understandings throughout the conversation</a:t>
            </a:r>
            <a:endParaRPr lang="en-US" sz="1300" kern="1200" dirty="0">
              <a:latin typeface="Century Gothic"/>
              <a:cs typeface="Century Gothic"/>
            </a:endParaRPr>
          </a:p>
        </p:txBody>
      </p:sp>
      <p:sp>
        <p:nvSpPr>
          <p:cNvPr id="10" name="Freeform 9"/>
          <p:cNvSpPr/>
          <p:nvPr/>
        </p:nvSpPr>
        <p:spPr>
          <a:xfrm>
            <a:off x="5505901" y="2143941"/>
            <a:ext cx="2642971" cy="1873877"/>
          </a:xfrm>
          <a:custGeom>
            <a:avLst/>
            <a:gdLst>
              <a:gd name="connsiteX0" fmla="*/ 0 w 2642971"/>
              <a:gd name="connsiteY0" fmla="*/ 168300 h 1682997"/>
              <a:gd name="connsiteX1" fmla="*/ 168300 w 2642971"/>
              <a:gd name="connsiteY1" fmla="*/ 0 h 1682997"/>
              <a:gd name="connsiteX2" fmla="*/ 2474671 w 2642971"/>
              <a:gd name="connsiteY2" fmla="*/ 0 h 1682997"/>
              <a:gd name="connsiteX3" fmla="*/ 2642971 w 2642971"/>
              <a:gd name="connsiteY3" fmla="*/ 168300 h 1682997"/>
              <a:gd name="connsiteX4" fmla="*/ 2642971 w 2642971"/>
              <a:gd name="connsiteY4" fmla="*/ 1514697 h 1682997"/>
              <a:gd name="connsiteX5" fmla="*/ 2474671 w 2642971"/>
              <a:gd name="connsiteY5" fmla="*/ 1682997 h 1682997"/>
              <a:gd name="connsiteX6" fmla="*/ 168300 w 2642971"/>
              <a:gd name="connsiteY6" fmla="*/ 1682997 h 1682997"/>
              <a:gd name="connsiteX7" fmla="*/ 0 w 2642971"/>
              <a:gd name="connsiteY7" fmla="*/ 1514697 h 1682997"/>
              <a:gd name="connsiteX8" fmla="*/ 0 w 2642971"/>
              <a:gd name="connsiteY8" fmla="*/ 168300 h 1682997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</a:cxnLst>
            <a:rect l="l" t="t" r="r" b="b"/>
            <a:pathLst>
              <a:path w="2642971" h="1682997">
                <a:moveTo>
                  <a:pt x="0" y="168300"/>
                </a:moveTo>
                <a:cubicBezTo>
                  <a:pt x="0" y="75350"/>
                  <a:pt x="75350" y="0"/>
                  <a:pt x="168300" y="0"/>
                </a:cubicBezTo>
                <a:lnTo>
                  <a:pt x="2474671" y="0"/>
                </a:lnTo>
                <a:cubicBezTo>
                  <a:pt x="2567621" y="0"/>
                  <a:pt x="2642971" y="75350"/>
                  <a:pt x="2642971" y="168300"/>
                </a:cubicBezTo>
                <a:lnTo>
                  <a:pt x="2642971" y="1514697"/>
                </a:lnTo>
                <a:cubicBezTo>
                  <a:pt x="2642971" y="1607647"/>
                  <a:pt x="2567621" y="1682997"/>
                  <a:pt x="2474671" y="1682997"/>
                </a:cubicBezTo>
                <a:lnTo>
                  <a:pt x="168300" y="1682997"/>
                </a:lnTo>
                <a:cubicBezTo>
                  <a:pt x="75350" y="1682997"/>
                  <a:pt x="0" y="1607647"/>
                  <a:pt x="0" y="1514697"/>
                </a:cubicBezTo>
                <a:lnTo>
                  <a:pt x="0" y="168300"/>
                </a:lnTo>
                <a:close/>
              </a:path>
            </a:pathLst>
          </a:custGeom>
          <a:ln>
            <a:solidFill>
              <a:srgbClr val="548698"/>
            </a:solidFill>
          </a:ln>
        </p:spPr>
        <p:style>
          <a:lnRef idx="2">
            <a:schemeClr val="accent3">
              <a:hueOff val="0"/>
              <a:satOff val="0"/>
              <a:lumOff val="0"/>
              <a:alphaOff val="0"/>
            </a:schemeClr>
          </a:lnRef>
          <a:fillRef idx="1">
            <a:schemeClr val="lt1">
              <a:alpha val="90000"/>
              <a:hueOff val="0"/>
              <a:satOff val="0"/>
              <a:lumOff val="0"/>
              <a:alphaOff val="0"/>
            </a:schemeClr>
          </a:fillRef>
          <a:effectRef idx="0">
            <a:schemeClr val="lt1">
              <a:alpha val="90000"/>
              <a:hueOff val="0"/>
              <a:satOff val="0"/>
              <a:lumOff val="0"/>
              <a:alphaOff val="0"/>
            </a:schemeClr>
          </a:effectRef>
          <a:fontRef idx="minor">
            <a:schemeClr val="dk1">
              <a:hueOff val="0"/>
              <a:satOff val="0"/>
              <a:lumOff val="0"/>
              <a:alphaOff val="0"/>
            </a:schemeClr>
          </a:fontRef>
        </p:style>
        <p:txBody>
          <a:bodyPr spcFirstLastPara="0" vert="horz" wrap="square" lIns="883201" tIns="90310" rIns="90310" bIns="511059" numCol="1" spcCol="1270" anchor="t" anchorCtr="0">
            <a:noAutofit/>
          </a:bodyPr>
          <a:lstStyle/>
          <a:p>
            <a:pPr marL="182880" lvl="1" indent="-182880" algn="l" defTabSz="622300">
              <a:spcBef>
                <a:spcPct val="0"/>
              </a:spcBef>
              <a:spcAft>
                <a:spcPts val="600"/>
              </a:spcAft>
              <a:buChar char="••"/>
            </a:pPr>
            <a:r>
              <a:rPr lang="en-US" sz="1300" kern="1200" dirty="0" smtClean="0">
                <a:latin typeface="Century Gothic"/>
                <a:cs typeface="Century Gothic"/>
              </a:rPr>
              <a:t>Models back-and-forth exchanges</a:t>
            </a:r>
            <a:endParaRPr lang="en-US" sz="1300" kern="1200" dirty="0">
              <a:latin typeface="Century Gothic"/>
              <a:cs typeface="Century Gothic"/>
            </a:endParaRPr>
          </a:p>
          <a:p>
            <a:pPr marL="182880" lvl="1" indent="-182880" algn="l" defTabSz="622300">
              <a:spcBef>
                <a:spcPct val="0"/>
              </a:spcBef>
              <a:spcAft>
                <a:spcPts val="600"/>
              </a:spcAft>
              <a:buChar char="••"/>
            </a:pPr>
            <a:r>
              <a:rPr lang="en-US" sz="1300" kern="1200" dirty="0" smtClean="0">
                <a:latin typeface="Century Gothic"/>
                <a:cs typeface="Century Gothic"/>
              </a:rPr>
              <a:t>Assists children in learning how to communicate more clearly and accurately</a:t>
            </a:r>
            <a:endParaRPr lang="en-US" sz="1300" kern="1200" dirty="0">
              <a:latin typeface="Century Gothic"/>
              <a:cs typeface="Century Gothic"/>
            </a:endParaRPr>
          </a:p>
        </p:txBody>
      </p:sp>
      <p:sp>
        <p:nvSpPr>
          <p:cNvPr id="11" name="Freeform 10"/>
          <p:cNvSpPr/>
          <p:nvPr/>
        </p:nvSpPr>
        <p:spPr>
          <a:xfrm>
            <a:off x="700424" y="2183390"/>
            <a:ext cx="2836669" cy="1826731"/>
          </a:xfrm>
          <a:custGeom>
            <a:avLst/>
            <a:gdLst>
              <a:gd name="connsiteX0" fmla="*/ 0 w 2598127"/>
              <a:gd name="connsiteY0" fmla="*/ 168300 h 1682997"/>
              <a:gd name="connsiteX1" fmla="*/ 168300 w 2598127"/>
              <a:gd name="connsiteY1" fmla="*/ 0 h 1682997"/>
              <a:gd name="connsiteX2" fmla="*/ 2429827 w 2598127"/>
              <a:gd name="connsiteY2" fmla="*/ 0 h 1682997"/>
              <a:gd name="connsiteX3" fmla="*/ 2598127 w 2598127"/>
              <a:gd name="connsiteY3" fmla="*/ 168300 h 1682997"/>
              <a:gd name="connsiteX4" fmla="*/ 2598127 w 2598127"/>
              <a:gd name="connsiteY4" fmla="*/ 1514697 h 1682997"/>
              <a:gd name="connsiteX5" fmla="*/ 2429827 w 2598127"/>
              <a:gd name="connsiteY5" fmla="*/ 1682997 h 1682997"/>
              <a:gd name="connsiteX6" fmla="*/ 168300 w 2598127"/>
              <a:gd name="connsiteY6" fmla="*/ 1682997 h 1682997"/>
              <a:gd name="connsiteX7" fmla="*/ 0 w 2598127"/>
              <a:gd name="connsiteY7" fmla="*/ 1514697 h 1682997"/>
              <a:gd name="connsiteX8" fmla="*/ 0 w 2598127"/>
              <a:gd name="connsiteY8" fmla="*/ 168300 h 1682997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</a:cxnLst>
            <a:rect l="l" t="t" r="r" b="b"/>
            <a:pathLst>
              <a:path w="2598127" h="1682997">
                <a:moveTo>
                  <a:pt x="0" y="168300"/>
                </a:moveTo>
                <a:cubicBezTo>
                  <a:pt x="0" y="75350"/>
                  <a:pt x="75350" y="0"/>
                  <a:pt x="168300" y="0"/>
                </a:cubicBezTo>
                <a:lnTo>
                  <a:pt x="2429827" y="0"/>
                </a:lnTo>
                <a:cubicBezTo>
                  <a:pt x="2522777" y="0"/>
                  <a:pt x="2598127" y="75350"/>
                  <a:pt x="2598127" y="168300"/>
                </a:cubicBezTo>
                <a:lnTo>
                  <a:pt x="2598127" y="1514697"/>
                </a:lnTo>
                <a:cubicBezTo>
                  <a:pt x="2598127" y="1607647"/>
                  <a:pt x="2522777" y="1682997"/>
                  <a:pt x="2429827" y="1682997"/>
                </a:cubicBezTo>
                <a:lnTo>
                  <a:pt x="168300" y="1682997"/>
                </a:lnTo>
                <a:cubicBezTo>
                  <a:pt x="75350" y="1682997"/>
                  <a:pt x="0" y="1607647"/>
                  <a:pt x="0" y="1514697"/>
                </a:cubicBezTo>
                <a:lnTo>
                  <a:pt x="0" y="168300"/>
                </a:lnTo>
                <a:close/>
              </a:path>
            </a:pathLst>
          </a:custGeom>
          <a:ln>
            <a:solidFill>
              <a:srgbClr val="D22733"/>
            </a:solidFill>
          </a:ln>
        </p:spPr>
        <p:style>
          <a:lnRef idx="2">
            <a:schemeClr val="accent2">
              <a:hueOff val="0"/>
              <a:satOff val="0"/>
              <a:lumOff val="0"/>
              <a:alphaOff val="0"/>
            </a:schemeClr>
          </a:lnRef>
          <a:fillRef idx="1">
            <a:schemeClr val="lt1">
              <a:alpha val="90000"/>
              <a:hueOff val="0"/>
              <a:satOff val="0"/>
              <a:lumOff val="0"/>
              <a:alphaOff val="0"/>
            </a:schemeClr>
          </a:fillRef>
          <a:effectRef idx="0">
            <a:schemeClr val="lt1">
              <a:alpha val="90000"/>
              <a:hueOff val="0"/>
              <a:satOff val="0"/>
              <a:lumOff val="0"/>
              <a:alphaOff val="0"/>
            </a:schemeClr>
          </a:effectRef>
          <a:fontRef idx="minor">
            <a:schemeClr val="dk1">
              <a:hueOff val="0"/>
              <a:satOff val="0"/>
              <a:lumOff val="0"/>
              <a:alphaOff val="0"/>
            </a:schemeClr>
          </a:fontRef>
        </p:style>
        <p:txBody>
          <a:bodyPr spcFirstLastPara="0" vert="horz" wrap="square" lIns="90310" tIns="90310" rIns="869748" bIns="511059" numCol="1" spcCol="1270" anchor="t" anchorCtr="0">
            <a:noAutofit/>
          </a:bodyPr>
          <a:lstStyle/>
          <a:p>
            <a:pPr marL="182880" lvl="1" indent="-182880" algn="l" defTabSz="622300">
              <a:spcBef>
                <a:spcPct val="0"/>
              </a:spcBef>
              <a:spcAft>
                <a:spcPts val="300"/>
              </a:spcAft>
              <a:buChar char="••"/>
            </a:pPr>
            <a:r>
              <a:rPr lang="en-US" sz="1300" kern="1200" dirty="0" smtClean="0">
                <a:latin typeface="Century Gothic"/>
                <a:cs typeface="Century Gothic"/>
              </a:rPr>
              <a:t>Increases vocabulary</a:t>
            </a:r>
            <a:endParaRPr lang="en-US" sz="1300" kern="1200" dirty="0">
              <a:latin typeface="Century Gothic"/>
              <a:cs typeface="Century Gothic"/>
            </a:endParaRPr>
          </a:p>
          <a:p>
            <a:pPr marL="182880" lvl="1" indent="-182880" algn="l" defTabSz="622300">
              <a:spcBef>
                <a:spcPct val="0"/>
              </a:spcBef>
              <a:spcAft>
                <a:spcPts val="300"/>
              </a:spcAft>
              <a:buChar char="••"/>
            </a:pPr>
            <a:r>
              <a:rPr lang="en-US" sz="1300" kern="1200" dirty="0" smtClean="0">
                <a:latin typeface="Century Gothic"/>
                <a:cs typeface="Century Gothic"/>
              </a:rPr>
              <a:t>Helps children learn more language to understand their actions and to express their </a:t>
            </a:r>
            <a:br>
              <a:rPr lang="en-US" sz="1300" kern="1200" dirty="0" smtClean="0">
                <a:latin typeface="Century Gothic"/>
                <a:cs typeface="Century Gothic"/>
              </a:rPr>
            </a:br>
            <a:r>
              <a:rPr lang="en-US" sz="1300" kern="1200" dirty="0" smtClean="0">
                <a:latin typeface="Century Gothic"/>
                <a:cs typeface="Century Gothic"/>
              </a:rPr>
              <a:t>ideas</a:t>
            </a:r>
            <a:endParaRPr lang="en-US" sz="1300" kern="1200" dirty="0">
              <a:latin typeface="Century Gothic"/>
              <a:cs typeface="Century Gothic"/>
            </a:endParaRPr>
          </a:p>
        </p:txBody>
      </p:sp>
      <p:sp>
        <p:nvSpPr>
          <p:cNvPr id="12" name="Freeform 11"/>
          <p:cNvSpPr/>
          <p:nvPr/>
        </p:nvSpPr>
        <p:spPr>
          <a:xfrm>
            <a:off x="2364598" y="2141323"/>
            <a:ext cx="1751385" cy="1882854"/>
          </a:xfrm>
          <a:custGeom>
            <a:avLst/>
            <a:gdLst>
              <a:gd name="connsiteX0" fmla="*/ 0 w 1751385"/>
              <a:gd name="connsiteY0" fmla="*/ 1882854 h 1882854"/>
              <a:gd name="connsiteX1" fmla="*/ 1751385 w 1751385"/>
              <a:gd name="connsiteY1" fmla="*/ 0 h 1882854"/>
              <a:gd name="connsiteX2" fmla="*/ 1751385 w 1751385"/>
              <a:gd name="connsiteY2" fmla="*/ 1882854 h 1882854"/>
              <a:gd name="connsiteX3" fmla="*/ 0 w 1751385"/>
              <a:gd name="connsiteY3" fmla="*/ 1882854 h 1882854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</a:cxnLst>
            <a:rect l="l" t="t" r="r" b="b"/>
            <a:pathLst>
              <a:path w="1751385" h="1882854">
                <a:moveTo>
                  <a:pt x="0" y="1882854"/>
                </a:moveTo>
                <a:cubicBezTo>
                  <a:pt x="0" y="842982"/>
                  <a:pt x="784122" y="0"/>
                  <a:pt x="1751385" y="0"/>
                </a:cubicBezTo>
                <a:lnTo>
                  <a:pt x="1751385" y="1882854"/>
                </a:lnTo>
                <a:lnTo>
                  <a:pt x="0" y="1882854"/>
                </a:lnTo>
                <a:close/>
              </a:path>
            </a:pathLst>
          </a:custGeom>
          <a:solidFill>
            <a:srgbClr val="D22733"/>
          </a:solidFill>
        </p:spPr>
        <p:style>
          <a:lnRef idx="3">
            <a:schemeClr val="lt1">
              <a:hueOff val="0"/>
              <a:satOff val="0"/>
              <a:lumOff val="0"/>
              <a:alphaOff val="0"/>
            </a:schemeClr>
          </a:lnRef>
          <a:fillRef idx="1">
            <a:schemeClr val="accent2">
              <a:hueOff val="0"/>
              <a:satOff val="0"/>
              <a:lumOff val="0"/>
              <a:alphaOff val="0"/>
            </a:schemeClr>
          </a:fillRef>
          <a:effectRef idx="1">
            <a:schemeClr val="accent2">
              <a:hueOff val="0"/>
              <a:satOff val="0"/>
              <a:lumOff val="0"/>
              <a:alphaOff val="0"/>
            </a:schemeClr>
          </a:effectRef>
          <a:fontRef idx="minor">
            <a:schemeClr val="lt1"/>
          </a:fontRef>
        </p:style>
        <p:txBody>
          <a:bodyPr spcFirstLastPara="0" vert="horz" wrap="square" lIns="619649" tIns="658155" rIns="106680" bIns="106680" numCol="1" spcCol="1270" anchor="ctr" anchorCtr="0">
            <a:noAutofit/>
          </a:bodyPr>
          <a:lstStyle/>
          <a:p>
            <a:pPr lvl="0" algn="r" defTabSz="666750">
              <a:lnSpc>
                <a:spcPct val="90000"/>
              </a:lnSpc>
              <a:spcBef>
                <a:spcPct val="0"/>
              </a:spcBef>
              <a:spcAft>
                <a:spcPct val="35000"/>
              </a:spcAft>
            </a:pPr>
            <a:r>
              <a:rPr lang="en-US" sz="1300" b="1" kern="1200" dirty="0" smtClean="0">
                <a:latin typeface="Century Gothic"/>
                <a:cs typeface="Century Gothic"/>
              </a:rPr>
              <a:t>Introducing Novel Words</a:t>
            </a:r>
          </a:p>
          <a:p>
            <a:pPr lvl="0" algn="r" defTabSz="666750">
              <a:lnSpc>
                <a:spcPct val="90000"/>
              </a:lnSpc>
              <a:spcBef>
                <a:spcPct val="0"/>
              </a:spcBef>
              <a:spcAft>
                <a:spcPct val="35000"/>
              </a:spcAft>
            </a:pPr>
            <a:endParaRPr lang="en-US" sz="1300" b="1" kern="1200" dirty="0">
              <a:latin typeface="Century Gothic"/>
              <a:cs typeface="Century Gothic"/>
            </a:endParaRPr>
          </a:p>
        </p:txBody>
      </p:sp>
      <p:sp>
        <p:nvSpPr>
          <p:cNvPr id="13" name="Freeform 12"/>
          <p:cNvSpPr/>
          <p:nvPr/>
        </p:nvSpPr>
        <p:spPr>
          <a:xfrm>
            <a:off x="4336869" y="2123082"/>
            <a:ext cx="1897110" cy="1907858"/>
          </a:xfrm>
          <a:custGeom>
            <a:avLst/>
            <a:gdLst>
              <a:gd name="connsiteX0" fmla="*/ 0 w 1907858"/>
              <a:gd name="connsiteY0" fmla="*/ 1897110 h 1897110"/>
              <a:gd name="connsiteX1" fmla="*/ 1907858 w 1907858"/>
              <a:gd name="connsiteY1" fmla="*/ 0 h 1897110"/>
              <a:gd name="connsiteX2" fmla="*/ 1907858 w 1907858"/>
              <a:gd name="connsiteY2" fmla="*/ 1897110 h 1897110"/>
              <a:gd name="connsiteX3" fmla="*/ 0 w 1907858"/>
              <a:gd name="connsiteY3" fmla="*/ 1897110 h 189711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</a:cxnLst>
            <a:rect l="l" t="t" r="r" b="b"/>
            <a:pathLst>
              <a:path w="1907858" h="1897110">
                <a:moveTo>
                  <a:pt x="1" y="0"/>
                </a:moveTo>
                <a:cubicBezTo>
                  <a:pt x="1053681" y="0"/>
                  <a:pt x="1907857" y="849365"/>
                  <a:pt x="1907857" y="1897110"/>
                </a:cubicBezTo>
                <a:lnTo>
                  <a:pt x="1" y="1897110"/>
                </a:lnTo>
                <a:lnTo>
                  <a:pt x="1" y="0"/>
                </a:lnTo>
                <a:close/>
              </a:path>
            </a:pathLst>
          </a:custGeom>
          <a:solidFill>
            <a:srgbClr val="548698"/>
          </a:solidFill>
        </p:spPr>
        <p:style>
          <a:lnRef idx="3">
            <a:schemeClr val="lt1">
              <a:hueOff val="0"/>
              <a:satOff val="0"/>
              <a:lumOff val="0"/>
              <a:alphaOff val="0"/>
            </a:schemeClr>
          </a:lnRef>
          <a:fillRef idx="1">
            <a:schemeClr val="accent3">
              <a:hueOff val="0"/>
              <a:satOff val="0"/>
              <a:lumOff val="0"/>
              <a:alphaOff val="0"/>
            </a:schemeClr>
          </a:fillRef>
          <a:effectRef idx="1">
            <a:schemeClr val="accent3">
              <a:hueOff val="0"/>
              <a:satOff val="0"/>
              <a:lumOff val="0"/>
              <a:alphaOff val="0"/>
            </a:schemeClr>
          </a:effectRef>
          <a:fontRef idx="minor">
            <a:schemeClr val="lt1"/>
          </a:fontRef>
        </p:style>
        <p:txBody>
          <a:bodyPr spcFirstLastPara="0" vert="horz" wrap="square" lIns="106680" tIns="665479" rIns="662331" bIns="106680" numCol="1" spcCol="1270" anchor="ctr" anchorCtr="0">
            <a:noAutofit/>
          </a:bodyPr>
          <a:lstStyle/>
          <a:p>
            <a:pPr lvl="0" defTabSz="666750">
              <a:lnSpc>
                <a:spcPct val="90000"/>
              </a:lnSpc>
              <a:spcBef>
                <a:spcPct val="0"/>
              </a:spcBef>
              <a:spcAft>
                <a:spcPct val="35000"/>
              </a:spcAft>
            </a:pPr>
            <a:r>
              <a:rPr lang="en-US" sz="1300" b="1" kern="1200" dirty="0" smtClean="0">
                <a:latin typeface="Century Gothic"/>
                <a:cs typeface="Century Gothic"/>
              </a:rPr>
              <a:t>Engaging </a:t>
            </a:r>
            <a:br>
              <a:rPr lang="en-US" sz="1300" b="1" kern="1200" dirty="0" smtClean="0">
                <a:latin typeface="Century Gothic"/>
                <a:cs typeface="Century Gothic"/>
              </a:rPr>
            </a:br>
            <a:r>
              <a:rPr lang="en-US" sz="1300" b="1" kern="1200" dirty="0" smtClean="0">
                <a:latin typeface="Century Gothic"/>
                <a:cs typeface="Century Gothic"/>
              </a:rPr>
              <a:t>in Thick Conversations</a:t>
            </a:r>
          </a:p>
          <a:p>
            <a:pPr lvl="0" defTabSz="666750">
              <a:lnSpc>
                <a:spcPct val="90000"/>
              </a:lnSpc>
              <a:spcBef>
                <a:spcPct val="0"/>
              </a:spcBef>
              <a:spcAft>
                <a:spcPct val="35000"/>
              </a:spcAft>
            </a:pPr>
            <a:endParaRPr lang="en-US" sz="1300" b="1" kern="1200" dirty="0" smtClean="0">
              <a:latin typeface="Century Gothic"/>
              <a:cs typeface="Century Gothic"/>
            </a:endParaRPr>
          </a:p>
        </p:txBody>
      </p:sp>
      <p:sp>
        <p:nvSpPr>
          <p:cNvPr id="14" name="Freeform 13"/>
          <p:cNvSpPr/>
          <p:nvPr/>
        </p:nvSpPr>
        <p:spPr>
          <a:xfrm>
            <a:off x="4336869" y="4254330"/>
            <a:ext cx="1814489" cy="1873586"/>
          </a:xfrm>
          <a:custGeom>
            <a:avLst/>
            <a:gdLst>
              <a:gd name="connsiteX0" fmla="*/ 0 w 1814489"/>
              <a:gd name="connsiteY0" fmla="*/ 1873585 h 1873585"/>
              <a:gd name="connsiteX1" fmla="*/ 1814489 w 1814489"/>
              <a:gd name="connsiteY1" fmla="*/ 0 h 1873585"/>
              <a:gd name="connsiteX2" fmla="*/ 1814489 w 1814489"/>
              <a:gd name="connsiteY2" fmla="*/ 1873585 h 1873585"/>
              <a:gd name="connsiteX3" fmla="*/ 0 w 1814489"/>
              <a:gd name="connsiteY3" fmla="*/ 1873585 h 1873585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</a:cxnLst>
            <a:rect l="l" t="t" r="r" b="b"/>
            <a:pathLst>
              <a:path w="1814489" h="1873585">
                <a:moveTo>
                  <a:pt x="1814489" y="0"/>
                </a:moveTo>
                <a:cubicBezTo>
                  <a:pt x="1814489" y="1034752"/>
                  <a:pt x="1002115" y="1873585"/>
                  <a:pt x="0" y="1873585"/>
                </a:cubicBezTo>
                <a:lnTo>
                  <a:pt x="0" y="0"/>
                </a:lnTo>
                <a:lnTo>
                  <a:pt x="1814489" y="0"/>
                </a:lnTo>
                <a:close/>
              </a:path>
            </a:pathLst>
          </a:custGeom>
          <a:solidFill>
            <a:srgbClr val="DBA72C"/>
          </a:solidFill>
        </p:spPr>
        <p:style>
          <a:lnRef idx="3">
            <a:schemeClr val="lt1">
              <a:hueOff val="0"/>
              <a:satOff val="0"/>
              <a:lumOff val="0"/>
              <a:alphaOff val="0"/>
            </a:schemeClr>
          </a:lnRef>
          <a:fillRef idx="1">
            <a:schemeClr val="accent4">
              <a:hueOff val="0"/>
              <a:satOff val="0"/>
              <a:lumOff val="0"/>
              <a:alphaOff val="0"/>
            </a:schemeClr>
          </a:fillRef>
          <a:effectRef idx="1">
            <a:schemeClr val="accent4">
              <a:hueOff val="0"/>
              <a:satOff val="0"/>
              <a:lumOff val="0"/>
              <a:alphaOff val="0"/>
            </a:schemeClr>
          </a:effectRef>
          <a:fontRef idx="minor">
            <a:schemeClr val="lt1"/>
          </a:fontRef>
        </p:style>
        <p:txBody>
          <a:bodyPr spcFirstLastPara="0" vert="horz" wrap="square" lIns="99568" tIns="99569" rIns="631020" bIns="648328" numCol="1" spcCol="1270" anchor="ctr" anchorCtr="0">
            <a:noAutofit/>
          </a:bodyPr>
          <a:lstStyle/>
          <a:p>
            <a:pPr lvl="0" defTabSz="622300">
              <a:lnSpc>
                <a:spcPct val="90000"/>
              </a:lnSpc>
              <a:spcBef>
                <a:spcPct val="0"/>
              </a:spcBef>
              <a:spcAft>
                <a:spcPct val="35000"/>
              </a:spcAft>
            </a:pPr>
            <a:endParaRPr lang="en-US" sz="1300" b="1" kern="1200" dirty="0" smtClean="0">
              <a:latin typeface="Century Gothic"/>
              <a:cs typeface="Century Gothic"/>
            </a:endParaRPr>
          </a:p>
          <a:p>
            <a:pPr lvl="0" defTabSz="622300">
              <a:lnSpc>
                <a:spcPct val="90000"/>
              </a:lnSpc>
              <a:spcBef>
                <a:spcPct val="0"/>
              </a:spcBef>
              <a:spcAft>
                <a:spcPct val="35000"/>
              </a:spcAft>
            </a:pPr>
            <a:r>
              <a:rPr lang="en-US" sz="1300" b="1" kern="1200" dirty="0" smtClean="0">
                <a:latin typeface="Century Gothic"/>
                <a:cs typeface="Century Gothic"/>
              </a:rPr>
              <a:t>Asking Questions</a:t>
            </a:r>
          </a:p>
        </p:txBody>
      </p:sp>
      <p:sp>
        <p:nvSpPr>
          <p:cNvPr id="15" name="Freeform 14"/>
          <p:cNvSpPr/>
          <p:nvPr/>
        </p:nvSpPr>
        <p:spPr>
          <a:xfrm>
            <a:off x="2364598" y="4224988"/>
            <a:ext cx="1798708" cy="1905855"/>
          </a:xfrm>
          <a:custGeom>
            <a:avLst/>
            <a:gdLst>
              <a:gd name="connsiteX0" fmla="*/ 0 w 1905854"/>
              <a:gd name="connsiteY0" fmla="*/ 1798707 h 1798707"/>
              <a:gd name="connsiteX1" fmla="*/ 1905854 w 1905854"/>
              <a:gd name="connsiteY1" fmla="*/ 0 h 1798707"/>
              <a:gd name="connsiteX2" fmla="*/ 1905854 w 1905854"/>
              <a:gd name="connsiteY2" fmla="*/ 1798707 h 1798707"/>
              <a:gd name="connsiteX3" fmla="*/ 0 w 1905854"/>
              <a:gd name="connsiteY3" fmla="*/ 1798707 h 1798707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</a:cxnLst>
            <a:rect l="l" t="t" r="r" b="b"/>
            <a:pathLst>
              <a:path w="1905854" h="1798707">
                <a:moveTo>
                  <a:pt x="1905853" y="1798707"/>
                </a:moveTo>
                <a:cubicBezTo>
                  <a:pt x="853280" y="1798707"/>
                  <a:pt x="1" y="993398"/>
                  <a:pt x="1" y="0"/>
                </a:cubicBezTo>
                <a:lnTo>
                  <a:pt x="1905853" y="0"/>
                </a:lnTo>
                <a:lnTo>
                  <a:pt x="1905853" y="1798707"/>
                </a:lnTo>
                <a:close/>
              </a:path>
            </a:pathLst>
          </a:custGeom>
          <a:solidFill>
            <a:schemeClr val="accent3">
              <a:lumMod val="75000"/>
            </a:schemeClr>
          </a:solidFill>
        </p:spPr>
        <p:style>
          <a:lnRef idx="3">
            <a:schemeClr val="lt1">
              <a:hueOff val="0"/>
              <a:satOff val="0"/>
              <a:lumOff val="0"/>
              <a:alphaOff val="0"/>
            </a:schemeClr>
          </a:lnRef>
          <a:fillRef idx="1">
            <a:schemeClr val="accent5">
              <a:hueOff val="0"/>
              <a:satOff val="0"/>
              <a:lumOff val="0"/>
              <a:alphaOff val="0"/>
            </a:schemeClr>
          </a:fillRef>
          <a:effectRef idx="1">
            <a:schemeClr val="accent5">
              <a:hueOff val="0"/>
              <a:satOff val="0"/>
              <a:lumOff val="0"/>
              <a:alphaOff val="0"/>
            </a:schemeClr>
          </a:effectRef>
          <a:fontRef idx="minor">
            <a:schemeClr val="lt1"/>
          </a:fontRef>
        </p:style>
        <p:txBody>
          <a:bodyPr spcFirstLastPara="0" vert="horz" wrap="square" lIns="633510" tIns="106681" rIns="106680" bIns="664892" numCol="1" spcCol="1270" anchor="ctr" anchorCtr="0">
            <a:noAutofit/>
          </a:bodyPr>
          <a:lstStyle/>
          <a:p>
            <a:pPr lvl="0" algn="r" defTabSz="666750">
              <a:lnSpc>
                <a:spcPct val="90000"/>
              </a:lnSpc>
              <a:spcBef>
                <a:spcPct val="0"/>
              </a:spcBef>
              <a:spcAft>
                <a:spcPct val="35000"/>
              </a:spcAft>
            </a:pPr>
            <a:r>
              <a:rPr lang="en-US" sz="1300" b="1" kern="1200" dirty="0" smtClean="0">
                <a:latin typeface="Century Gothic"/>
                <a:cs typeface="Century Gothic"/>
              </a:rPr>
              <a:t>Expanding on What Children Say</a:t>
            </a:r>
          </a:p>
        </p:txBody>
      </p:sp>
      <p:sp>
        <p:nvSpPr>
          <p:cNvPr id="16" name="Circular Arrow 15"/>
          <p:cNvSpPr/>
          <p:nvPr/>
        </p:nvSpPr>
        <p:spPr>
          <a:xfrm>
            <a:off x="3845114" y="3692384"/>
            <a:ext cx="786275" cy="683717"/>
          </a:xfrm>
          <a:prstGeom prst="circularArrow">
            <a:avLst/>
          </a:prstGeom>
        </p:spPr>
        <p:style>
          <a:lnRef idx="3">
            <a:schemeClr val="lt1">
              <a:hueOff val="0"/>
              <a:satOff val="0"/>
              <a:lumOff val="0"/>
              <a:alphaOff val="0"/>
            </a:schemeClr>
          </a:lnRef>
          <a:fillRef idx="1">
            <a:schemeClr val="accent2">
              <a:tint val="40000"/>
              <a:hueOff val="0"/>
              <a:satOff val="0"/>
              <a:lumOff val="0"/>
              <a:alphaOff val="0"/>
            </a:schemeClr>
          </a:fillRef>
          <a:effectRef idx="1">
            <a:schemeClr val="accent2">
              <a:tint val="40000"/>
              <a:hueOff val="0"/>
              <a:satOff val="0"/>
              <a:lumOff val="0"/>
              <a:alphaOff val="0"/>
            </a:schemeClr>
          </a:effectRef>
          <a:fontRef idx="minor">
            <a:schemeClr val="dk1">
              <a:hueOff val="0"/>
              <a:satOff val="0"/>
              <a:lumOff val="0"/>
              <a:alphaOff val="0"/>
            </a:schemeClr>
          </a:fontRef>
        </p:style>
      </p:sp>
      <p:sp>
        <p:nvSpPr>
          <p:cNvPr id="17" name="Circular Arrow 16"/>
          <p:cNvSpPr/>
          <p:nvPr/>
        </p:nvSpPr>
        <p:spPr>
          <a:xfrm rot="10800000">
            <a:off x="3845114" y="3826937"/>
            <a:ext cx="786275" cy="683717"/>
          </a:xfrm>
          <a:prstGeom prst="circularArrow">
            <a:avLst/>
          </a:prstGeom>
        </p:spPr>
        <p:style>
          <a:lnRef idx="3">
            <a:schemeClr val="lt1">
              <a:hueOff val="0"/>
              <a:satOff val="0"/>
              <a:lumOff val="0"/>
              <a:alphaOff val="0"/>
            </a:schemeClr>
          </a:lnRef>
          <a:fillRef idx="1">
            <a:schemeClr val="accent2">
              <a:tint val="40000"/>
              <a:hueOff val="0"/>
              <a:satOff val="0"/>
              <a:lumOff val="0"/>
              <a:alphaOff val="0"/>
            </a:schemeClr>
          </a:fillRef>
          <a:effectRef idx="1">
            <a:schemeClr val="accent2">
              <a:tint val="40000"/>
              <a:hueOff val="0"/>
              <a:satOff val="0"/>
              <a:lumOff val="0"/>
              <a:alphaOff val="0"/>
            </a:schemeClr>
          </a:effectRef>
          <a:fontRef idx="minor">
            <a:schemeClr val="dk1">
              <a:hueOff val="0"/>
              <a:satOff val="0"/>
              <a:lumOff val="0"/>
              <a:alphaOff val="0"/>
            </a:schemeClr>
          </a:fontRef>
        </p:style>
      </p:sp>
      <p:sp>
        <p:nvSpPr>
          <p:cNvPr id="18" name="Oval 17"/>
          <p:cNvSpPr/>
          <p:nvPr/>
        </p:nvSpPr>
        <p:spPr>
          <a:xfrm>
            <a:off x="3706184" y="3574613"/>
            <a:ext cx="1183873" cy="1064090"/>
          </a:xfrm>
          <a:prstGeom prst="ellipse">
            <a:avLst/>
          </a:prstGeom>
          <a:solidFill>
            <a:schemeClr val="bg1"/>
          </a:solidFill>
          <a:ln>
            <a:solidFill>
              <a:schemeClr val="accent6">
                <a:lumMod val="75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1300">
              <a:latin typeface="Century Gothic"/>
              <a:cs typeface="Century Gothic"/>
            </a:endParaRPr>
          </a:p>
        </p:txBody>
      </p:sp>
      <p:sp>
        <p:nvSpPr>
          <p:cNvPr id="19" name="TextBox 18"/>
          <p:cNvSpPr txBox="1"/>
          <p:nvPr/>
        </p:nvSpPr>
        <p:spPr>
          <a:xfrm>
            <a:off x="3639065" y="3826939"/>
            <a:ext cx="1276222" cy="46166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1200" b="1" dirty="0" smtClean="0">
                <a:latin typeface="Century Gothic"/>
                <a:cs typeface="Century Gothic"/>
              </a:rPr>
              <a:t>Extended Conversations</a:t>
            </a:r>
            <a:endParaRPr lang="en-US" sz="1200" b="1" dirty="0">
              <a:latin typeface="Century Gothic"/>
              <a:cs typeface="Century Gothic"/>
            </a:endParaRPr>
          </a:p>
        </p:txBody>
      </p:sp>
    </p:spTree>
    <p:extLst>
      <p:ext uri="{BB962C8B-B14F-4D97-AF65-F5344CB8AC3E}">
        <p14:creationId xmlns:p14="http://schemas.microsoft.com/office/powerpoint/2010/main" val="1508997851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30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Clr clrSpc="hsl" dir="cw">
                                      <p:cBhvr override="childStyle">
                                        <p:cTn id="6" dur="500" fill="hold"/>
                                        <p:tgtEl>
                                          <p:spTgt spid="19"/>
                                        </p:tgtEl>
                                        <p:attrNameLst>
                                          <p:attrName>style.color</p:attrName>
                                        </p:attrNameLst>
                                      </p:cBhvr>
                                      <p:by>
                                        <p:hsl h="0" s="12549" l="25098"/>
                                      </p:by>
                                    </p:animClr>
                                    <p:animClr clrSpc="hsl" dir="cw">
                                      <p:cBhvr>
                                        <p:cTn id="7" dur="500" fill="hold"/>
                                        <p:tgtEl>
                                          <p:spTgt spid="19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by>
                                        <p:hsl h="0" s="12549" l="25098"/>
                                      </p:by>
                                    </p:animClr>
                                    <p:animClr clrSpc="hsl" dir="cw">
                                      <p:cBhvr>
                                        <p:cTn id="8" dur="500" fill="hold"/>
                                        <p:tgtEl>
                                          <p:spTgt spid="19"/>
                                        </p:tgtEl>
                                        <p:attrNameLst>
                                          <p:attrName>stroke.color</p:attrName>
                                        </p:attrNameLst>
                                      </p:cBhvr>
                                      <p:by>
                                        <p:hsl h="0" s="12549" l="25098"/>
                                      </p:by>
                                    </p:animClr>
                                    <p:set>
                                      <p:cBhvr>
                                        <p:cTn id="9" dur="500" fill="hold"/>
                                        <p:tgtEl>
                                          <p:spTgt spid="19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0" presetID="30" presetClass="emph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animClr clrSpc="hsl" dir="cw">
                                      <p:cBhvr override="childStyle">
                                        <p:cTn id="11" dur="500" fill="hold"/>
                                        <p:tgtEl>
                                          <p:spTgt spid="18"/>
                                        </p:tgtEl>
                                        <p:attrNameLst>
                                          <p:attrName>style.color</p:attrName>
                                        </p:attrNameLst>
                                      </p:cBhvr>
                                      <p:by>
                                        <p:hsl h="0" s="12549" l="25098"/>
                                      </p:by>
                                    </p:animClr>
                                    <p:animClr clrSpc="hsl" dir="cw">
                                      <p:cBhvr>
                                        <p:cTn id="12" dur="500" fill="hold"/>
                                        <p:tgtEl>
                                          <p:spTgt spid="18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by>
                                        <p:hsl h="0" s="12549" l="25098"/>
                                      </p:by>
                                    </p:animClr>
                                    <p:animClr clrSpc="hsl" dir="cw">
                                      <p:cBhvr>
                                        <p:cTn id="13" dur="500" fill="hold"/>
                                        <p:tgtEl>
                                          <p:spTgt spid="18"/>
                                        </p:tgtEl>
                                        <p:attrNameLst>
                                          <p:attrName>stroke.color</p:attrName>
                                        </p:attrNameLst>
                                      </p:cBhvr>
                                      <p:by>
                                        <p:hsl h="0" s="12549" l="25098"/>
                                      </p:by>
                                    </p:animClr>
                                    <p:set>
                                      <p:cBhvr>
                                        <p:cTn id="14" dur="500" fill="hold"/>
                                        <p:tgtEl>
                                          <p:spTgt spid="18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5" presetID="30" presetClass="emph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animClr clrSpc="hsl" dir="cw">
                                      <p:cBhvr override="childStyle">
                                        <p:cTn id="16" dur="500" fill="hold"/>
                                        <p:tgtEl>
                                          <p:spTgt spid="14"/>
                                        </p:tgtEl>
                                        <p:attrNameLst>
                                          <p:attrName>style.color</p:attrName>
                                        </p:attrNameLst>
                                      </p:cBhvr>
                                      <p:by>
                                        <p:hsl h="0" s="12549" l="25098"/>
                                      </p:by>
                                    </p:animClr>
                                    <p:animClr clrSpc="hsl" dir="cw">
                                      <p:cBhvr>
                                        <p:cTn id="17" dur="500" fill="hold"/>
                                        <p:tgtEl>
                                          <p:spTgt spid="14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by>
                                        <p:hsl h="0" s="12549" l="25098"/>
                                      </p:by>
                                    </p:animClr>
                                    <p:animClr clrSpc="hsl" dir="cw">
                                      <p:cBhvr>
                                        <p:cTn id="18" dur="500" fill="hold"/>
                                        <p:tgtEl>
                                          <p:spTgt spid="14"/>
                                        </p:tgtEl>
                                        <p:attrNameLst>
                                          <p:attrName>stroke.color</p:attrName>
                                        </p:attrNameLst>
                                      </p:cBhvr>
                                      <p:by>
                                        <p:hsl h="0" s="12549" l="25098"/>
                                      </p:by>
                                    </p:animClr>
                                    <p:set>
                                      <p:cBhvr>
                                        <p:cTn id="19" dur="500" fill="hold"/>
                                        <p:tgtEl>
                                          <p:spTgt spid="14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0" presetID="30" presetClass="emph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animClr clrSpc="hsl" dir="cw">
                                      <p:cBhvr override="childStyle">
                                        <p:cTn id="21" dur="500" fill="hold"/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style.color</p:attrName>
                                        </p:attrNameLst>
                                      </p:cBhvr>
                                      <p:by>
                                        <p:hsl h="0" s="12549" l="25098"/>
                                      </p:by>
                                    </p:animClr>
                                    <p:animClr clrSpc="hsl" dir="cw">
                                      <p:cBhvr>
                                        <p:cTn id="22" dur="500" fill="hold"/>
                                        <p:tgtEl>
                                          <p:spTgt spid="8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by>
                                        <p:hsl h="0" s="12549" l="25098"/>
                                      </p:by>
                                    </p:animClr>
                                    <p:animClr clrSpc="hsl" dir="cw">
                                      <p:cBhvr>
                                        <p:cTn id="23" dur="500" fill="hold"/>
                                        <p:tgtEl>
                                          <p:spTgt spid="8"/>
                                        </p:tgtEl>
                                        <p:attrNameLst>
                                          <p:attrName>stroke.color</p:attrName>
                                        </p:attrNameLst>
                                      </p:cBhvr>
                                      <p:by>
                                        <p:hsl h="0" s="12549" l="25098"/>
                                      </p:by>
                                    </p:animClr>
                                    <p:set>
                                      <p:cBhvr>
                                        <p:cTn id="24" dur="500" fill="hold"/>
                                        <p:tgtEl>
                                          <p:spTgt spid="8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5" presetID="30" presetClass="emph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animClr clrSpc="hsl" dir="cw">
                                      <p:cBhvr override="childStyle">
                                        <p:cTn id="26" dur="500" fill="hold"/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style.color</p:attrName>
                                        </p:attrNameLst>
                                      </p:cBhvr>
                                      <p:by>
                                        <p:hsl h="0" s="12549" l="25098"/>
                                      </p:by>
                                    </p:animClr>
                                    <p:animClr clrSpc="hsl" dir="cw">
                                      <p:cBhvr>
                                        <p:cTn id="27" dur="500" fill="hold"/>
                                        <p:tgtEl>
                                          <p:spTgt spid="9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by>
                                        <p:hsl h="0" s="12549" l="25098"/>
                                      </p:by>
                                    </p:animClr>
                                    <p:animClr clrSpc="hsl" dir="cw">
                                      <p:cBhvr>
                                        <p:cTn id="28" dur="500" fill="hold"/>
                                        <p:tgtEl>
                                          <p:spTgt spid="9"/>
                                        </p:tgtEl>
                                        <p:attrNameLst>
                                          <p:attrName>stroke.color</p:attrName>
                                        </p:attrNameLst>
                                      </p:cBhvr>
                                      <p:by>
                                        <p:hsl h="0" s="12549" l="25098"/>
                                      </p:by>
                                    </p:animClr>
                                    <p:set>
                                      <p:cBhvr>
                                        <p:cTn id="29" dur="500" fill="hold"/>
                                        <p:tgtEl>
                                          <p:spTgt spid="9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30" presetID="30" presetClass="emph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animClr clrSpc="hsl" dir="cw">
                                      <p:cBhvr override="childStyle">
                                        <p:cTn id="31" dur="500" fill="hold"/>
                                        <p:tgtEl>
                                          <p:spTgt spid="15"/>
                                        </p:tgtEl>
                                        <p:attrNameLst>
                                          <p:attrName>style.color</p:attrName>
                                        </p:attrNameLst>
                                      </p:cBhvr>
                                      <p:by>
                                        <p:hsl h="0" s="12549" l="25098"/>
                                      </p:by>
                                    </p:animClr>
                                    <p:animClr clrSpc="hsl" dir="cw">
                                      <p:cBhvr>
                                        <p:cTn id="32" dur="500" fill="hold"/>
                                        <p:tgtEl>
                                          <p:spTgt spid="15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by>
                                        <p:hsl h="0" s="12549" l="25098"/>
                                      </p:by>
                                    </p:animClr>
                                    <p:animClr clrSpc="hsl" dir="cw">
                                      <p:cBhvr>
                                        <p:cTn id="33" dur="500" fill="hold"/>
                                        <p:tgtEl>
                                          <p:spTgt spid="15"/>
                                        </p:tgtEl>
                                        <p:attrNameLst>
                                          <p:attrName>stroke.color</p:attrName>
                                        </p:attrNameLst>
                                      </p:cBhvr>
                                      <p:by>
                                        <p:hsl h="0" s="12549" l="25098"/>
                                      </p:by>
                                    </p:animClr>
                                    <p:set>
                                      <p:cBhvr>
                                        <p:cTn id="34" dur="500" fill="hold"/>
                                        <p:tgtEl>
                                          <p:spTgt spid="15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35" presetID="30" presetClass="emph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animClr clrSpc="hsl" dir="cw">
                                      <p:cBhvr override="childStyle">
                                        <p:cTn id="36" dur="500" fill="hold"/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style.color</p:attrName>
                                        </p:attrNameLst>
                                      </p:cBhvr>
                                      <p:by>
                                        <p:hsl h="0" s="12549" l="25098"/>
                                      </p:by>
                                    </p:animClr>
                                    <p:animClr clrSpc="hsl" dir="cw">
                                      <p:cBhvr>
                                        <p:cTn id="37" dur="500" fill="hold"/>
                                        <p:tgtEl>
                                          <p:spTgt spid="11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by>
                                        <p:hsl h="0" s="12549" l="25098"/>
                                      </p:by>
                                    </p:animClr>
                                    <p:animClr clrSpc="hsl" dir="cw">
                                      <p:cBhvr>
                                        <p:cTn id="38" dur="500" fill="hold"/>
                                        <p:tgtEl>
                                          <p:spTgt spid="11"/>
                                        </p:tgtEl>
                                        <p:attrNameLst>
                                          <p:attrName>stroke.color</p:attrName>
                                        </p:attrNameLst>
                                      </p:cBhvr>
                                      <p:by>
                                        <p:hsl h="0" s="12549" l="25098"/>
                                      </p:by>
                                    </p:animClr>
                                    <p:set>
                                      <p:cBhvr>
                                        <p:cTn id="39" dur="500" fill="hold"/>
                                        <p:tgtEl>
                                          <p:spTgt spid="11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40" presetID="30" presetClass="emph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animClr clrSpc="hsl" dir="cw">
                                      <p:cBhvr override="childStyle">
                                        <p:cTn id="41" dur="500" fill="hold"/>
                                        <p:tgtEl>
                                          <p:spTgt spid="12"/>
                                        </p:tgtEl>
                                        <p:attrNameLst>
                                          <p:attrName>style.color</p:attrName>
                                        </p:attrNameLst>
                                      </p:cBhvr>
                                      <p:by>
                                        <p:hsl h="0" s="12549" l="25098"/>
                                      </p:by>
                                    </p:animClr>
                                    <p:animClr clrSpc="hsl" dir="cw">
                                      <p:cBhvr>
                                        <p:cTn id="42" dur="500" fill="hold"/>
                                        <p:tgtEl>
                                          <p:spTgt spid="12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by>
                                        <p:hsl h="0" s="12549" l="25098"/>
                                      </p:by>
                                    </p:animClr>
                                    <p:animClr clrSpc="hsl" dir="cw">
                                      <p:cBhvr>
                                        <p:cTn id="43" dur="500" fill="hold"/>
                                        <p:tgtEl>
                                          <p:spTgt spid="12"/>
                                        </p:tgtEl>
                                        <p:attrNameLst>
                                          <p:attrName>stroke.color</p:attrName>
                                        </p:attrNameLst>
                                      </p:cBhvr>
                                      <p:by>
                                        <p:hsl h="0" s="12549" l="25098"/>
                                      </p:by>
                                    </p:animClr>
                                    <p:set>
                                      <p:cBhvr>
                                        <p:cTn id="44" dur="500" fill="hold"/>
                                        <p:tgtEl>
                                          <p:spTgt spid="12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8" grpId="0" animBg="1"/>
      <p:bldP spid="9" grpId="0" animBg="1"/>
      <p:bldP spid="11" grpId="0" animBg="1"/>
      <p:bldP spid="12" grpId="0" animBg="1"/>
      <p:bldP spid="14" grpId="0" animBg="1"/>
      <p:bldP spid="15" grpId="0" animBg="1"/>
      <p:bldP spid="18" grpId="0" animBg="1"/>
      <p:bldP spid="19" grpId="0"/>
    </p:bld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331984" y="434109"/>
            <a:ext cx="8477737" cy="1143000"/>
          </a:xfrm>
        </p:spPr>
        <p:txBody>
          <a:bodyPr>
            <a:noAutofit/>
          </a:bodyPr>
          <a:lstStyle/>
          <a:p>
            <a:r>
              <a:rPr lang="en-US" dirty="0" smtClean="0"/>
              <a:t>HOW DO EXTENDED CONVERSATIONS WITH CHILDREN BENEFIT TEACHERS?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671453" y="2008138"/>
            <a:ext cx="5156971" cy="4461933"/>
          </a:xfrm>
        </p:spPr>
        <p:txBody>
          <a:bodyPr>
            <a:noAutofit/>
          </a:bodyPr>
          <a:lstStyle/>
          <a:p>
            <a:pPr marL="274320" indent="-274320">
              <a:spcBef>
                <a:spcPts val="1100"/>
              </a:spcBef>
              <a:buSzPct val="80000"/>
            </a:pPr>
            <a:r>
              <a:rPr lang="en-US" sz="2300" dirty="0" smtClean="0"/>
              <a:t>Show what children understand and are interested in</a:t>
            </a:r>
          </a:p>
          <a:p>
            <a:pPr marL="274320" indent="-274320">
              <a:spcBef>
                <a:spcPts val="1100"/>
              </a:spcBef>
              <a:buSzPct val="80000"/>
            </a:pPr>
            <a:r>
              <a:rPr lang="en-US" sz="2300" dirty="0" smtClean="0"/>
              <a:t>Help with meaningful curriculum planning</a:t>
            </a:r>
          </a:p>
          <a:p>
            <a:pPr marL="274320" indent="-274320">
              <a:spcBef>
                <a:spcPts val="1100"/>
              </a:spcBef>
              <a:buSzPct val="80000"/>
            </a:pPr>
            <a:r>
              <a:rPr lang="en-US" sz="2300" dirty="0"/>
              <a:t>P</a:t>
            </a:r>
            <a:r>
              <a:rPr lang="en-US" sz="2300" dirty="0" smtClean="0"/>
              <a:t>rovide </a:t>
            </a:r>
            <a:r>
              <a:rPr lang="en-US" sz="2300" dirty="0"/>
              <a:t>informal </a:t>
            </a:r>
            <a:r>
              <a:rPr lang="en-US" sz="2300" dirty="0" smtClean="0"/>
              <a:t>assessment opportunities to determine children’s:</a:t>
            </a:r>
          </a:p>
          <a:p>
            <a:pPr marL="557784" lvl="1" indent="-274320">
              <a:spcBef>
                <a:spcPts val="300"/>
              </a:spcBef>
            </a:pPr>
            <a:r>
              <a:rPr lang="en-US" sz="2300" dirty="0"/>
              <a:t>C</a:t>
            </a:r>
            <a:r>
              <a:rPr lang="en-US" sz="2300" dirty="0" smtClean="0"/>
              <a:t>urrent skills</a:t>
            </a:r>
          </a:p>
          <a:p>
            <a:pPr marL="557784" lvl="1" indent="-274320">
              <a:spcBef>
                <a:spcPts val="300"/>
              </a:spcBef>
            </a:pPr>
            <a:r>
              <a:rPr lang="en-US" sz="2300" dirty="0"/>
              <a:t>F</a:t>
            </a:r>
            <a:r>
              <a:rPr lang="en-US" sz="2300" dirty="0" smtClean="0"/>
              <a:t>uture needs</a:t>
            </a:r>
          </a:p>
          <a:p>
            <a:pPr marL="557784" lvl="1" indent="-274320">
              <a:spcBef>
                <a:spcPts val="300"/>
              </a:spcBef>
            </a:pPr>
            <a:r>
              <a:rPr lang="en-US" sz="2300" dirty="0"/>
              <a:t>O</a:t>
            </a:r>
            <a:r>
              <a:rPr lang="en-US" sz="2300" dirty="0" smtClean="0"/>
              <a:t>ngoing learning</a:t>
            </a:r>
          </a:p>
        </p:txBody>
      </p:sp>
      <p:pic>
        <p:nvPicPr>
          <p:cNvPr id="6" name="Picture 5" descr="TeacherCarlStudentsClipboardLunch2re.jpg"/>
          <p:cNvPicPr>
            <a:picLocks noChangeAspect="1"/>
          </p:cNvPicPr>
          <p:nvPr/>
        </p:nvPicPr>
        <p:blipFill>
          <a:blip r:embed="rId3" cstate="email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580744" y="4387272"/>
            <a:ext cx="3013742" cy="2009161"/>
          </a:xfrm>
          <a:prstGeom prst="rect">
            <a:avLst/>
          </a:prstGeom>
          <a:ln w="38100" cmpd="sng">
            <a:noFill/>
          </a:ln>
        </p:spPr>
      </p:pic>
      <p:pic>
        <p:nvPicPr>
          <p:cNvPr id="4" name="Picture 3" descr="YWCA-Ernestine-P080.jpg"/>
          <p:cNvPicPr>
            <a:picLocks noChangeAspect="1"/>
          </p:cNvPicPr>
          <p:nvPr/>
        </p:nvPicPr>
        <p:blipFill rotWithShape="1">
          <a:blip r:embed="rId4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1177637" y="1885758"/>
            <a:ext cx="2415731" cy="2361738"/>
          </a:xfrm>
          <a:prstGeom prst="rect">
            <a:avLst/>
          </a:prstGeom>
        </p:spPr>
      </p:pic>
      <p:sp>
        <p:nvSpPr>
          <p:cNvPr id="7" name="TextBox 6"/>
          <p:cNvSpPr txBox="1"/>
          <p:nvPr/>
        </p:nvSpPr>
        <p:spPr>
          <a:xfrm rot="16200000">
            <a:off x="85342" y="3216219"/>
            <a:ext cx="1892299" cy="215444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fontAlgn="auto">
              <a:spcBef>
                <a:spcPts val="0"/>
              </a:spcBef>
              <a:spcAft>
                <a:spcPts val="0"/>
              </a:spcAft>
              <a:defRPr/>
            </a:pPr>
            <a:r>
              <a:rPr lang="en-US" sz="800" dirty="0" smtClean="0">
                <a:solidFill>
                  <a:prstClr val="black"/>
                </a:solidFill>
                <a:latin typeface="Century Gothic" panose="020B0502020202020204" pitchFamily="34" charset="0"/>
              </a:rPr>
              <a:t>Photo courtesy  of EHS NRC</a:t>
            </a:r>
            <a:endParaRPr lang="en-US" sz="800" dirty="0">
              <a:solidFill>
                <a:prstClr val="black"/>
              </a:solidFill>
              <a:latin typeface="Century Gothic" panose="020B0502020202020204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594414917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500"/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2" dur="500"/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>
                      <p:stCondLst>
                        <p:cond delay="indefinite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7" dur="500"/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8" fill="hold">
                      <p:stCondLst>
                        <p:cond delay="indefinite"/>
                      </p:stCondLst>
                      <p:childTnLst>
                        <p:par>
                          <p:cTn id="19" fill="hold">
                            <p:stCondLst>
                              <p:cond delay="0"/>
                            </p:stCondLst>
                            <p:childTnLst>
                              <p:par>
                                <p:cTn id="20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2" dur="500"/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7" dur="500"/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8" fill="hold">
                      <p:stCondLst>
                        <p:cond delay="indefinite"/>
                      </p:stCondLst>
                      <p:childTnLst>
                        <p:par>
                          <p:cTn id="29" fill="hold">
                            <p:stCondLst>
                              <p:cond delay="0"/>
                            </p:stCondLst>
                            <p:childTnLst>
                              <p:par>
                                <p:cTn id="30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2" dur="500"/>
                                        <p:tgtEl>
                                          <p:spTgt spid="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en-US" dirty="0" smtClean="0"/>
              <a:t>WE WANT “THICK” CONVERSATIONS!</a:t>
            </a:r>
            <a:endParaRPr lang="en-US" dirty="0"/>
          </a:p>
        </p:txBody>
      </p:sp>
      <p:sp>
        <p:nvSpPr>
          <p:cNvPr id="7" name="Text Placeholder 3"/>
          <p:cNvSpPr txBox="1">
            <a:spLocks/>
          </p:cNvSpPr>
          <p:nvPr/>
        </p:nvSpPr>
        <p:spPr>
          <a:xfrm>
            <a:off x="831276" y="1651002"/>
            <a:ext cx="1752600" cy="609600"/>
          </a:xfrm>
          <a:prstGeom prst="rect">
            <a:avLst/>
          </a:prstGeom>
          <a:effectLst/>
        </p:spPr>
        <p:txBody>
          <a:bodyPr>
            <a:noAutofit/>
          </a:bodyPr>
          <a:lstStyle>
            <a:lvl1pPr marL="274320" indent="-228600" algn="l" defTabSz="914400" rtl="0" eaLnBrk="1" latinLnBrk="0" hangingPunct="1">
              <a:spcBef>
                <a:spcPct val="20000"/>
              </a:spcBef>
              <a:buClr>
                <a:schemeClr val="accent1"/>
              </a:buClr>
              <a:buFont typeface="Arial"/>
              <a:buChar char="•"/>
              <a:defRPr sz="2600" kern="1200" spc="150" baseline="0">
                <a:solidFill>
                  <a:schemeClr val="tx2"/>
                </a:solidFill>
                <a:latin typeface="+mn-lt"/>
                <a:ea typeface="+mn-ea"/>
                <a:cs typeface="+mn-cs"/>
              </a:defRPr>
            </a:lvl1pPr>
            <a:lvl2pPr marL="548640" indent="-182880" algn="l" defTabSz="914400" rtl="0" eaLnBrk="1" latinLnBrk="0" hangingPunct="1">
              <a:spcBef>
                <a:spcPct val="20000"/>
              </a:spcBef>
              <a:buClr>
                <a:schemeClr val="accent2"/>
              </a:buClr>
              <a:buFont typeface="CenturyGothic-Bold"/>
              <a:buChar char="–"/>
              <a:defRPr sz="2200" kern="1200" spc="100" baseline="0">
                <a:solidFill>
                  <a:schemeClr val="tx2"/>
                </a:solidFill>
                <a:latin typeface="+mn-lt"/>
                <a:ea typeface="+mn-ea"/>
                <a:cs typeface="+mn-cs"/>
              </a:defRPr>
            </a:lvl2pPr>
            <a:lvl3pPr marL="822960" indent="-182880" algn="l" defTabSz="914400" rtl="0" eaLnBrk="1" latinLnBrk="0" hangingPunct="1">
              <a:spcBef>
                <a:spcPct val="20000"/>
              </a:spcBef>
              <a:buClr>
                <a:schemeClr val="accent3"/>
              </a:buClr>
              <a:buFont typeface="Arial"/>
              <a:buChar char="•"/>
              <a:defRPr sz="1800" kern="1200" spc="100" baseline="0">
                <a:solidFill>
                  <a:schemeClr val="tx2"/>
                </a:solidFill>
                <a:latin typeface="+mn-lt"/>
                <a:ea typeface="+mn-ea"/>
                <a:cs typeface="+mn-cs"/>
              </a:defRPr>
            </a:lvl3pPr>
            <a:lvl4pPr marL="1097280" indent="-182880" algn="l" defTabSz="914400" rtl="0" eaLnBrk="1" latinLnBrk="0" hangingPunct="1">
              <a:spcBef>
                <a:spcPct val="20000"/>
              </a:spcBef>
              <a:buClr>
                <a:schemeClr val="accent4"/>
              </a:buClr>
              <a:buFont typeface="CenturyGothic-Bold"/>
              <a:buChar char="–"/>
              <a:defRPr sz="1600" kern="1200">
                <a:solidFill>
                  <a:schemeClr val="tx2"/>
                </a:solidFill>
                <a:latin typeface="+mn-lt"/>
                <a:ea typeface="+mn-ea"/>
                <a:cs typeface="+mn-cs"/>
              </a:defRPr>
            </a:lvl4pPr>
            <a:lvl5pPr marL="1280160" indent="-182880" algn="l" defTabSz="914400" rtl="0" eaLnBrk="1" latinLnBrk="0" hangingPunct="1">
              <a:spcBef>
                <a:spcPct val="20000"/>
              </a:spcBef>
              <a:buClr>
                <a:schemeClr val="accent6"/>
              </a:buClr>
              <a:buFont typeface="Arial"/>
              <a:buChar char="•"/>
              <a:defRPr sz="1300" kern="1200" spc="100" baseline="0">
                <a:solidFill>
                  <a:schemeClr val="tx2"/>
                </a:solidFill>
                <a:latin typeface="+mn-lt"/>
                <a:ea typeface="+mn-ea"/>
                <a:cs typeface="+mn-cs"/>
              </a:defRPr>
            </a:lvl5pPr>
            <a:lvl6pPr marL="1554480" indent="-182880" algn="l" defTabSz="914400" rtl="0" eaLnBrk="1" latinLnBrk="0" hangingPunct="1">
              <a:spcBef>
                <a:spcPct val="20000"/>
              </a:spcBef>
              <a:buClr>
                <a:schemeClr val="accent1"/>
              </a:buClr>
              <a:buFont typeface="Wingdings" pitchFamily="2" charset="2"/>
              <a:buChar char="§"/>
              <a:defRPr sz="1200" kern="1200">
                <a:solidFill>
                  <a:schemeClr val="tx2"/>
                </a:solidFill>
                <a:latin typeface="+mn-lt"/>
                <a:ea typeface="+mn-ea"/>
                <a:cs typeface="+mn-cs"/>
              </a:defRPr>
            </a:lvl6pPr>
            <a:lvl7pPr marL="1828800" indent="-182880" algn="l" defTabSz="914400" rtl="0" eaLnBrk="1" latinLnBrk="0" hangingPunct="1">
              <a:spcBef>
                <a:spcPct val="20000"/>
              </a:spcBef>
              <a:buClr>
                <a:schemeClr val="accent2"/>
              </a:buClr>
              <a:buFont typeface="Wingdings" pitchFamily="2" charset="2"/>
              <a:buChar char="§"/>
              <a:defRPr sz="1200" kern="1200">
                <a:solidFill>
                  <a:schemeClr val="tx2"/>
                </a:solidFill>
                <a:latin typeface="+mn-lt"/>
                <a:ea typeface="+mn-ea"/>
                <a:cs typeface="+mn-cs"/>
              </a:defRPr>
            </a:lvl7pPr>
            <a:lvl8pPr marL="2103120" indent="-182880" algn="l" defTabSz="914400" rtl="0" eaLnBrk="1" latinLnBrk="0" hangingPunct="1">
              <a:spcBef>
                <a:spcPct val="20000"/>
              </a:spcBef>
              <a:buClr>
                <a:schemeClr val="accent3"/>
              </a:buClr>
              <a:buFont typeface="Wingdings" pitchFamily="2" charset="2"/>
              <a:buChar char="§"/>
              <a:defRPr sz="1200" kern="1200">
                <a:solidFill>
                  <a:schemeClr val="tx2"/>
                </a:solidFill>
                <a:latin typeface="+mn-lt"/>
                <a:ea typeface="+mn-ea"/>
                <a:cs typeface="+mn-cs"/>
              </a:defRPr>
            </a:lvl8pPr>
            <a:lvl9pPr marL="2377440" indent="-182880" algn="l" defTabSz="914400" rtl="0" eaLnBrk="1" latinLnBrk="0" hangingPunct="1">
              <a:spcBef>
                <a:spcPct val="20000"/>
              </a:spcBef>
              <a:buClr>
                <a:schemeClr val="accent5"/>
              </a:buClr>
              <a:buFont typeface="Wingdings" pitchFamily="2" charset="2"/>
              <a:buChar char="§"/>
              <a:defRPr sz="1200" kern="1200">
                <a:solidFill>
                  <a:schemeClr val="tx2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45720" indent="0">
              <a:buNone/>
            </a:pPr>
            <a:r>
              <a:rPr lang="en-US" sz="5400" cap="small" spc="0" dirty="0" smtClean="0">
                <a:ln w="12700">
                  <a:noFill/>
                  <a:prstDash val="solid"/>
                </a:ln>
                <a:solidFill>
                  <a:srgbClr val="005DAA"/>
                </a:solidFill>
                <a:latin typeface="Arial Narrow"/>
                <a:cs typeface="Apple Symbols"/>
              </a:rPr>
              <a:t>thin:</a:t>
            </a:r>
            <a:endParaRPr lang="en-US" sz="5400" cap="small" spc="0" dirty="0">
              <a:ln w="12700">
                <a:noFill/>
                <a:prstDash val="solid"/>
              </a:ln>
              <a:solidFill>
                <a:srgbClr val="005DAA"/>
              </a:solidFill>
              <a:latin typeface="Arial Narrow"/>
              <a:cs typeface="Apple Symbols"/>
            </a:endParaRPr>
          </a:p>
        </p:txBody>
      </p:sp>
      <p:sp>
        <p:nvSpPr>
          <p:cNvPr id="8" name="Content Placeholder 4"/>
          <p:cNvSpPr txBox="1">
            <a:spLocks/>
          </p:cNvSpPr>
          <p:nvPr/>
        </p:nvSpPr>
        <p:spPr>
          <a:xfrm>
            <a:off x="575742" y="2802467"/>
            <a:ext cx="2241348" cy="3611566"/>
          </a:xfrm>
          <a:prstGeom prst="rect">
            <a:avLst/>
          </a:prstGeom>
        </p:spPr>
        <p:txBody>
          <a:bodyPr>
            <a:normAutofit/>
          </a:bodyPr>
          <a:lstStyle>
            <a:lvl1pPr marL="274320" indent="-228600" algn="l" defTabSz="914400" rtl="0" eaLnBrk="1" latinLnBrk="0" hangingPunct="1">
              <a:spcBef>
                <a:spcPct val="20000"/>
              </a:spcBef>
              <a:buClr>
                <a:schemeClr val="accent1"/>
              </a:buClr>
              <a:buFont typeface="Arial"/>
              <a:buChar char="•"/>
              <a:defRPr sz="2600" kern="1200" spc="150" baseline="0">
                <a:solidFill>
                  <a:schemeClr val="tx2"/>
                </a:solidFill>
                <a:latin typeface="+mn-lt"/>
                <a:ea typeface="+mn-ea"/>
                <a:cs typeface="+mn-cs"/>
              </a:defRPr>
            </a:lvl1pPr>
            <a:lvl2pPr marL="548640" indent="-182880" algn="l" defTabSz="914400" rtl="0" eaLnBrk="1" latinLnBrk="0" hangingPunct="1">
              <a:spcBef>
                <a:spcPct val="20000"/>
              </a:spcBef>
              <a:buClr>
                <a:schemeClr val="accent2"/>
              </a:buClr>
              <a:buFont typeface="CenturyGothic-Bold"/>
              <a:buChar char="–"/>
              <a:defRPr sz="2200" kern="1200" spc="100" baseline="0">
                <a:solidFill>
                  <a:schemeClr val="tx2"/>
                </a:solidFill>
                <a:latin typeface="+mn-lt"/>
                <a:ea typeface="+mn-ea"/>
                <a:cs typeface="+mn-cs"/>
              </a:defRPr>
            </a:lvl2pPr>
            <a:lvl3pPr marL="822960" indent="-182880" algn="l" defTabSz="914400" rtl="0" eaLnBrk="1" latinLnBrk="0" hangingPunct="1">
              <a:spcBef>
                <a:spcPct val="20000"/>
              </a:spcBef>
              <a:buClr>
                <a:schemeClr val="accent3"/>
              </a:buClr>
              <a:buFont typeface="Arial"/>
              <a:buChar char="•"/>
              <a:defRPr sz="1800" kern="1200" spc="100" baseline="0">
                <a:solidFill>
                  <a:schemeClr val="tx2"/>
                </a:solidFill>
                <a:latin typeface="+mn-lt"/>
                <a:ea typeface="+mn-ea"/>
                <a:cs typeface="+mn-cs"/>
              </a:defRPr>
            </a:lvl3pPr>
            <a:lvl4pPr marL="1097280" indent="-182880" algn="l" defTabSz="914400" rtl="0" eaLnBrk="1" latinLnBrk="0" hangingPunct="1">
              <a:spcBef>
                <a:spcPct val="20000"/>
              </a:spcBef>
              <a:buClr>
                <a:schemeClr val="accent4"/>
              </a:buClr>
              <a:buFont typeface="CenturyGothic-Bold"/>
              <a:buChar char="–"/>
              <a:defRPr sz="1600" kern="1200">
                <a:solidFill>
                  <a:schemeClr val="tx2"/>
                </a:solidFill>
                <a:latin typeface="+mn-lt"/>
                <a:ea typeface="+mn-ea"/>
                <a:cs typeface="+mn-cs"/>
              </a:defRPr>
            </a:lvl4pPr>
            <a:lvl5pPr marL="1280160" indent="-182880" algn="l" defTabSz="914400" rtl="0" eaLnBrk="1" latinLnBrk="0" hangingPunct="1">
              <a:spcBef>
                <a:spcPct val="20000"/>
              </a:spcBef>
              <a:buClr>
                <a:schemeClr val="accent6"/>
              </a:buClr>
              <a:buFont typeface="Arial"/>
              <a:buChar char="•"/>
              <a:defRPr sz="1300" kern="1200" spc="100" baseline="0">
                <a:solidFill>
                  <a:schemeClr val="tx2"/>
                </a:solidFill>
                <a:latin typeface="+mn-lt"/>
                <a:ea typeface="+mn-ea"/>
                <a:cs typeface="+mn-cs"/>
              </a:defRPr>
            </a:lvl5pPr>
            <a:lvl6pPr marL="1554480" indent="-182880" algn="l" defTabSz="914400" rtl="0" eaLnBrk="1" latinLnBrk="0" hangingPunct="1">
              <a:spcBef>
                <a:spcPct val="20000"/>
              </a:spcBef>
              <a:buClr>
                <a:schemeClr val="accent1"/>
              </a:buClr>
              <a:buFont typeface="Wingdings" pitchFamily="2" charset="2"/>
              <a:buChar char="§"/>
              <a:defRPr sz="1200" kern="1200">
                <a:solidFill>
                  <a:schemeClr val="tx2"/>
                </a:solidFill>
                <a:latin typeface="+mn-lt"/>
                <a:ea typeface="+mn-ea"/>
                <a:cs typeface="+mn-cs"/>
              </a:defRPr>
            </a:lvl6pPr>
            <a:lvl7pPr marL="1828800" indent="-182880" algn="l" defTabSz="914400" rtl="0" eaLnBrk="1" latinLnBrk="0" hangingPunct="1">
              <a:spcBef>
                <a:spcPct val="20000"/>
              </a:spcBef>
              <a:buClr>
                <a:schemeClr val="accent2"/>
              </a:buClr>
              <a:buFont typeface="Wingdings" pitchFamily="2" charset="2"/>
              <a:buChar char="§"/>
              <a:defRPr sz="1200" kern="1200">
                <a:solidFill>
                  <a:schemeClr val="tx2"/>
                </a:solidFill>
                <a:latin typeface="+mn-lt"/>
                <a:ea typeface="+mn-ea"/>
                <a:cs typeface="+mn-cs"/>
              </a:defRPr>
            </a:lvl7pPr>
            <a:lvl8pPr marL="2103120" indent="-182880" algn="l" defTabSz="914400" rtl="0" eaLnBrk="1" latinLnBrk="0" hangingPunct="1">
              <a:spcBef>
                <a:spcPct val="20000"/>
              </a:spcBef>
              <a:buClr>
                <a:schemeClr val="accent3"/>
              </a:buClr>
              <a:buFont typeface="Wingdings" pitchFamily="2" charset="2"/>
              <a:buChar char="§"/>
              <a:defRPr sz="1200" kern="1200">
                <a:solidFill>
                  <a:schemeClr val="tx2"/>
                </a:solidFill>
                <a:latin typeface="+mn-lt"/>
                <a:ea typeface="+mn-ea"/>
                <a:cs typeface="+mn-cs"/>
              </a:defRPr>
            </a:lvl8pPr>
            <a:lvl9pPr marL="2377440" indent="-182880" algn="l" defTabSz="914400" rtl="0" eaLnBrk="1" latinLnBrk="0" hangingPunct="1">
              <a:spcBef>
                <a:spcPct val="20000"/>
              </a:spcBef>
              <a:buClr>
                <a:schemeClr val="accent5"/>
              </a:buClr>
              <a:buFont typeface="Wingdings" pitchFamily="2" charset="2"/>
              <a:buChar char="§"/>
              <a:defRPr sz="1200" kern="1200">
                <a:solidFill>
                  <a:schemeClr val="tx2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137160" indent="-137160">
              <a:lnSpc>
                <a:spcPct val="90000"/>
              </a:lnSpc>
              <a:spcBef>
                <a:spcPts val="1584"/>
              </a:spcBef>
              <a:buClrTx/>
              <a:buSzPct val="80000"/>
            </a:pPr>
            <a:r>
              <a:rPr lang="en-US" sz="1600" spc="0" dirty="0" smtClean="0">
                <a:solidFill>
                  <a:schemeClr val="tx1"/>
                </a:solidFill>
                <a:latin typeface="Century Gothic"/>
                <a:cs typeface="Century Gothic"/>
              </a:rPr>
              <a:t>Children use </a:t>
            </a:r>
            <a:br>
              <a:rPr lang="en-US" sz="1600" spc="0" dirty="0" smtClean="0">
                <a:solidFill>
                  <a:schemeClr val="tx1"/>
                </a:solidFill>
                <a:latin typeface="Century Gothic"/>
                <a:cs typeface="Century Gothic"/>
              </a:rPr>
            </a:br>
            <a:r>
              <a:rPr lang="en-US" sz="1600" spc="0" dirty="0" smtClean="0">
                <a:solidFill>
                  <a:schemeClr val="tx1"/>
                </a:solidFill>
                <a:latin typeface="Century Gothic"/>
                <a:cs typeface="Century Gothic"/>
              </a:rPr>
              <a:t>and hear limited language</a:t>
            </a:r>
          </a:p>
          <a:p>
            <a:pPr marL="137160" indent="-137160">
              <a:lnSpc>
                <a:spcPct val="90000"/>
              </a:lnSpc>
              <a:spcBef>
                <a:spcPts val="1584"/>
              </a:spcBef>
              <a:buClrTx/>
              <a:buSzPct val="80000"/>
            </a:pPr>
            <a:r>
              <a:rPr lang="en-US" sz="1600" spc="0" dirty="0" smtClean="0">
                <a:solidFill>
                  <a:schemeClr val="tx1"/>
                </a:solidFill>
                <a:latin typeface="Century Gothic"/>
                <a:cs typeface="Century Gothic"/>
              </a:rPr>
              <a:t>Questions require no response or one word answers</a:t>
            </a:r>
          </a:p>
          <a:p>
            <a:pPr marL="137160" indent="-137160">
              <a:lnSpc>
                <a:spcPct val="90000"/>
              </a:lnSpc>
              <a:spcBef>
                <a:spcPts val="1584"/>
              </a:spcBef>
              <a:buClrTx/>
              <a:buSzPct val="80000"/>
            </a:pPr>
            <a:r>
              <a:rPr lang="en-US" sz="1600" spc="0" dirty="0" smtClean="0">
                <a:solidFill>
                  <a:schemeClr val="tx1"/>
                </a:solidFill>
                <a:latin typeface="Century Gothic"/>
                <a:cs typeface="Century Gothic"/>
              </a:rPr>
              <a:t>Stops communication and the thinking process</a:t>
            </a:r>
            <a:endParaRPr lang="en-US" sz="1600" spc="0" dirty="0">
              <a:solidFill>
                <a:schemeClr val="tx1"/>
              </a:solidFill>
              <a:latin typeface="Century Gothic"/>
              <a:cs typeface="Century Gothic"/>
            </a:endParaRPr>
          </a:p>
        </p:txBody>
      </p:sp>
      <p:sp>
        <p:nvSpPr>
          <p:cNvPr id="9" name="Text Placeholder 5"/>
          <p:cNvSpPr txBox="1">
            <a:spLocks/>
          </p:cNvSpPr>
          <p:nvPr/>
        </p:nvSpPr>
        <p:spPr>
          <a:xfrm>
            <a:off x="3923134" y="1665632"/>
            <a:ext cx="3660775" cy="639762"/>
          </a:xfrm>
          <a:prstGeom prst="rect">
            <a:avLst/>
          </a:prstGeom>
          <a:ln>
            <a:noFill/>
          </a:ln>
          <a:effectLst/>
        </p:spPr>
        <p:txBody>
          <a:bodyPr>
            <a:noAutofit/>
          </a:bodyPr>
          <a:lstStyle>
            <a:lvl1pPr marL="274320" indent="-228600" algn="l" defTabSz="914400" rtl="0" eaLnBrk="1" latinLnBrk="0" hangingPunct="1">
              <a:spcBef>
                <a:spcPct val="20000"/>
              </a:spcBef>
              <a:buClr>
                <a:schemeClr val="accent1"/>
              </a:buClr>
              <a:buFont typeface="Arial"/>
              <a:buChar char="•"/>
              <a:defRPr sz="2600" kern="1200" spc="150" baseline="0">
                <a:solidFill>
                  <a:schemeClr val="tx2"/>
                </a:solidFill>
                <a:latin typeface="+mn-lt"/>
                <a:ea typeface="+mn-ea"/>
                <a:cs typeface="+mn-cs"/>
              </a:defRPr>
            </a:lvl1pPr>
            <a:lvl2pPr marL="548640" indent="-182880" algn="l" defTabSz="914400" rtl="0" eaLnBrk="1" latinLnBrk="0" hangingPunct="1">
              <a:spcBef>
                <a:spcPct val="20000"/>
              </a:spcBef>
              <a:buClr>
                <a:schemeClr val="accent2"/>
              </a:buClr>
              <a:buFont typeface="CenturyGothic-Bold"/>
              <a:buChar char="–"/>
              <a:defRPr sz="2200" kern="1200" spc="100" baseline="0">
                <a:solidFill>
                  <a:schemeClr val="tx2"/>
                </a:solidFill>
                <a:latin typeface="+mn-lt"/>
                <a:ea typeface="+mn-ea"/>
                <a:cs typeface="+mn-cs"/>
              </a:defRPr>
            </a:lvl2pPr>
            <a:lvl3pPr marL="822960" indent="-182880" algn="l" defTabSz="914400" rtl="0" eaLnBrk="1" latinLnBrk="0" hangingPunct="1">
              <a:spcBef>
                <a:spcPct val="20000"/>
              </a:spcBef>
              <a:buClr>
                <a:schemeClr val="accent3"/>
              </a:buClr>
              <a:buFont typeface="Arial"/>
              <a:buChar char="•"/>
              <a:defRPr sz="1800" kern="1200" spc="100" baseline="0">
                <a:solidFill>
                  <a:schemeClr val="tx2"/>
                </a:solidFill>
                <a:latin typeface="+mn-lt"/>
                <a:ea typeface="+mn-ea"/>
                <a:cs typeface="+mn-cs"/>
              </a:defRPr>
            </a:lvl3pPr>
            <a:lvl4pPr marL="1097280" indent="-182880" algn="l" defTabSz="914400" rtl="0" eaLnBrk="1" latinLnBrk="0" hangingPunct="1">
              <a:spcBef>
                <a:spcPct val="20000"/>
              </a:spcBef>
              <a:buClr>
                <a:schemeClr val="accent4"/>
              </a:buClr>
              <a:buFont typeface="CenturyGothic-Bold"/>
              <a:buChar char="–"/>
              <a:defRPr sz="1600" kern="1200">
                <a:solidFill>
                  <a:schemeClr val="tx2"/>
                </a:solidFill>
                <a:latin typeface="+mn-lt"/>
                <a:ea typeface="+mn-ea"/>
                <a:cs typeface="+mn-cs"/>
              </a:defRPr>
            </a:lvl4pPr>
            <a:lvl5pPr marL="1280160" indent="-182880" algn="l" defTabSz="914400" rtl="0" eaLnBrk="1" latinLnBrk="0" hangingPunct="1">
              <a:spcBef>
                <a:spcPct val="20000"/>
              </a:spcBef>
              <a:buClr>
                <a:schemeClr val="accent6"/>
              </a:buClr>
              <a:buFont typeface="Arial"/>
              <a:buChar char="•"/>
              <a:defRPr sz="1300" kern="1200" spc="100" baseline="0">
                <a:solidFill>
                  <a:schemeClr val="tx2"/>
                </a:solidFill>
                <a:latin typeface="+mn-lt"/>
                <a:ea typeface="+mn-ea"/>
                <a:cs typeface="+mn-cs"/>
              </a:defRPr>
            </a:lvl5pPr>
            <a:lvl6pPr marL="1554480" indent="-182880" algn="l" defTabSz="914400" rtl="0" eaLnBrk="1" latinLnBrk="0" hangingPunct="1">
              <a:spcBef>
                <a:spcPct val="20000"/>
              </a:spcBef>
              <a:buClr>
                <a:schemeClr val="accent1"/>
              </a:buClr>
              <a:buFont typeface="Wingdings" pitchFamily="2" charset="2"/>
              <a:buChar char="§"/>
              <a:defRPr sz="1200" kern="1200">
                <a:solidFill>
                  <a:schemeClr val="tx2"/>
                </a:solidFill>
                <a:latin typeface="+mn-lt"/>
                <a:ea typeface="+mn-ea"/>
                <a:cs typeface="+mn-cs"/>
              </a:defRPr>
            </a:lvl6pPr>
            <a:lvl7pPr marL="1828800" indent="-182880" algn="l" defTabSz="914400" rtl="0" eaLnBrk="1" latinLnBrk="0" hangingPunct="1">
              <a:spcBef>
                <a:spcPct val="20000"/>
              </a:spcBef>
              <a:buClr>
                <a:schemeClr val="accent2"/>
              </a:buClr>
              <a:buFont typeface="Wingdings" pitchFamily="2" charset="2"/>
              <a:buChar char="§"/>
              <a:defRPr sz="1200" kern="1200">
                <a:solidFill>
                  <a:schemeClr val="tx2"/>
                </a:solidFill>
                <a:latin typeface="+mn-lt"/>
                <a:ea typeface="+mn-ea"/>
                <a:cs typeface="+mn-cs"/>
              </a:defRPr>
            </a:lvl7pPr>
            <a:lvl8pPr marL="2103120" indent="-182880" algn="l" defTabSz="914400" rtl="0" eaLnBrk="1" latinLnBrk="0" hangingPunct="1">
              <a:spcBef>
                <a:spcPct val="20000"/>
              </a:spcBef>
              <a:buClr>
                <a:schemeClr val="accent3"/>
              </a:buClr>
              <a:buFont typeface="Wingdings" pitchFamily="2" charset="2"/>
              <a:buChar char="§"/>
              <a:defRPr sz="1200" kern="1200">
                <a:solidFill>
                  <a:schemeClr val="tx2"/>
                </a:solidFill>
                <a:latin typeface="+mn-lt"/>
                <a:ea typeface="+mn-ea"/>
                <a:cs typeface="+mn-cs"/>
              </a:defRPr>
            </a:lvl8pPr>
            <a:lvl9pPr marL="2377440" indent="-182880" algn="l" defTabSz="914400" rtl="0" eaLnBrk="1" latinLnBrk="0" hangingPunct="1">
              <a:spcBef>
                <a:spcPct val="20000"/>
              </a:spcBef>
              <a:buClr>
                <a:schemeClr val="accent5"/>
              </a:buClr>
              <a:buFont typeface="Wingdings" pitchFamily="2" charset="2"/>
              <a:buChar char="§"/>
              <a:defRPr sz="1200" kern="1200">
                <a:solidFill>
                  <a:schemeClr val="tx2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45720" indent="0" algn="ctr">
              <a:buNone/>
            </a:pPr>
            <a:r>
              <a:rPr lang="en-US" sz="6000" b="1" cap="all" dirty="0" smtClean="0">
                <a:ln w="38100" cmpd="sng">
                  <a:noFill/>
                  <a:prstDash val="solid"/>
                </a:ln>
                <a:solidFill>
                  <a:srgbClr val="005DAA"/>
                </a:solidFill>
                <a:latin typeface="Arial Black"/>
                <a:cs typeface="Arial Black"/>
              </a:rPr>
              <a:t>Thick:</a:t>
            </a:r>
            <a:endParaRPr lang="en-US" sz="6000" b="1" cap="all" dirty="0">
              <a:ln w="38100" cmpd="sng">
                <a:noFill/>
                <a:prstDash val="solid"/>
              </a:ln>
              <a:solidFill>
                <a:srgbClr val="005DAA"/>
              </a:solidFill>
              <a:latin typeface="Arial Black"/>
              <a:cs typeface="Arial Black"/>
            </a:endParaRPr>
          </a:p>
        </p:txBody>
      </p:sp>
      <p:sp>
        <p:nvSpPr>
          <p:cNvPr id="10" name="Content Placeholder 6"/>
          <p:cNvSpPr txBox="1">
            <a:spLocks/>
          </p:cNvSpPr>
          <p:nvPr/>
        </p:nvSpPr>
        <p:spPr>
          <a:xfrm>
            <a:off x="3231189" y="2726268"/>
            <a:ext cx="5420206" cy="3687765"/>
          </a:xfrm>
          <a:prstGeom prst="rect">
            <a:avLst/>
          </a:prstGeom>
        </p:spPr>
        <p:txBody>
          <a:bodyPr>
            <a:noAutofit/>
          </a:bodyPr>
          <a:lstStyle>
            <a:lvl1pPr marL="274320" indent="-228600" algn="l" defTabSz="914400" rtl="0" eaLnBrk="1" latinLnBrk="0" hangingPunct="1">
              <a:spcBef>
                <a:spcPct val="20000"/>
              </a:spcBef>
              <a:buClr>
                <a:schemeClr val="accent1"/>
              </a:buClr>
              <a:buFont typeface="Arial"/>
              <a:buChar char="•"/>
              <a:defRPr sz="2600" kern="1200" spc="150" baseline="0">
                <a:solidFill>
                  <a:schemeClr val="tx2"/>
                </a:solidFill>
                <a:latin typeface="+mn-lt"/>
                <a:ea typeface="+mn-ea"/>
                <a:cs typeface="+mn-cs"/>
              </a:defRPr>
            </a:lvl1pPr>
            <a:lvl2pPr marL="548640" indent="-182880" algn="l" defTabSz="914400" rtl="0" eaLnBrk="1" latinLnBrk="0" hangingPunct="1">
              <a:spcBef>
                <a:spcPct val="20000"/>
              </a:spcBef>
              <a:buClr>
                <a:schemeClr val="accent2"/>
              </a:buClr>
              <a:buFont typeface="CenturyGothic-Bold"/>
              <a:buChar char="–"/>
              <a:defRPr sz="2200" kern="1200" spc="100" baseline="0">
                <a:solidFill>
                  <a:schemeClr val="tx2"/>
                </a:solidFill>
                <a:latin typeface="+mn-lt"/>
                <a:ea typeface="+mn-ea"/>
                <a:cs typeface="+mn-cs"/>
              </a:defRPr>
            </a:lvl2pPr>
            <a:lvl3pPr marL="822960" indent="-182880" algn="l" defTabSz="914400" rtl="0" eaLnBrk="1" latinLnBrk="0" hangingPunct="1">
              <a:spcBef>
                <a:spcPct val="20000"/>
              </a:spcBef>
              <a:buClr>
                <a:schemeClr val="accent3"/>
              </a:buClr>
              <a:buFont typeface="Arial"/>
              <a:buChar char="•"/>
              <a:defRPr sz="1800" kern="1200" spc="100" baseline="0">
                <a:solidFill>
                  <a:schemeClr val="tx2"/>
                </a:solidFill>
                <a:latin typeface="+mn-lt"/>
                <a:ea typeface="+mn-ea"/>
                <a:cs typeface="+mn-cs"/>
              </a:defRPr>
            </a:lvl3pPr>
            <a:lvl4pPr marL="1097280" indent="-182880" algn="l" defTabSz="914400" rtl="0" eaLnBrk="1" latinLnBrk="0" hangingPunct="1">
              <a:spcBef>
                <a:spcPct val="20000"/>
              </a:spcBef>
              <a:buClr>
                <a:schemeClr val="accent4"/>
              </a:buClr>
              <a:buFont typeface="CenturyGothic-Bold"/>
              <a:buChar char="–"/>
              <a:defRPr sz="1600" kern="1200">
                <a:solidFill>
                  <a:schemeClr val="tx2"/>
                </a:solidFill>
                <a:latin typeface="+mn-lt"/>
                <a:ea typeface="+mn-ea"/>
                <a:cs typeface="+mn-cs"/>
              </a:defRPr>
            </a:lvl4pPr>
            <a:lvl5pPr marL="1280160" indent="-182880" algn="l" defTabSz="914400" rtl="0" eaLnBrk="1" latinLnBrk="0" hangingPunct="1">
              <a:spcBef>
                <a:spcPct val="20000"/>
              </a:spcBef>
              <a:buClr>
                <a:schemeClr val="accent6"/>
              </a:buClr>
              <a:buFont typeface="Arial"/>
              <a:buChar char="•"/>
              <a:defRPr sz="1300" kern="1200" spc="100" baseline="0">
                <a:solidFill>
                  <a:schemeClr val="tx2"/>
                </a:solidFill>
                <a:latin typeface="+mn-lt"/>
                <a:ea typeface="+mn-ea"/>
                <a:cs typeface="+mn-cs"/>
              </a:defRPr>
            </a:lvl5pPr>
            <a:lvl6pPr marL="1554480" indent="-182880" algn="l" defTabSz="914400" rtl="0" eaLnBrk="1" latinLnBrk="0" hangingPunct="1">
              <a:spcBef>
                <a:spcPct val="20000"/>
              </a:spcBef>
              <a:buClr>
                <a:schemeClr val="accent1"/>
              </a:buClr>
              <a:buFont typeface="Wingdings" pitchFamily="2" charset="2"/>
              <a:buChar char="§"/>
              <a:defRPr sz="1200" kern="1200">
                <a:solidFill>
                  <a:schemeClr val="tx2"/>
                </a:solidFill>
                <a:latin typeface="+mn-lt"/>
                <a:ea typeface="+mn-ea"/>
                <a:cs typeface="+mn-cs"/>
              </a:defRPr>
            </a:lvl6pPr>
            <a:lvl7pPr marL="1828800" indent="-182880" algn="l" defTabSz="914400" rtl="0" eaLnBrk="1" latinLnBrk="0" hangingPunct="1">
              <a:spcBef>
                <a:spcPct val="20000"/>
              </a:spcBef>
              <a:buClr>
                <a:schemeClr val="accent2"/>
              </a:buClr>
              <a:buFont typeface="Wingdings" pitchFamily="2" charset="2"/>
              <a:buChar char="§"/>
              <a:defRPr sz="1200" kern="1200">
                <a:solidFill>
                  <a:schemeClr val="tx2"/>
                </a:solidFill>
                <a:latin typeface="+mn-lt"/>
                <a:ea typeface="+mn-ea"/>
                <a:cs typeface="+mn-cs"/>
              </a:defRPr>
            </a:lvl7pPr>
            <a:lvl8pPr marL="2103120" indent="-182880" algn="l" defTabSz="914400" rtl="0" eaLnBrk="1" latinLnBrk="0" hangingPunct="1">
              <a:spcBef>
                <a:spcPct val="20000"/>
              </a:spcBef>
              <a:buClr>
                <a:schemeClr val="accent3"/>
              </a:buClr>
              <a:buFont typeface="Wingdings" pitchFamily="2" charset="2"/>
              <a:buChar char="§"/>
              <a:defRPr sz="1200" kern="1200">
                <a:solidFill>
                  <a:schemeClr val="tx2"/>
                </a:solidFill>
                <a:latin typeface="+mn-lt"/>
                <a:ea typeface="+mn-ea"/>
                <a:cs typeface="+mn-cs"/>
              </a:defRPr>
            </a:lvl8pPr>
            <a:lvl9pPr marL="2377440" indent="-182880" algn="l" defTabSz="914400" rtl="0" eaLnBrk="1" latinLnBrk="0" hangingPunct="1">
              <a:spcBef>
                <a:spcPct val="20000"/>
              </a:spcBef>
              <a:buClr>
                <a:schemeClr val="accent5"/>
              </a:buClr>
              <a:buFont typeface="Wingdings" pitchFamily="2" charset="2"/>
              <a:buChar char="§"/>
              <a:defRPr sz="1200" kern="1200">
                <a:solidFill>
                  <a:schemeClr val="tx2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182880" indent="-182880">
              <a:spcBef>
                <a:spcPts val="600"/>
              </a:spcBef>
              <a:buClrTx/>
              <a:buSzPct val="80000"/>
            </a:pPr>
            <a:r>
              <a:rPr lang="en-US" sz="2200" b="1" spc="0" dirty="0">
                <a:solidFill>
                  <a:schemeClr val="tx1"/>
                </a:solidFill>
                <a:latin typeface="Century Gothic"/>
                <a:cs typeface="Century Gothic"/>
              </a:rPr>
              <a:t>Include multiple two-way exchanges </a:t>
            </a:r>
          </a:p>
          <a:p>
            <a:pPr marL="182880" indent="-182880">
              <a:spcBef>
                <a:spcPts val="600"/>
              </a:spcBef>
              <a:buClrTx/>
              <a:buSzPct val="80000"/>
            </a:pPr>
            <a:r>
              <a:rPr lang="en-US" sz="2200" b="1" spc="0" dirty="0" smtClean="0">
                <a:solidFill>
                  <a:schemeClr val="tx1"/>
                </a:solidFill>
                <a:latin typeface="Century Gothic"/>
                <a:cs typeface="Century Gothic"/>
              </a:rPr>
              <a:t>Extend children’s communications</a:t>
            </a:r>
            <a:endParaRPr lang="en-US" sz="1200" b="1" spc="0" dirty="0">
              <a:solidFill>
                <a:schemeClr val="tx1"/>
              </a:solidFill>
              <a:latin typeface="Century Gothic"/>
              <a:cs typeface="Century Gothic"/>
            </a:endParaRPr>
          </a:p>
          <a:p>
            <a:pPr marL="182880" indent="-182880">
              <a:spcBef>
                <a:spcPts val="600"/>
              </a:spcBef>
              <a:buClrTx/>
              <a:buSzPct val="80000"/>
            </a:pPr>
            <a:r>
              <a:rPr lang="en-US" sz="2200" b="1" spc="0" dirty="0">
                <a:solidFill>
                  <a:schemeClr val="tx1"/>
                </a:solidFill>
                <a:latin typeface="Century Gothic"/>
                <a:cs typeface="Century Gothic"/>
              </a:rPr>
              <a:t>Respond to children’s interests and </a:t>
            </a:r>
            <a:r>
              <a:rPr lang="en-US" sz="2200" b="1" spc="0" dirty="0" smtClean="0">
                <a:solidFill>
                  <a:schemeClr val="tx1"/>
                </a:solidFill>
                <a:latin typeface="Century Gothic"/>
                <a:cs typeface="Century Gothic"/>
              </a:rPr>
              <a:t>experiences</a:t>
            </a:r>
            <a:endParaRPr lang="en-US" sz="1200" b="1" spc="0" dirty="0">
              <a:solidFill>
                <a:schemeClr val="tx1"/>
              </a:solidFill>
              <a:latin typeface="Century Gothic"/>
              <a:cs typeface="Century Gothic"/>
            </a:endParaRPr>
          </a:p>
          <a:p>
            <a:pPr marL="182880" indent="-182880">
              <a:spcBef>
                <a:spcPts val="600"/>
              </a:spcBef>
              <a:buClrTx/>
              <a:buSzPct val="80000"/>
            </a:pPr>
            <a:r>
              <a:rPr lang="en-US" sz="2200" b="1" spc="0" dirty="0">
                <a:solidFill>
                  <a:schemeClr val="tx1"/>
                </a:solidFill>
                <a:latin typeface="Century Gothic"/>
                <a:cs typeface="Century Gothic"/>
              </a:rPr>
              <a:t>Nurture children's thinking </a:t>
            </a:r>
            <a:r>
              <a:rPr lang="en-US" sz="2200" b="1" spc="0" dirty="0" smtClean="0">
                <a:solidFill>
                  <a:schemeClr val="tx1"/>
                </a:solidFill>
                <a:latin typeface="Century Gothic"/>
                <a:cs typeface="Century Gothic"/>
              </a:rPr>
              <a:t>skills:</a:t>
            </a:r>
          </a:p>
          <a:p>
            <a:pPr marL="457200" lvl="2">
              <a:spcBef>
                <a:spcPts val="600"/>
              </a:spcBef>
              <a:buClrTx/>
              <a:buSzPct val="80000"/>
              <a:defRPr/>
            </a:pPr>
            <a:r>
              <a:rPr lang="en-US" sz="2000" b="1" spc="0" dirty="0">
                <a:solidFill>
                  <a:schemeClr val="tx1"/>
                </a:solidFill>
                <a:latin typeface="Century Gothic"/>
                <a:cs typeface="Century Gothic"/>
              </a:rPr>
              <a:t>Model the thinking process</a:t>
            </a:r>
            <a:endParaRPr lang="en-US" sz="2000" b="1" spc="0" dirty="0" smtClean="0">
              <a:solidFill>
                <a:schemeClr val="tx1"/>
              </a:solidFill>
              <a:latin typeface="Century Gothic"/>
              <a:cs typeface="Century Gothic"/>
            </a:endParaRPr>
          </a:p>
          <a:p>
            <a:pPr marL="457200" lvl="2">
              <a:spcBef>
                <a:spcPts val="600"/>
              </a:spcBef>
              <a:buClrTx/>
              <a:buSzPct val="80000"/>
              <a:defRPr/>
            </a:pPr>
            <a:r>
              <a:rPr lang="en-US" sz="2000" b="1" spc="0" dirty="0">
                <a:solidFill>
                  <a:schemeClr val="tx1"/>
                </a:solidFill>
                <a:latin typeface="Century Gothic"/>
                <a:cs typeface="Century Gothic"/>
              </a:rPr>
              <a:t>Promote connections and understandings</a:t>
            </a:r>
          </a:p>
          <a:p>
            <a:pPr marL="457200" lvl="2">
              <a:spcBef>
                <a:spcPts val="600"/>
              </a:spcBef>
              <a:buClrTx/>
              <a:buSzPct val="80000"/>
              <a:defRPr/>
            </a:pPr>
            <a:r>
              <a:rPr lang="en-US" sz="2000" b="1" spc="0" dirty="0" smtClean="0">
                <a:solidFill>
                  <a:schemeClr val="tx1"/>
                </a:solidFill>
                <a:latin typeface="Century Gothic"/>
                <a:cs typeface="Century Gothic"/>
              </a:rPr>
              <a:t>Introduce </a:t>
            </a:r>
            <a:r>
              <a:rPr lang="en-US" sz="2000" b="1" spc="0" dirty="0">
                <a:solidFill>
                  <a:schemeClr val="tx1"/>
                </a:solidFill>
                <a:latin typeface="Century Gothic"/>
                <a:cs typeface="Century Gothic"/>
              </a:rPr>
              <a:t>new concepts and skills</a:t>
            </a:r>
          </a:p>
        </p:txBody>
      </p:sp>
      <p:cxnSp>
        <p:nvCxnSpPr>
          <p:cNvPr id="4" name="Straight Connector 3"/>
          <p:cNvCxnSpPr/>
          <p:nvPr/>
        </p:nvCxnSpPr>
        <p:spPr>
          <a:xfrm>
            <a:off x="491077" y="2616969"/>
            <a:ext cx="8153390" cy="0"/>
          </a:xfrm>
          <a:prstGeom prst="line">
            <a:avLst/>
          </a:prstGeom>
          <a:ln>
            <a:solidFill>
              <a:srgbClr val="005DAA"/>
            </a:solidFill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6" name="Straight Connector 5"/>
          <p:cNvCxnSpPr/>
          <p:nvPr/>
        </p:nvCxnSpPr>
        <p:spPr>
          <a:xfrm>
            <a:off x="2942551" y="2616969"/>
            <a:ext cx="0" cy="3894667"/>
          </a:xfrm>
          <a:prstGeom prst="line">
            <a:avLst/>
          </a:prstGeom>
          <a:ln>
            <a:solidFill>
              <a:srgbClr val="005DAA"/>
            </a:solidFill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1861195421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500"/>
                                        <p:tgtEl>
                                          <p:spTgt spid="7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2" dur="500"/>
                                        <p:tgtEl>
                                          <p:spTgt spid="8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>
                      <p:stCondLst>
                        <p:cond delay="indefinite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7" dur="500"/>
                                        <p:tgtEl>
                                          <p:spTgt spid="8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8" fill="hold">
                      <p:stCondLst>
                        <p:cond delay="indefinite"/>
                      </p:stCondLst>
                      <p:childTnLst>
                        <p:par>
                          <p:cTn id="19" fill="hold">
                            <p:stCondLst>
                              <p:cond delay="0"/>
                            </p:stCondLst>
                            <p:childTnLst>
                              <p:par>
                                <p:cTn id="20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2" dur="500"/>
                                        <p:tgtEl>
                                          <p:spTgt spid="8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7" dur="500"/>
                                        <p:tgtEl>
                                          <p:spTgt spid="9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8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0" dur="500"/>
                                        <p:tgtEl>
                                          <p:spTgt spid="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31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3" dur="500"/>
                                        <p:tgtEl>
                                          <p:spTgt spid="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4" fill="hold">
                      <p:stCondLst>
                        <p:cond delay="indefinite"/>
                      </p:stCondLst>
                      <p:childTnLst>
                        <p:par>
                          <p:cTn id="35" fill="hold">
                            <p:stCondLst>
                              <p:cond delay="0"/>
                            </p:stCondLst>
                            <p:childTnLst>
                              <p:par>
                                <p:cTn id="36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8" dur="500"/>
                                        <p:tgtEl>
                                          <p:spTgt spid="10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9" fill="hold">
                      <p:stCondLst>
                        <p:cond delay="indefinite"/>
                      </p:stCondLst>
                      <p:childTnLst>
                        <p:par>
                          <p:cTn id="40" fill="hold">
                            <p:stCondLst>
                              <p:cond delay="0"/>
                            </p:stCondLst>
                            <p:childTnLst>
                              <p:par>
                                <p:cTn id="41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43" dur="500"/>
                                        <p:tgtEl>
                                          <p:spTgt spid="10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44" fill="hold">
                      <p:stCondLst>
                        <p:cond delay="indefinite"/>
                      </p:stCondLst>
                      <p:childTnLst>
                        <p:par>
                          <p:cTn id="45" fill="hold">
                            <p:stCondLst>
                              <p:cond delay="0"/>
                            </p:stCondLst>
                            <p:childTnLst>
                              <p:par>
                                <p:cTn id="46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48" dur="500"/>
                                        <p:tgtEl>
                                          <p:spTgt spid="10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49" fill="hold">
                      <p:stCondLst>
                        <p:cond delay="indefinite"/>
                      </p:stCondLst>
                      <p:childTnLst>
                        <p:par>
                          <p:cTn id="50" fill="hold">
                            <p:stCondLst>
                              <p:cond delay="0"/>
                            </p:stCondLst>
                            <p:childTnLst>
                              <p:par>
                                <p:cTn id="51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53" dur="500"/>
                                        <p:tgtEl>
                                          <p:spTgt spid="10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54" fill="hold">
                      <p:stCondLst>
                        <p:cond delay="indefinite"/>
                      </p:stCondLst>
                      <p:childTnLst>
                        <p:par>
                          <p:cTn id="55" fill="hold">
                            <p:stCondLst>
                              <p:cond delay="0"/>
                            </p:stCondLst>
                            <p:childTnLst>
                              <p:par>
                                <p:cTn id="56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58" dur="500"/>
                                        <p:tgtEl>
                                          <p:spTgt spid="10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59" fill="hold">
                      <p:stCondLst>
                        <p:cond delay="indefinite"/>
                      </p:stCondLst>
                      <p:childTnLst>
                        <p:par>
                          <p:cTn id="60" fill="hold">
                            <p:stCondLst>
                              <p:cond delay="0"/>
                            </p:stCondLst>
                            <p:childTnLst>
                              <p:par>
                                <p:cTn id="61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63" dur="500"/>
                                        <p:tgtEl>
                                          <p:spTgt spid="10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64" fill="hold">
                      <p:stCondLst>
                        <p:cond delay="indefinite"/>
                      </p:stCondLst>
                      <p:childTnLst>
                        <p:par>
                          <p:cTn id="65" fill="hold">
                            <p:stCondLst>
                              <p:cond delay="0"/>
                            </p:stCondLst>
                            <p:childTnLst>
                              <p:par>
                                <p:cTn id="66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68" dur="500"/>
                                        <p:tgtEl>
                                          <p:spTgt spid="10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T:\DEPTS\EHS\2010 to 2015 EHS NRC FOLDER\TASK 4 ~ Program Development\QTL House Supplements\Language modeling.conversation\Thick and Thin Conv\DSC_0061.JPG"/>
          <p:cNvPicPr>
            <a:picLocks noChangeAspect="1" noChangeArrowheads="1"/>
          </p:cNvPicPr>
          <p:nvPr/>
        </p:nvPicPr>
        <p:blipFill rotWithShape="1">
          <a:blip r:embed="rId2" cstate="print">
            <a:extLst>
              <a:ext uri="{BEBA8EAE-BF5A-486C-A8C5-ECC9F3942E4B}">
                <a14:imgProps xmlns:a14="http://schemas.microsoft.com/office/drawing/2010/main">
                  <a14:imgLayer r:embed="rId3">
                    <a14:imgEffect>
                      <a14:brightnessContrast bright="20000"/>
                    </a14:imgEffect>
                  </a14:imgLayer>
                </a14:imgProps>
              </a:ext>
              <a:ext uri="{28A0092B-C50C-407E-A947-70E740481C1C}">
                <a14:useLocalDpi xmlns:a14="http://schemas.microsoft.com/office/drawing/2010/main"/>
              </a:ext>
            </a:extLst>
          </a:blip>
          <a:srcRect l="-67"/>
          <a:stretch/>
        </p:blipFill>
        <p:spPr bwMode="auto">
          <a:xfrm>
            <a:off x="200122" y="838968"/>
            <a:ext cx="3040302" cy="3632971"/>
          </a:xfrm>
          <a:prstGeom prst="rect">
            <a:avLst/>
          </a:prstGeom>
          <a:ln w="38100" cmpd="sng"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4" name="TextBox 3"/>
          <p:cNvSpPr txBox="1"/>
          <p:nvPr/>
        </p:nvSpPr>
        <p:spPr>
          <a:xfrm>
            <a:off x="210673" y="4218909"/>
            <a:ext cx="1892299" cy="246221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fontAlgn="auto">
              <a:spcBef>
                <a:spcPts val="0"/>
              </a:spcBef>
              <a:spcAft>
                <a:spcPts val="0"/>
              </a:spcAft>
              <a:defRPr/>
            </a:pPr>
            <a:r>
              <a:rPr lang="en-US" sz="1000" dirty="0" smtClean="0">
                <a:solidFill>
                  <a:prstClr val="black"/>
                </a:solidFill>
                <a:latin typeface="Century Gothic" panose="020B0502020202020204" pitchFamily="34" charset="0"/>
              </a:rPr>
              <a:t>Photo courtesy  of EHS NRC</a:t>
            </a:r>
            <a:endParaRPr lang="en-US" sz="1000" dirty="0">
              <a:solidFill>
                <a:prstClr val="black"/>
              </a:solidFill>
              <a:latin typeface="Century Gothic" panose="020B0502020202020204" pitchFamily="34" charset="0"/>
            </a:endParaRPr>
          </a:p>
        </p:txBody>
      </p:sp>
      <p:sp>
        <p:nvSpPr>
          <p:cNvPr id="5" name="Rectangle 4"/>
          <p:cNvSpPr/>
          <p:nvPr/>
        </p:nvSpPr>
        <p:spPr>
          <a:xfrm>
            <a:off x="197633" y="186976"/>
            <a:ext cx="3042791" cy="582721"/>
          </a:xfrm>
          <a:prstGeom prst="rect">
            <a:avLst/>
          </a:prstGeom>
          <a:solidFill>
            <a:srgbClr val="02499D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lvl="1"/>
            <a:endParaRPr lang="en-US" sz="2600" dirty="0">
              <a:solidFill>
                <a:srgbClr val="FFFFFF"/>
              </a:solidFill>
              <a:latin typeface="Century Gothic"/>
              <a:cs typeface="Century Gothic"/>
            </a:endParaRPr>
          </a:p>
        </p:txBody>
      </p:sp>
      <p:sp>
        <p:nvSpPr>
          <p:cNvPr id="6" name="Content Placeholder 2"/>
          <p:cNvSpPr txBox="1">
            <a:spLocks/>
          </p:cNvSpPr>
          <p:nvPr/>
        </p:nvSpPr>
        <p:spPr>
          <a:xfrm>
            <a:off x="200761" y="223391"/>
            <a:ext cx="3039663" cy="544461"/>
          </a:xfrm>
          <a:prstGeom prst="rect">
            <a:avLst/>
          </a:prstGeom>
        </p:spPr>
        <p:txBody>
          <a:bodyPr vert="horz" lIns="91440" tIns="45720" rIns="91440" bIns="45720" rtlCol="0">
            <a:noAutofit/>
          </a:bodyPr>
          <a:lstStyle>
            <a:lvl1pPr marL="342900" indent="-342900" algn="l" defTabSz="457200" rtl="0" eaLnBrk="1" latinLnBrk="0" hangingPunct="1">
              <a:spcBef>
                <a:spcPct val="20000"/>
              </a:spcBef>
              <a:buFont typeface="Arial"/>
              <a:buChar char="•"/>
              <a:defRPr sz="3200" kern="1200">
                <a:solidFill>
                  <a:schemeClr val="tx1"/>
                </a:solidFill>
                <a:latin typeface="Century Gothic"/>
                <a:ea typeface="+mn-ea"/>
                <a:cs typeface="Century Gothic"/>
              </a:defRPr>
            </a:lvl1pPr>
            <a:lvl2pPr marL="742950" indent="-285750" algn="l" defTabSz="457200" rtl="0" eaLnBrk="1" latinLnBrk="0" hangingPunct="1">
              <a:spcBef>
                <a:spcPct val="20000"/>
              </a:spcBef>
              <a:buFont typeface="Arial"/>
              <a:buChar char="–"/>
              <a:defRPr sz="2800" kern="1200">
                <a:solidFill>
                  <a:schemeClr val="tx1"/>
                </a:solidFill>
                <a:latin typeface="Century Gothic"/>
                <a:ea typeface="+mn-ea"/>
                <a:cs typeface="Century Gothic"/>
              </a:defRPr>
            </a:lvl2pPr>
            <a:lvl3pPr marL="1143000" indent="-228600" algn="l" defTabSz="457200" rtl="0" eaLnBrk="1" latinLnBrk="0" hangingPunct="1">
              <a:spcBef>
                <a:spcPct val="20000"/>
              </a:spcBef>
              <a:buFont typeface="Arial"/>
              <a:buChar char="•"/>
              <a:defRPr sz="2400" kern="1200">
                <a:solidFill>
                  <a:schemeClr val="tx1"/>
                </a:solidFill>
                <a:latin typeface="Century Gothic"/>
                <a:ea typeface="+mn-ea"/>
                <a:cs typeface="Century Gothic"/>
              </a:defRPr>
            </a:lvl3pPr>
            <a:lvl4pPr marL="1600200" indent="-228600" algn="l" defTabSz="457200" rtl="0" eaLnBrk="1" latinLnBrk="0" hangingPunct="1">
              <a:spcBef>
                <a:spcPct val="20000"/>
              </a:spcBef>
              <a:buFont typeface="Arial"/>
              <a:buChar char="–"/>
              <a:defRPr sz="2000" kern="1200">
                <a:solidFill>
                  <a:schemeClr val="tx1"/>
                </a:solidFill>
                <a:latin typeface="Century Gothic"/>
                <a:ea typeface="+mn-ea"/>
                <a:cs typeface="Century Gothic"/>
              </a:defRPr>
            </a:lvl4pPr>
            <a:lvl5pPr marL="2057400" indent="-228600" algn="l" defTabSz="457200" rtl="0" eaLnBrk="1" latinLnBrk="0" hangingPunct="1">
              <a:spcBef>
                <a:spcPct val="20000"/>
              </a:spcBef>
              <a:buFont typeface="Arial"/>
              <a:buChar char="»"/>
              <a:defRPr sz="2000" kern="1200">
                <a:solidFill>
                  <a:schemeClr val="tx1"/>
                </a:solidFill>
                <a:latin typeface="Century Gothic"/>
                <a:ea typeface="+mn-ea"/>
                <a:cs typeface="Century Gothic"/>
              </a:defRPr>
            </a:lvl5pPr>
            <a:lvl6pPr marL="2514600" indent="-228600" algn="l" defTabSz="457200" rtl="0" eaLnBrk="1" latinLnBrk="0" hangingPunct="1">
              <a:spcBef>
                <a:spcPct val="20000"/>
              </a:spcBef>
              <a:buFont typeface="Arial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457200" rtl="0" eaLnBrk="1" latinLnBrk="0" hangingPunct="1">
              <a:spcBef>
                <a:spcPct val="20000"/>
              </a:spcBef>
              <a:buFont typeface="Arial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457200" rtl="0" eaLnBrk="1" latinLnBrk="0" hangingPunct="1">
              <a:spcBef>
                <a:spcPct val="20000"/>
              </a:spcBef>
              <a:buFont typeface="Arial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457200" rtl="0" eaLnBrk="1" latinLnBrk="0" hangingPunct="1">
              <a:spcBef>
                <a:spcPct val="20000"/>
              </a:spcBef>
              <a:buFont typeface="Arial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0" indent="0" algn="ctr">
              <a:spcAft>
                <a:spcPts val="2400"/>
              </a:spcAft>
              <a:buFont typeface="Arial"/>
              <a:buNone/>
            </a:pPr>
            <a:r>
              <a:rPr lang="en-US" sz="2800" dirty="0" smtClean="0">
                <a:solidFill>
                  <a:srgbClr val="FFFFFF"/>
                </a:solidFill>
              </a:rPr>
              <a:t>TODDLERS</a:t>
            </a:r>
            <a:endParaRPr lang="en-US" sz="2000" dirty="0"/>
          </a:p>
        </p:txBody>
      </p:sp>
      <p:sp>
        <p:nvSpPr>
          <p:cNvPr id="7" name="Rectangle 6"/>
          <p:cNvSpPr/>
          <p:nvPr/>
        </p:nvSpPr>
        <p:spPr>
          <a:xfrm>
            <a:off x="197633" y="4712794"/>
            <a:ext cx="3042791" cy="436479"/>
          </a:xfrm>
          <a:prstGeom prst="rect">
            <a:avLst/>
          </a:prstGeom>
          <a:solidFill>
            <a:srgbClr val="548698">
              <a:alpha val="40000"/>
            </a:srgbClr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lvl="1"/>
            <a:endParaRPr lang="en-US" sz="2600" dirty="0">
              <a:latin typeface="Century Gothic"/>
              <a:cs typeface="Century Gothic"/>
            </a:endParaRPr>
          </a:p>
        </p:txBody>
      </p:sp>
      <p:sp>
        <p:nvSpPr>
          <p:cNvPr id="8" name="Rectangle 7"/>
          <p:cNvSpPr/>
          <p:nvPr/>
        </p:nvSpPr>
        <p:spPr>
          <a:xfrm>
            <a:off x="197633" y="5203151"/>
            <a:ext cx="3042791" cy="1462425"/>
          </a:xfrm>
          <a:prstGeom prst="rect">
            <a:avLst/>
          </a:prstGeom>
          <a:solidFill>
            <a:srgbClr val="548698">
              <a:alpha val="20000"/>
            </a:srgbClr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lvl="1"/>
            <a:endParaRPr lang="en-US" sz="2600" dirty="0">
              <a:latin typeface="Century Gothic"/>
              <a:cs typeface="Century Gothic"/>
            </a:endParaRPr>
          </a:p>
        </p:txBody>
      </p:sp>
      <p:sp>
        <p:nvSpPr>
          <p:cNvPr id="9" name="TextBox 8"/>
          <p:cNvSpPr txBox="1"/>
          <p:nvPr/>
        </p:nvSpPr>
        <p:spPr>
          <a:xfrm>
            <a:off x="215515" y="4772121"/>
            <a:ext cx="3017212" cy="330970"/>
          </a:xfrm>
          <a:prstGeom prst="rect">
            <a:avLst/>
          </a:prstGeom>
          <a:noFill/>
        </p:spPr>
        <p:txBody>
          <a:bodyPr wrap="square" rtlCol="0">
            <a:noAutofit/>
          </a:bodyPr>
          <a:lstStyle/>
          <a:p>
            <a:pPr algn="ctr"/>
            <a:r>
              <a:rPr lang="en-US" sz="1600" dirty="0" smtClean="0">
                <a:latin typeface="Century Gothic"/>
                <a:cs typeface="Century Gothic"/>
              </a:rPr>
              <a:t>THIN Conversation </a:t>
            </a:r>
            <a:r>
              <a:rPr lang="en-US" sz="1600" dirty="0">
                <a:latin typeface="Century Gothic"/>
                <a:cs typeface="Century Gothic"/>
              </a:rPr>
              <a:t>Example</a:t>
            </a:r>
          </a:p>
        </p:txBody>
      </p:sp>
      <p:sp>
        <p:nvSpPr>
          <p:cNvPr id="11" name="TextBox 10"/>
          <p:cNvSpPr txBox="1"/>
          <p:nvPr/>
        </p:nvSpPr>
        <p:spPr>
          <a:xfrm>
            <a:off x="269393" y="5264727"/>
            <a:ext cx="2878667" cy="1400383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fontAlgn="t">
              <a:spcAft>
                <a:spcPts val="600"/>
              </a:spcAft>
            </a:pPr>
            <a:r>
              <a:rPr lang="en-US" sz="1400" dirty="0">
                <a:latin typeface="Century Gothic"/>
                <a:cs typeface="Century Gothic"/>
              </a:rPr>
              <a:t>Teacher: Look how nicely you lined up the ducks</a:t>
            </a:r>
            <a:r>
              <a:rPr lang="en-US" sz="1400" dirty="0" smtClean="0">
                <a:latin typeface="Century Gothic"/>
                <a:cs typeface="Century Gothic"/>
              </a:rPr>
              <a:t>!</a:t>
            </a:r>
            <a:endParaRPr lang="en-US" sz="1400" dirty="0">
              <a:latin typeface="Century Gothic"/>
              <a:cs typeface="Century Gothic"/>
            </a:endParaRPr>
          </a:p>
          <a:p>
            <a:pPr fontAlgn="t">
              <a:spcAft>
                <a:spcPts val="600"/>
              </a:spcAft>
            </a:pPr>
            <a:r>
              <a:rPr lang="en-US" sz="1400" b="1" dirty="0">
                <a:latin typeface="Century Gothic"/>
                <a:cs typeface="Century Gothic"/>
              </a:rPr>
              <a:t>Child</a:t>
            </a:r>
            <a:r>
              <a:rPr lang="en-US" sz="1400" b="1" dirty="0" smtClean="0">
                <a:latin typeface="Century Gothic"/>
                <a:cs typeface="Century Gothic"/>
              </a:rPr>
              <a:t>:</a:t>
            </a:r>
            <a:r>
              <a:rPr lang="en-US" sz="1400" dirty="0">
                <a:latin typeface="Century Gothic"/>
                <a:cs typeface="Century Gothic"/>
              </a:rPr>
              <a:t> </a:t>
            </a:r>
            <a:r>
              <a:rPr lang="en-US" sz="1400" b="1" dirty="0" smtClean="0">
                <a:latin typeface="Century Gothic"/>
                <a:cs typeface="Century Gothic"/>
              </a:rPr>
              <a:t>(</a:t>
            </a:r>
            <a:r>
              <a:rPr lang="en-US" sz="1400" b="1" dirty="0">
                <a:latin typeface="Century Gothic"/>
                <a:cs typeface="Century Gothic"/>
              </a:rPr>
              <a:t>Smiles</a:t>
            </a:r>
            <a:r>
              <a:rPr lang="en-US" sz="1400" b="1" dirty="0" smtClean="0">
                <a:latin typeface="Century Gothic"/>
                <a:cs typeface="Century Gothic"/>
              </a:rPr>
              <a:t>)</a:t>
            </a:r>
            <a:endParaRPr lang="en-US" sz="1400" dirty="0">
              <a:latin typeface="Century Gothic"/>
              <a:cs typeface="Century Gothic"/>
            </a:endParaRPr>
          </a:p>
          <a:p>
            <a:pPr fontAlgn="t">
              <a:spcAft>
                <a:spcPts val="600"/>
              </a:spcAft>
            </a:pPr>
            <a:r>
              <a:rPr lang="en-US" sz="1400" dirty="0">
                <a:latin typeface="Century Gothic"/>
                <a:cs typeface="Century Gothic"/>
              </a:rPr>
              <a:t>Teacher: </a:t>
            </a:r>
            <a:r>
              <a:rPr lang="en-US" sz="1400" dirty="0" smtClean="0">
                <a:latin typeface="Century Gothic"/>
                <a:cs typeface="Century Gothic"/>
              </a:rPr>
              <a:t>Was </a:t>
            </a:r>
            <a:r>
              <a:rPr lang="en-US" sz="1400" dirty="0">
                <a:latin typeface="Century Gothic"/>
                <a:cs typeface="Century Gothic"/>
              </a:rPr>
              <a:t>it hard to do?</a:t>
            </a:r>
          </a:p>
          <a:p>
            <a:pPr fontAlgn="t">
              <a:spcAft>
                <a:spcPts val="600"/>
              </a:spcAft>
            </a:pPr>
            <a:r>
              <a:rPr lang="en-US" sz="1400" b="1" dirty="0">
                <a:latin typeface="Century Gothic"/>
                <a:cs typeface="Century Gothic"/>
              </a:rPr>
              <a:t>(Child shakes his head “</a:t>
            </a:r>
            <a:r>
              <a:rPr lang="en-US" sz="1400" b="1" dirty="0" smtClean="0">
                <a:latin typeface="Century Gothic"/>
                <a:cs typeface="Century Gothic"/>
              </a:rPr>
              <a:t>no”)</a:t>
            </a:r>
            <a:endParaRPr lang="en-US" sz="1400" dirty="0">
              <a:latin typeface="Century Gothic"/>
              <a:cs typeface="Century Gothic"/>
            </a:endParaRPr>
          </a:p>
        </p:txBody>
      </p:sp>
      <p:sp>
        <p:nvSpPr>
          <p:cNvPr id="12" name="Rectangle 11"/>
          <p:cNvSpPr/>
          <p:nvPr/>
        </p:nvSpPr>
        <p:spPr>
          <a:xfrm>
            <a:off x="3359548" y="193133"/>
            <a:ext cx="5530451" cy="482661"/>
          </a:xfrm>
          <a:prstGeom prst="rect">
            <a:avLst/>
          </a:prstGeom>
          <a:solidFill>
            <a:srgbClr val="548698">
              <a:alpha val="40000"/>
            </a:srgbClr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lvl="1"/>
            <a:endParaRPr lang="en-US" sz="2600" dirty="0">
              <a:latin typeface="Century Gothic"/>
              <a:cs typeface="Century Gothic"/>
            </a:endParaRPr>
          </a:p>
        </p:txBody>
      </p:sp>
      <p:sp>
        <p:nvSpPr>
          <p:cNvPr id="13" name="Rectangle 12"/>
          <p:cNvSpPr/>
          <p:nvPr/>
        </p:nvSpPr>
        <p:spPr>
          <a:xfrm>
            <a:off x="3359549" y="714278"/>
            <a:ext cx="5538148" cy="5935904"/>
          </a:xfrm>
          <a:prstGeom prst="rect">
            <a:avLst/>
          </a:prstGeom>
          <a:solidFill>
            <a:srgbClr val="548698">
              <a:alpha val="20000"/>
            </a:srgbClr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lvl="1"/>
            <a:endParaRPr lang="en-US" sz="2600" dirty="0">
              <a:latin typeface="Century Gothic"/>
              <a:cs typeface="Century Gothic"/>
            </a:endParaRPr>
          </a:p>
        </p:txBody>
      </p:sp>
      <p:sp>
        <p:nvSpPr>
          <p:cNvPr id="14" name="TextBox 13"/>
          <p:cNvSpPr txBox="1"/>
          <p:nvPr/>
        </p:nvSpPr>
        <p:spPr>
          <a:xfrm>
            <a:off x="3377430" y="252460"/>
            <a:ext cx="5520267" cy="369332"/>
          </a:xfrm>
          <a:prstGeom prst="rect">
            <a:avLst/>
          </a:prstGeom>
          <a:noFill/>
        </p:spPr>
        <p:txBody>
          <a:bodyPr wrap="square" rtlCol="0">
            <a:noAutofit/>
          </a:bodyPr>
          <a:lstStyle/>
          <a:p>
            <a:pPr algn="ctr"/>
            <a:r>
              <a:rPr lang="en-US" sz="1900" b="1" dirty="0" smtClean="0">
                <a:latin typeface="Century Gothic"/>
                <a:cs typeface="Century Gothic"/>
              </a:rPr>
              <a:t>THICK Conversation </a:t>
            </a:r>
            <a:r>
              <a:rPr lang="en-US" sz="1900" b="1" dirty="0">
                <a:latin typeface="Century Gothic"/>
                <a:cs typeface="Century Gothic"/>
              </a:rPr>
              <a:t>Example</a:t>
            </a:r>
          </a:p>
        </p:txBody>
      </p:sp>
      <p:sp>
        <p:nvSpPr>
          <p:cNvPr id="15" name="TextBox 14"/>
          <p:cNvSpPr txBox="1"/>
          <p:nvPr/>
        </p:nvSpPr>
        <p:spPr>
          <a:xfrm>
            <a:off x="3431309" y="775854"/>
            <a:ext cx="5481782" cy="596060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fontAlgn="t">
              <a:spcBef>
                <a:spcPts val="800"/>
              </a:spcBef>
            </a:pPr>
            <a:r>
              <a:rPr lang="en-US" sz="1400" dirty="0" smtClean="0">
                <a:latin typeface="Century Gothic"/>
                <a:cs typeface="Century Gothic"/>
              </a:rPr>
              <a:t>Teacher</a:t>
            </a:r>
            <a:r>
              <a:rPr lang="en-US" sz="1400" dirty="0">
                <a:latin typeface="Century Gothic"/>
                <a:cs typeface="Century Gothic"/>
              </a:rPr>
              <a:t>: You did some interesting things with the rubber ducks. Tell me about what you did with the small ducks</a:t>
            </a:r>
            <a:r>
              <a:rPr lang="en-US" sz="1400" dirty="0" smtClean="0">
                <a:latin typeface="Century Gothic"/>
                <a:cs typeface="Century Gothic"/>
              </a:rPr>
              <a:t>.</a:t>
            </a:r>
            <a:endParaRPr lang="en-US" sz="1400" dirty="0">
              <a:latin typeface="Century Gothic"/>
              <a:cs typeface="Century Gothic"/>
            </a:endParaRPr>
          </a:p>
          <a:p>
            <a:pPr fontAlgn="t">
              <a:spcBef>
                <a:spcPts val="800"/>
              </a:spcBef>
            </a:pPr>
            <a:r>
              <a:rPr lang="en-US" sz="1400" b="1" dirty="0" smtClean="0">
                <a:latin typeface="Century Gothic"/>
                <a:cs typeface="Century Gothic"/>
              </a:rPr>
              <a:t>Child:</a:t>
            </a:r>
            <a:r>
              <a:rPr lang="en-US" sz="1400" dirty="0">
                <a:latin typeface="Century Gothic"/>
                <a:cs typeface="Century Gothic"/>
              </a:rPr>
              <a:t> </a:t>
            </a:r>
            <a:r>
              <a:rPr lang="en-US" sz="1400" b="1" dirty="0" smtClean="0">
                <a:latin typeface="Century Gothic"/>
                <a:cs typeface="Century Gothic"/>
              </a:rPr>
              <a:t>I </a:t>
            </a:r>
            <a:r>
              <a:rPr lang="en-US" sz="1400" b="1" dirty="0">
                <a:latin typeface="Century Gothic"/>
                <a:cs typeface="Century Gothic"/>
              </a:rPr>
              <a:t>line the ducks.</a:t>
            </a:r>
            <a:endParaRPr lang="en-US" sz="1400" dirty="0">
              <a:latin typeface="Century Gothic"/>
              <a:cs typeface="Century Gothic"/>
            </a:endParaRPr>
          </a:p>
          <a:p>
            <a:pPr fontAlgn="t">
              <a:spcBef>
                <a:spcPts val="800"/>
              </a:spcBef>
            </a:pPr>
            <a:r>
              <a:rPr lang="en-US" sz="1400" dirty="0">
                <a:latin typeface="Century Gothic"/>
                <a:cs typeface="Century Gothic"/>
              </a:rPr>
              <a:t>Teacher: </a:t>
            </a:r>
            <a:r>
              <a:rPr lang="en-US" sz="1400" dirty="0" smtClean="0">
                <a:latin typeface="Century Gothic"/>
                <a:cs typeface="Century Gothic"/>
              </a:rPr>
              <a:t>Ah</a:t>
            </a:r>
            <a:r>
              <a:rPr lang="en-US" sz="1400" dirty="0">
                <a:latin typeface="Century Gothic"/>
                <a:cs typeface="Century Gothic"/>
              </a:rPr>
              <a:t>, you put the small ducks in a line. You used so many that the line stretched across the water table. I wonder how many small ducks you have. How can we find out?</a:t>
            </a:r>
          </a:p>
          <a:p>
            <a:pPr fontAlgn="t">
              <a:spcBef>
                <a:spcPts val="800"/>
              </a:spcBef>
            </a:pPr>
            <a:r>
              <a:rPr lang="en-US" sz="1400" b="1" dirty="0">
                <a:latin typeface="Century Gothic"/>
                <a:cs typeface="Century Gothic"/>
              </a:rPr>
              <a:t>Child:</a:t>
            </a:r>
            <a:r>
              <a:rPr lang="en-US" sz="1400" dirty="0">
                <a:latin typeface="Century Gothic"/>
                <a:cs typeface="Century Gothic"/>
              </a:rPr>
              <a:t> </a:t>
            </a:r>
            <a:r>
              <a:rPr lang="en-US" sz="1400" b="1" dirty="0" smtClean="0">
                <a:latin typeface="Century Gothic"/>
                <a:cs typeface="Century Gothic"/>
              </a:rPr>
              <a:t>I </a:t>
            </a:r>
            <a:r>
              <a:rPr lang="en-US" sz="1400" b="1" dirty="0">
                <a:latin typeface="Century Gothic"/>
                <a:cs typeface="Century Gothic"/>
              </a:rPr>
              <a:t>count – 1-2- </a:t>
            </a:r>
            <a:r>
              <a:rPr lang="en-US" sz="1400" b="1" dirty="0" smtClean="0">
                <a:latin typeface="Century Gothic"/>
                <a:cs typeface="Century Gothic"/>
              </a:rPr>
              <a:t>(Teacher </a:t>
            </a:r>
            <a:r>
              <a:rPr lang="en-US" sz="1400" b="1" dirty="0">
                <a:latin typeface="Century Gothic"/>
                <a:cs typeface="Century Gothic"/>
              </a:rPr>
              <a:t>joins </a:t>
            </a:r>
            <a:r>
              <a:rPr lang="en-US" sz="1400" b="1" dirty="0" smtClean="0">
                <a:latin typeface="Century Gothic"/>
                <a:cs typeface="Century Gothic"/>
              </a:rPr>
              <a:t>in) </a:t>
            </a:r>
            <a:r>
              <a:rPr lang="en-US" sz="1400" b="1" dirty="0">
                <a:latin typeface="Century Gothic"/>
                <a:cs typeface="Century Gothic"/>
              </a:rPr>
              <a:t>-3-4-5-6-7.</a:t>
            </a:r>
            <a:endParaRPr lang="en-US" sz="1400" dirty="0">
              <a:latin typeface="Century Gothic"/>
              <a:cs typeface="Century Gothic"/>
            </a:endParaRPr>
          </a:p>
          <a:p>
            <a:pPr fontAlgn="t">
              <a:spcBef>
                <a:spcPts val="800"/>
              </a:spcBef>
            </a:pPr>
            <a:r>
              <a:rPr lang="en-US" sz="1400" dirty="0">
                <a:latin typeface="Century Gothic"/>
                <a:cs typeface="Century Gothic"/>
              </a:rPr>
              <a:t>Teacher: </a:t>
            </a:r>
            <a:r>
              <a:rPr lang="en-US" sz="1400" dirty="0" smtClean="0">
                <a:latin typeface="Century Gothic"/>
                <a:cs typeface="Century Gothic"/>
              </a:rPr>
              <a:t>Wow</a:t>
            </a:r>
            <a:r>
              <a:rPr lang="en-US" sz="1400" dirty="0">
                <a:latin typeface="Century Gothic"/>
                <a:cs typeface="Century Gothic"/>
              </a:rPr>
              <a:t>, you lined up seven small ducks! What are you doing with the larger ducks?</a:t>
            </a:r>
          </a:p>
          <a:p>
            <a:pPr fontAlgn="t">
              <a:spcBef>
                <a:spcPts val="800"/>
              </a:spcBef>
            </a:pPr>
            <a:r>
              <a:rPr lang="en-US" sz="1400" b="1" dirty="0">
                <a:latin typeface="Century Gothic"/>
                <a:cs typeface="Century Gothic"/>
              </a:rPr>
              <a:t>Child:</a:t>
            </a:r>
            <a:r>
              <a:rPr lang="en-US" sz="1400" dirty="0">
                <a:latin typeface="Century Gothic"/>
                <a:cs typeface="Century Gothic"/>
              </a:rPr>
              <a:t> </a:t>
            </a:r>
            <a:r>
              <a:rPr lang="en-US" sz="1400" b="1" dirty="0" smtClean="0">
                <a:latin typeface="Century Gothic"/>
                <a:cs typeface="Century Gothic"/>
              </a:rPr>
              <a:t>I </a:t>
            </a:r>
            <a:r>
              <a:rPr lang="en-US" sz="1400" b="1" dirty="0">
                <a:latin typeface="Century Gothic"/>
                <a:cs typeface="Century Gothic"/>
              </a:rPr>
              <a:t>line more ducks.</a:t>
            </a:r>
            <a:endParaRPr lang="en-US" sz="1400" dirty="0">
              <a:latin typeface="Century Gothic"/>
              <a:cs typeface="Century Gothic"/>
            </a:endParaRPr>
          </a:p>
          <a:p>
            <a:pPr fontAlgn="t">
              <a:spcBef>
                <a:spcPts val="800"/>
              </a:spcBef>
            </a:pPr>
            <a:r>
              <a:rPr lang="en-US" sz="1400" dirty="0">
                <a:latin typeface="Century Gothic"/>
                <a:cs typeface="Century Gothic"/>
              </a:rPr>
              <a:t>Teacher: </a:t>
            </a:r>
            <a:r>
              <a:rPr lang="en-US" sz="1400" dirty="0" smtClean="0">
                <a:latin typeface="Century Gothic"/>
                <a:cs typeface="Century Gothic"/>
              </a:rPr>
              <a:t>(Pointing) This </a:t>
            </a:r>
            <a:r>
              <a:rPr lang="en-US" sz="1400" dirty="0">
                <a:latin typeface="Century Gothic"/>
                <a:cs typeface="Century Gothic"/>
              </a:rPr>
              <a:t>line looks different than the line with the small ducks. How are you lining these ducks up?</a:t>
            </a:r>
          </a:p>
          <a:p>
            <a:pPr fontAlgn="t">
              <a:spcBef>
                <a:spcPts val="800"/>
              </a:spcBef>
            </a:pPr>
            <a:r>
              <a:rPr lang="en-US" sz="1400" b="1" dirty="0">
                <a:latin typeface="Century Gothic"/>
                <a:cs typeface="Century Gothic"/>
              </a:rPr>
              <a:t>Child:</a:t>
            </a:r>
            <a:r>
              <a:rPr lang="en-US" sz="1400" dirty="0">
                <a:latin typeface="Century Gothic"/>
                <a:cs typeface="Century Gothic"/>
              </a:rPr>
              <a:t> </a:t>
            </a:r>
            <a:r>
              <a:rPr lang="en-US" sz="1400" b="1" dirty="0" smtClean="0">
                <a:latin typeface="Century Gothic"/>
                <a:cs typeface="Century Gothic"/>
              </a:rPr>
              <a:t>I </a:t>
            </a:r>
            <a:r>
              <a:rPr lang="en-US" sz="1400" b="1" dirty="0">
                <a:latin typeface="Century Gothic"/>
                <a:cs typeface="Century Gothic"/>
              </a:rPr>
              <a:t>make bigger.</a:t>
            </a:r>
            <a:endParaRPr lang="en-US" sz="1400" dirty="0">
              <a:latin typeface="Century Gothic"/>
              <a:cs typeface="Century Gothic"/>
            </a:endParaRPr>
          </a:p>
          <a:p>
            <a:pPr fontAlgn="t">
              <a:spcBef>
                <a:spcPts val="800"/>
              </a:spcBef>
            </a:pPr>
            <a:r>
              <a:rPr lang="en-US" sz="1400" dirty="0">
                <a:latin typeface="Century Gothic"/>
                <a:cs typeface="Century Gothic"/>
              </a:rPr>
              <a:t>Teacher: </a:t>
            </a:r>
            <a:r>
              <a:rPr lang="en-US" sz="1400" dirty="0" smtClean="0">
                <a:latin typeface="Century Gothic"/>
                <a:cs typeface="Century Gothic"/>
              </a:rPr>
              <a:t>I </a:t>
            </a:r>
            <a:r>
              <a:rPr lang="en-US" sz="1400" dirty="0">
                <a:latin typeface="Century Gothic"/>
                <a:cs typeface="Century Gothic"/>
              </a:rPr>
              <a:t>see. You’re lining these ducks up by size—small, medium, and large, just like in the book we read this morning. Now you have two lines of ducks. What will you do next?</a:t>
            </a:r>
          </a:p>
          <a:p>
            <a:pPr fontAlgn="t">
              <a:spcBef>
                <a:spcPts val="800"/>
              </a:spcBef>
            </a:pPr>
            <a:r>
              <a:rPr lang="en-US" sz="1400" b="1" dirty="0">
                <a:latin typeface="Century Gothic"/>
                <a:cs typeface="Century Gothic"/>
              </a:rPr>
              <a:t>Child: </a:t>
            </a:r>
            <a:r>
              <a:rPr lang="en-US" sz="1400" b="1" dirty="0" smtClean="0">
                <a:latin typeface="Century Gothic"/>
                <a:cs typeface="Century Gothic"/>
              </a:rPr>
              <a:t>I </a:t>
            </a:r>
            <a:r>
              <a:rPr lang="en-US" sz="1400" b="1" dirty="0">
                <a:latin typeface="Century Gothic"/>
                <a:cs typeface="Century Gothic"/>
              </a:rPr>
              <a:t>make </a:t>
            </a:r>
            <a:r>
              <a:rPr lang="en-US" sz="1400" b="1" dirty="0" smtClean="0">
                <a:latin typeface="Century Gothic"/>
                <a:cs typeface="Century Gothic"/>
              </a:rPr>
              <a:t>swim. (Splashes </a:t>
            </a:r>
            <a:r>
              <a:rPr lang="en-US" sz="1400" b="1" dirty="0">
                <a:latin typeface="Century Gothic"/>
                <a:cs typeface="Century Gothic"/>
              </a:rPr>
              <a:t>the water, making the ducks move</a:t>
            </a:r>
            <a:r>
              <a:rPr lang="en-US" sz="1400" b="1" dirty="0" smtClean="0">
                <a:latin typeface="Century Gothic"/>
                <a:cs typeface="Century Gothic"/>
              </a:rPr>
              <a:t>) </a:t>
            </a:r>
            <a:r>
              <a:rPr lang="en-US" sz="1400" b="1" dirty="0">
                <a:latin typeface="Century Gothic"/>
                <a:cs typeface="Century Gothic"/>
              </a:rPr>
              <a:t>I did it! Ducks swim in the pool!</a:t>
            </a:r>
          </a:p>
          <a:p>
            <a:pPr fontAlgn="t">
              <a:spcBef>
                <a:spcPts val="800"/>
              </a:spcBef>
            </a:pPr>
            <a:r>
              <a:rPr lang="en-US" sz="1400" dirty="0">
                <a:latin typeface="Century Gothic"/>
                <a:cs typeface="Century Gothic"/>
              </a:rPr>
              <a:t>Teacher: </a:t>
            </a:r>
            <a:r>
              <a:rPr lang="en-US" sz="1400" dirty="0" smtClean="0">
                <a:latin typeface="Century Gothic"/>
                <a:cs typeface="Century Gothic"/>
              </a:rPr>
              <a:t>Yes</a:t>
            </a:r>
            <a:r>
              <a:rPr lang="en-US" sz="1400" dirty="0">
                <a:latin typeface="Century Gothic"/>
                <a:cs typeface="Century Gothic"/>
              </a:rPr>
              <a:t>, and they look like they’re having fun swimming in the pool. But, oh no, the ducks aren’t in lines anymore! What will you do?</a:t>
            </a:r>
          </a:p>
          <a:p>
            <a:pPr fontAlgn="t">
              <a:spcBef>
                <a:spcPts val="800"/>
              </a:spcBef>
            </a:pPr>
            <a:r>
              <a:rPr lang="en-US" sz="1400" b="1" dirty="0">
                <a:latin typeface="Century Gothic"/>
                <a:cs typeface="Century Gothic"/>
              </a:rPr>
              <a:t>Child:</a:t>
            </a:r>
            <a:r>
              <a:rPr lang="en-US" sz="1400" dirty="0">
                <a:latin typeface="Century Gothic"/>
                <a:cs typeface="Century Gothic"/>
              </a:rPr>
              <a:t> </a:t>
            </a:r>
            <a:r>
              <a:rPr lang="en-US" sz="1400" b="1" dirty="0" smtClean="0">
                <a:latin typeface="Century Gothic"/>
                <a:cs typeface="Century Gothic"/>
              </a:rPr>
              <a:t>I </a:t>
            </a:r>
            <a:r>
              <a:rPr lang="en-US" sz="1400" b="1" dirty="0">
                <a:latin typeface="Century Gothic"/>
                <a:cs typeface="Century Gothic"/>
              </a:rPr>
              <a:t>fix ducks</a:t>
            </a:r>
            <a:r>
              <a:rPr lang="en-US" sz="1400" dirty="0">
                <a:latin typeface="Century Gothic"/>
                <a:cs typeface="Century Gothic"/>
              </a:rPr>
              <a:t>. (Child starts to put small ducks in a line.)</a:t>
            </a:r>
          </a:p>
        </p:txBody>
      </p:sp>
    </p:spTree>
    <p:extLst>
      <p:ext uri="{BB962C8B-B14F-4D97-AF65-F5344CB8AC3E}">
        <p14:creationId xmlns:p14="http://schemas.microsoft.com/office/powerpoint/2010/main" val="954457213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>
            <a:alpha val="30000"/>
          </a:schemeClr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Rectangle 3"/>
          <p:cNvSpPr/>
          <p:nvPr/>
        </p:nvSpPr>
        <p:spPr>
          <a:xfrm>
            <a:off x="197633" y="186976"/>
            <a:ext cx="3042791" cy="582721"/>
          </a:xfrm>
          <a:prstGeom prst="rect">
            <a:avLst/>
          </a:prstGeom>
          <a:solidFill>
            <a:srgbClr val="DBA72C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lvl="1"/>
            <a:endParaRPr lang="en-US" sz="2600" dirty="0">
              <a:solidFill>
                <a:srgbClr val="FFFFFF"/>
              </a:solidFill>
              <a:latin typeface="Century Gothic"/>
              <a:cs typeface="Century Gothic"/>
            </a:endParaRPr>
          </a:p>
        </p:txBody>
      </p:sp>
      <p:sp>
        <p:nvSpPr>
          <p:cNvPr id="5" name="Content Placeholder 2"/>
          <p:cNvSpPr txBox="1">
            <a:spLocks/>
          </p:cNvSpPr>
          <p:nvPr/>
        </p:nvSpPr>
        <p:spPr>
          <a:xfrm>
            <a:off x="200761" y="223391"/>
            <a:ext cx="3039663" cy="544461"/>
          </a:xfrm>
          <a:prstGeom prst="rect">
            <a:avLst/>
          </a:prstGeom>
        </p:spPr>
        <p:txBody>
          <a:bodyPr vert="horz" lIns="91440" tIns="45720" rIns="91440" bIns="45720" rtlCol="0">
            <a:noAutofit/>
          </a:bodyPr>
          <a:lstStyle>
            <a:lvl1pPr marL="342900" indent="-342900" algn="l" defTabSz="457200" rtl="0" eaLnBrk="1" latinLnBrk="0" hangingPunct="1">
              <a:spcBef>
                <a:spcPct val="20000"/>
              </a:spcBef>
              <a:buFont typeface="Arial"/>
              <a:buChar char="•"/>
              <a:defRPr sz="3200" kern="1200">
                <a:solidFill>
                  <a:schemeClr val="tx1"/>
                </a:solidFill>
                <a:latin typeface="Century Gothic"/>
                <a:ea typeface="+mn-ea"/>
                <a:cs typeface="Century Gothic"/>
              </a:defRPr>
            </a:lvl1pPr>
            <a:lvl2pPr marL="742950" indent="-285750" algn="l" defTabSz="457200" rtl="0" eaLnBrk="1" latinLnBrk="0" hangingPunct="1">
              <a:spcBef>
                <a:spcPct val="20000"/>
              </a:spcBef>
              <a:buFont typeface="Arial"/>
              <a:buChar char="–"/>
              <a:defRPr sz="2800" kern="1200">
                <a:solidFill>
                  <a:schemeClr val="tx1"/>
                </a:solidFill>
                <a:latin typeface="Century Gothic"/>
                <a:ea typeface="+mn-ea"/>
                <a:cs typeface="Century Gothic"/>
              </a:defRPr>
            </a:lvl2pPr>
            <a:lvl3pPr marL="1143000" indent="-228600" algn="l" defTabSz="457200" rtl="0" eaLnBrk="1" latinLnBrk="0" hangingPunct="1">
              <a:spcBef>
                <a:spcPct val="20000"/>
              </a:spcBef>
              <a:buFont typeface="Arial"/>
              <a:buChar char="•"/>
              <a:defRPr sz="2400" kern="1200">
                <a:solidFill>
                  <a:schemeClr val="tx1"/>
                </a:solidFill>
                <a:latin typeface="Century Gothic"/>
                <a:ea typeface="+mn-ea"/>
                <a:cs typeface="Century Gothic"/>
              </a:defRPr>
            </a:lvl3pPr>
            <a:lvl4pPr marL="1600200" indent="-228600" algn="l" defTabSz="457200" rtl="0" eaLnBrk="1" latinLnBrk="0" hangingPunct="1">
              <a:spcBef>
                <a:spcPct val="20000"/>
              </a:spcBef>
              <a:buFont typeface="Arial"/>
              <a:buChar char="–"/>
              <a:defRPr sz="2000" kern="1200">
                <a:solidFill>
                  <a:schemeClr val="tx1"/>
                </a:solidFill>
                <a:latin typeface="Century Gothic"/>
                <a:ea typeface="+mn-ea"/>
                <a:cs typeface="Century Gothic"/>
              </a:defRPr>
            </a:lvl4pPr>
            <a:lvl5pPr marL="2057400" indent="-228600" algn="l" defTabSz="457200" rtl="0" eaLnBrk="1" latinLnBrk="0" hangingPunct="1">
              <a:spcBef>
                <a:spcPct val="20000"/>
              </a:spcBef>
              <a:buFont typeface="Arial"/>
              <a:buChar char="»"/>
              <a:defRPr sz="2000" kern="1200">
                <a:solidFill>
                  <a:schemeClr val="tx1"/>
                </a:solidFill>
                <a:latin typeface="Century Gothic"/>
                <a:ea typeface="+mn-ea"/>
                <a:cs typeface="Century Gothic"/>
              </a:defRPr>
            </a:lvl5pPr>
            <a:lvl6pPr marL="2514600" indent="-228600" algn="l" defTabSz="457200" rtl="0" eaLnBrk="1" latinLnBrk="0" hangingPunct="1">
              <a:spcBef>
                <a:spcPct val="20000"/>
              </a:spcBef>
              <a:buFont typeface="Arial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457200" rtl="0" eaLnBrk="1" latinLnBrk="0" hangingPunct="1">
              <a:spcBef>
                <a:spcPct val="20000"/>
              </a:spcBef>
              <a:buFont typeface="Arial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457200" rtl="0" eaLnBrk="1" latinLnBrk="0" hangingPunct="1">
              <a:spcBef>
                <a:spcPct val="20000"/>
              </a:spcBef>
              <a:buFont typeface="Arial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457200" rtl="0" eaLnBrk="1" latinLnBrk="0" hangingPunct="1">
              <a:spcBef>
                <a:spcPct val="20000"/>
              </a:spcBef>
              <a:buFont typeface="Arial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0" indent="0" algn="ctr">
              <a:spcAft>
                <a:spcPts val="2400"/>
              </a:spcAft>
              <a:buFont typeface="Arial"/>
              <a:buNone/>
            </a:pPr>
            <a:r>
              <a:rPr lang="en-US" sz="2800" dirty="0" smtClean="0">
                <a:solidFill>
                  <a:srgbClr val="FFFFFF"/>
                </a:solidFill>
              </a:rPr>
              <a:t>PRESCHOOLERS</a:t>
            </a:r>
            <a:endParaRPr lang="en-US" sz="2000" dirty="0"/>
          </a:p>
        </p:txBody>
      </p:sp>
      <p:sp>
        <p:nvSpPr>
          <p:cNvPr id="6" name="Rectangle 5"/>
          <p:cNvSpPr/>
          <p:nvPr/>
        </p:nvSpPr>
        <p:spPr>
          <a:xfrm>
            <a:off x="197633" y="4712794"/>
            <a:ext cx="3042791" cy="436479"/>
          </a:xfrm>
          <a:prstGeom prst="rect">
            <a:avLst/>
          </a:prstGeom>
          <a:solidFill>
            <a:srgbClr val="548698">
              <a:alpha val="40000"/>
            </a:srgbClr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lvl="1"/>
            <a:endParaRPr lang="en-US" sz="2600" dirty="0">
              <a:latin typeface="Century Gothic"/>
              <a:cs typeface="Century Gothic"/>
            </a:endParaRPr>
          </a:p>
        </p:txBody>
      </p:sp>
      <p:sp>
        <p:nvSpPr>
          <p:cNvPr id="7" name="Rectangle 6"/>
          <p:cNvSpPr/>
          <p:nvPr/>
        </p:nvSpPr>
        <p:spPr>
          <a:xfrm>
            <a:off x="197633" y="5203151"/>
            <a:ext cx="3042791" cy="1462425"/>
          </a:xfrm>
          <a:prstGeom prst="rect">
            <a:avLst/>
          </a:prstGeom>
          <a:solidFill>
            <a:srgbClr val="548698">
              <a:alpha val="20000"/>
            </a:srgbClr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lvl="1"/>
            <a:endParaRPr lang="en-US" sz="2600" dirty="0">
              <a:latin typeface="Century Gothic"/>
              <a:cs typeface="Century Gothic"/>
            </a:endParaRPr>
          </a:p>
        </p:txBody>
      </p:sp>
      <p:sp>
        <p:nvSpPr>
          <p:cNvPr id="8" name="TextBox 7"/>
          <p:cNvSpPr txBox="1"/>
          <p:nvPr/>
        </p:nvSpPr>
        <p:spPr>
          <a:xfrm>
            <a:off x="215515" y="4772121"/>
            <a:ext cx="3017212" cy="330970"/>
          </a:xfrm>
          <a:prstGeom prst="rect">
            <a:avLst/>
          </a:prstGeom>
          <a:noFill/>
        </p:spPr>
        <p:txBody>
          <a:bodyPr wrap="square" rtlCol="0">
            <a:noAutofit/>
          </a:bodyPr>
          <a:lstStyle/>
          <a:p>
            <a:pPr algn="ctr"/>
            <a:r>
              <a:rPr lang="en-US" sz="1600" dirty="0" smtClean="0">
                <a:latin typeface="Century Gothic"/>
                <a:cs typeface="Century Gothic"/>
              </a:rPr>
              <a:t>THIN Conversation </a:t>
            </a:r>
            <a:r>
              <a:rPr lang="en-US" sz="1600" dirty="0">
                <a:latin typeface="Century Gothic"/>
                <a:cs typeface="Century Gothic"/>
              </a:rPr>
              <a:t>Example</a:t>
            </a:r>
          </a:p>
        </p:txBody>
      </p:sp>
      <p:sp>
        <p:nvSpPr>
          <p:cNvPr id="9" name="TextBox 8"/>
          <p:cNvSpPr txBox="1"/>
          <p:nvPr/>
        </p:nvSpPr>
        <p:spPr>
          <a:xfrm>
            <a:off x="269393" y="5303212"/>
            <a:ext cx="2878667" cy="1185334"/>
          </a:xfrm>
          <a:prstGeom prst="rect">
            <a:avLst/>
          </a:prstGeom>
          <a:noFill/>
        </p:spPr>
        <p:txBody>
          <a:bodyPr wrap="square" rtlCol="0">
            <a:noAutofit/>
          </a:bodyPr>
          <a:lstStyle/>
          <a:p>
            <a:pPr fontAlgn="t">
              <a:spcAft>
                <a:spcPts val="600"/>
              </a:spcAft>
            </a:pPr>
            <a:r>
              <a:rPr lang="en-US" sz="1400" dirty="0" smtClean="0">
                <a:latin typeface="Century Gothic"/>
                <a:cs typeface="Century Gothic"/>
              </a:rPr>
              <a:t>Teacher</a:t>
            </a:r>
            <a:r>
              <a:rPr lang="en-US" sz="1400" dirty="0">
                <a:latin typeface="Century Gothic"/>
                <a:cs typeface="Century Gothic"/>
              </a:rPr>
              <a:t>: What did you make</a:t>
            </a:r>
            <a:r>
              <a:rPr lang="en-US" sz="1400" dirty="0" smtClean="0">
                <a:latin typeface="Century Gothic"/>
                <a:cs typeface="Century Gothic"/>
              </a:rPr>
              <a:t>?</a:t>
            </a:r>
            <a:endParaRPr lang="en-US" sz="1400" dirty="0">
              <a:latin typeface="Century Gothic"/>
              <a:cs typeface="Century Gothic"/>
            </a:endParaRPr>
          </a:p>
          <a:p>
            <a:pPr fontAlgn="t">
              <a:spcAft>
                <a:spcPts val="600"/>
              </a:spcAft>
            </a:pPr>
            <a:r>
              <a:rPr lang="en-US" sz="1400" b="1" dirty="0" smtClean="0">
                <a:latin typeface="Century Gothic"/>
                <a:cs typeface="Century Gothic"/>
              </a:rPr>
              <a:t>Child:</a:t>
            </a:r>
            <a:r>
              <a:rPr lang="en-US" sz="1400" dirty="0">
                <a:latin typeface="Century Gothic"/>
                <a:cs typeface="Century Gothic"/>
              </a:rPr>
              <a:t> </a:t>
            </a:r>
            <a:r>
              <a:rPr lang="en-US" sz="1400" b="1" dirty="0" smtClean="0">
                <a:latin typeface="Century Gothic"/>
                <a:cs typeface="Century Gothic"/>
              </a:rPr>
              <a:t>A </a:t>
            </a:r>
            <a:r>
              <a:rPr lang="en-US" sz="1400" b="1" dirty="0">
                <a:latin typeface="Century Gothic"/>
                <a:cs typeface="Century Gothic"/>
              </a:rPr>
              <a:t>plane.</a:t>
            </a:r>
            <a:endParaRPr lang="en-US" sz="1400" dirty="0">
              <a:latin typeface="Century Gothic"/>
              <a:cs typeface="Century Gothic"/>
            </a:endParaRPr>
          </a:p>
          <a:p>
            <a:pPr fontAlgn="t">
              <a:spcAft>
                <a:spcPts val="600"/>
              </a:spcAft>
            </a:pPr>
            <a:r>
              <a:rPr lang="en-US" sz="1400" dirty="0">
                <a:latin typeface="Century Gothic"/>
                <a:cs typeface="Century Gothic"/>
              </a:rPr>
              <a:t>Teacher: </a:t>
            </a:r>
            <a:r>
              <a:rPr lang="en-US" sz="1400" dirty="0" smtClean="0">
                <a:latin typeface="Century Gothic"/>
                <a:cs typeface="Century Gothic"/>
              </a:rPr>
              <a:t>Does </a:t>
            </a:r>
            <a:r>
              <a:rPr lang="en-US" sz="1400" dirty="0">
                <a:latin typeface="Century Gothic"/>
                <a:cs typeface="Century Gothic"/>
              </a:rPr>
              <a:t>it fly?</a:t>
            </a:r>
          </a:p>
          <a:p>
            <a:pPr fontAlgn="t">
              <a:spcAft>
                <a:spcPts val="600"/>
              </a:spcAft>
            </a:pPr>
            <a:r>
              <a:rPr lang="en-US" sz="1400" b="1" dirty="0">
                <a:latin typeface="Century Gothic"/>
                <a:cs typeface="Century Gothic"/>
              </a:rPr>
              <a:t>Child:</a:t>
            </a:r>
            <a:r>
              <a:rPr lang="en-US" sz="1400" dirty="0">
                <a:latin typeface="Century Gothic"/>
                <a:cs typeface="Century Gothic"/>
              </a:rPr>
              <a:t> </a:t>
            </a:r>
            <a:r>
              <a:rPr lang="en-US" sz="1400" b="1" dirty="0" smtClean="0">
                <a:latin typeface="Century Gothic"/>
                <a:cs typeface="Century Gothic"/>
              </a:rPr>
              <a:t>Yes</a:t>
            </a:r>
            <a:r>
              <a:rPr lang="en-US" sz="1400" b="1" dirty="0">
                <a:latin typeface="Century Gothic"/>
                <a:cs typeface="Century Gothic"/>
              </a:rPr>
              <a:t>.</a:t>
            </a:r>
            <a:endParaRPr lang="en-US" sz="1400" dirty="0">
              <a:latin typeface="Century Gothic"/>
              <a:cs typeface="Century Gothic"/>
            </a:endParaRPr>
          </a:p>
        </p:txBody>
      </p:sp>
      <p:sp>
        <p:nvSpPr>
          <p:cNvPr id="10" name="Rectangle 9"/>
          <p:cNvSpPr/>
          <p:nvPr/>
        </p:nvSpPr>
        <p:spPr>
          <a:xfrm>
            <a:off x="3359548" y="193133"/>
            <a:ext cx="5530451" cy="482661"/>
          </a:xfrm>
          <a:prstGeom prst="rect">
            <a:avLst/>
          </a:prstGeom>
          <a:solidFill>
            <a:srgbClr val="548698">
              <a:alpha val="40000"/>
            </a:srgbClr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lvl="1"/>
            <a:endParaRPr lang="en-US" sz="2600" dirty="0">
              <a:latin typeface="Century Gothic"/>
              <a:cs typeface="Century Gothic"/>
            </a:endParaRPr>
          </a:p>
        </p:txBody>
      </p:sp>
      <p:sp>
        <p:nvSpPr>
          <p:cNvPr id="11" name="Rectangle 10"/>
          <p:cNvSpPr/>
          <p:nvPr/>
        </p:nvSpPr>
        <p:spPr>
          <a:xfrm>
            <a:off x="3359549" y="714278"/>
            <a:ext cx="5538148" cy="5935904"/>
          </a:xfrm>
          <a:prstGeom prst="rect">
            <a:avLst/>
          </a:prstGeom>
          <a:solidFill>
            <a:srgbClr val="548698">
              <a:alpha val="20000"/>
            </a:srgbClr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lvl="1"/>
            <a:endParaRPr lang="en-US" sz="2600" dirty="0">
              <a:latin typeface="Century Gothic"/>
              <a:cs typeface="Century Gothic"/>
            </a:endParaRPr>
          </a:p>
        </p:txBody>
      </p:sp>
      <p:sp>
        <p:nvSpPr>
          <p:cNvPr id="12" name="TextBox 11"/>
          <p:cNvSpPr txBox="1"/>
          <p:nvPr/>
        </p:nvSpPr>
        <p:spPr>
          <a:xfrm>
            <a:off x="3377430" y="252460"/>
            <a:ext cx="5520267" cy="369332"/>
          </a:xfrm>
          <a:prstGeom prst="rect">
            <a:avLst/>
          </a:prstGeom>
          <a:noFill/>
        </p:spPr>
        <p:txBody>
          <a:bodyPr wrap="square" rtlCol="0">
            <a:noAutofit/>
          </a:bodyPr>
          <a:lstStyle/>
          <a:p>
            <a:pPr algn="ctr"/>
            <a:r>
              <a:rPr lang="en-US" sz="1900" b="1" dirty="0" smtClean="0">
                <a:latin typeface="Century Gothic"/>
                <a:cs typeface="Century Gothic"/>
              </a:rPr>
              <a:t>THICK Conversation </a:t>
            </a:r>
            <a:r>
              <a:rPr lang="en-US" sz="1900" b="1" dirty="0">
                <a:latin typeface="Century Gothic"/>
                <a:cs typeface="Century Gothic"/>
              </a:rPr>
              <a:t>Example</a:t>
            </a:r>
          </a:p>
        </p:txBody>
      </p:sp>
      <p:sp>
        <p:nvSpPr>
          <p:cNvPr id="13" name="TextBox 12"/>
          <p:cNvSpPr txBox="1"/>
          <p:nvPr/>
        </p:nvSpPr>
        <p:spPr>
          <a:xfrm>
            <a:off x="3363576" y="775855"/>
            <a:ext cx="5549515" cy="5751176"/>
          </a:xfrm>
          <a:prstGeom prst="rect">
            <a:avLst/>
          </a:prstGeom>
          <a:noFill/>
        </p:spPr>
        <p:txBody>
          <a:bodyPr wrap="square" rtlCol="0">
            <a:noAutofit/>
          </a:bodyPr>
          <a:lstStyle/>
          <a:p>
            <a:pPr fontAlgn="t">
              <a:spcAft>
                <a:spcPts val="700"/>
              </a:spcAft>
            </a:pPr>
            <a:r>
              <a:rPr lang="en-US" sz="1500" dirty="0" smtClean="0">
                <a:latin typeface="Century Gothic"/>
                <a:cs typeface="Century Gothic"/>
              </a:rPr>
              <a:t>Teacher</a:t>
            </a:r>
            <a:r>
              <a:rPr lang="en-US" sz="1500" dirty="0">
                <a:latin typeface="Century Gothic"/>
                <a:cs typeface="Century Gothic"/>
              </a:rPr>
              <a:t>: What was your favorite part of creating this </a:t>
            </a:r>
            <a:br>
              <a:rPr lang="en-US" sz="1500" dirty="0">
                <a:latin typeface="Century Gothic"/>
                <a:cs typeface="Century Gothic"/>
              </a:rPr>
            </a:br>
            <a:r>
              <a:rPr lang="en-US" sz="1500" dirty="0">
                <a:latin typeface="Century Gothic"/>
                <a:cs typeface="Century Gothic"/>
              </a:rPr>
              <a:t>piece of art</a:t>
            </a:r>
            <a:r>
              <a:rPr lang="en-US" sz="1500" dirty="0" smtClean="0">
                <a:latin typeface="Century Gothic"/>
                <a:cs typeface="Century Gothic"/>
              </a:rPr>
              <a:t>?</a:t>
            </a:r>
            <a:endParaRPr lang="en-US" sz="1500" dirty="0">
              <a:latin typeface="Century Gothic"/>
              <a:cs typeface="Century Gothic"/>
            </a:endParaRPr>
          </a:p>
          <a:p>
            <a:pPr fontAlgn="t">
              <a:spcAft>
                <a:spcPts val="700"/>
              </a:spcAft>
            </a:pPr>
            <a:r>
              <a:rPr lang="en-US" sz="1500" b="1" dirty="0" smtClean="0">
                <a:latin typeface="Century Gothic"/>
                <a:cs typeface="Century Gothic"/>
              </a:rPr>
              <a:t>Child:</a:t>
            </a:r>
            <a:r>
              <a:rPr lang="en-US" sz="1500" dirty="0">
                <a:latin typeface="Century Gothic"/>
                <a:cs typeface="Century Gothic"/>
              </a:rPr>
              <a:t> </a:t>
            </a:r>
            <a:r>
              <a:rPr lang="en-US" sz="1500" b="1" dirty="0" smtClean="0">
                <a:latin typeface="Century Gothic"/>
                <a:cs typeface="Century Gothic"/>
              </a:rPr>
              <a:t>I </a:t>
            </a:r>
            <a:r>
              <a:rPr lang="en-US" sz="1500" b="1" dirty="0">
                <a:latin typeface="Century Gothic"/>
                <a:cs typeface="Century Gothic"/>
              </a:rPr>
              <a:t>liked making the plane.</a:t>
            </a:r>
            <a:endParaRPr lang="en-US" sz="1500" dirty="0">
              <a:latin typeface="Century Gothic"/>
              <a:cs typeface="Century Gothic"/>
            </a:endParaRPr>
          </a:p>
          <a:p>
            <a:pPr fontAlgn="t">
              <a:spcAft>
                <a:spcPts val="700"/>
              </a:spcAft>
            </a:pPr>
            <a:r>
              <a:rPr lang="en-US" sz="1500" dirty="0">
                <a:latin typeface="Century Gothic"/>
                <a:cs typeface="Century Gothic"/>
              </a:rPr>
              <a:t>Teacher: </a:t>
            </a:r>
            <a:r>
              <a:rPr lang="en-US" sz="1500" dirty="0" smtClean="0">
                <a:latin typeface="Century Gothic"/>
                <a:cs typeface="Century Gothic"/>
              </a:rPr>
              <a:t>Oh</a:t>
            </a:r>
            <a:r>
              <a:rPr lang="en-US" sz="1500" dirty="0">
                <a:latin typeface="Century Gothic"/>
                <a:cs typeface="Century Gothic"/>
              </a:rPr>
              <a:t>, you made an airplane. Tell me how you made </a:t>
            </a:r>
            <a:r>
              <a:rPr lang="en-US" sz="1500" dirty="0" smtClean="0">
                <a:latin typeface="Century Gothic"/>
                <a:cs typeface="Century Gothic"/>
              </a:rPr>
              <a:t>this </a:t>
            </a:r>
            <a:r>
              <a:rPr lang="en-US" sz="1500" dirty="0">
                <a:latin typeface="Century Gothic"/>
                <a:cs typeface="Century Gothic"/>
              </a:rPr>
              <a:t>airplane.</a:t>
            </a:r>
          </a:p>
          <a:p>
            <a:pPr fontAlgn="t">
              <a:spcAft>
                <a:spcPts val="700"/>
              </a:spcAft>
            </a:pPr>
            <a:r>
              <a:rPr lang="en-US" sz="1500" b="1" dirty="0">
                <a:latin typeface="Century Gothic"/>
                <a:cs typeface="Century Gothic"/>
              </a:rPr>
              <a:t>Child:</a:t>
            </a:r>
            <a:r>
              <a:rPr lang="en-US" sz="1500" dirty="0">
                <a:latin typeface="Century Gothic"/>
                <a:cs typeface="Century Gothic"/>
              </a:rPr>
              <a:t> </a:t>
            </a:r>
            <a:r>
              <a:rPr lang="en-US" sz="1500" b="1" dirty="0" smtClean="0">
                <a:latin typeface="Century Gothic"/>
                <a:cs typeface="Century Gothic"/>
              </a:rPr>
              <a:t>I </a:t>
            </a:r>
            <a:r>
              <a:rPr lang="en-US" sz="1500" b="1" dirty="0">
                <a:latin typeface="Century Gothic"/>
                <a:cs typeface="Century Gothic"/>
              </a:rPr>
              <a:t>drew on the paper and folded it up.</a:t>
            </a:r>
            <a:endParaRPr lang="en-US" sz="1500" dirty="0">
              <a:latin typeface="Century Gothic"/>
              <a:cs typeface="Century Gothic"/>
            </a:endParaRPr>
          </a:p>
          <a:p>
            <a:pPr fontAlgn="t">
              <a:spcAft>
                <a:spcPts val="700"/>
              </a:spcAft>
            </a:pPr>
            <a:r>
              <a:rPr lang="en-US" sz="1500" dirty="0">
                <a:latin typeface="Century Gothic"/>
                <a:cs typeface="Century Gothic"/>
              </a:rPr>
              <a:t>Teacher: </a:t>
            </a:r>
            <a:r>
              <a:rPr lang="en-US" sz="1500" dirty="0" smtClean="0">
                <a:latin typeface="Century Gothic"/>
                <a:cs typeface="Century Gothic"/>
              </a:rPr>
              <a:t>I </a:t>
            </a:r>
            <a:r>
              <a:rPr lang="en-US" sz="1500" dirty="0">
                <a:latin typeface="Century Gothic"/>
                <a:cs typeface="Century Gothic"/>
              </a:rPr>
              <a:t>see. You drew your design on the paper with </a:t>
            </a:r>
            <a:br>
              <a:rPr lang="en-US" sz="1500" dirty="0">
                <a:latin typeface="Century Gothic"/>
                <a:cs typeface="Century Gothic"/>
              </a:rPr>
            </a:br>
            <a:r>
              <a:rPr lang="en-US" sz="1500" dirty="0">
                <a:latin typeface="Century Gothic"/>
                <a:cs typeface="Century Gothic"/>
              </a:rPr>
              <a:t>markers and then folded the paper into an airplane. What is your next plan going to be?</a:t>
            </a:r>
          </a:p>
          <a:p>
            <a:pPr fontAlgn="t">
              <a:spcAft>
                <a:spcPts val="700"/>
              </a:spcAft>
            </a:pPr>
            <a:r>
              <a:rPr lang="en-US" sz="1500" b="1" dirty="0">
                <a:latin typeface="Century Gothic"/>
                <a:cs typeface="Century Gothic"/>
              </a:rPr>
              <a:t>Child:</a:t>
            </a:r>
            <a:r>
              <a:rPr lang="en-US" sz="1500" dirty="0">
                <a:latin typeface="Century Gothic"/>
                <a:cs typeface="Century Gothic"/>
              </a:rPr>
              <a:t> </a:t>
            </a:r>
            <a:r>
              <a:rPr lang="en-US" sz="1500" b="1" dirty="0" smtClean="0">
                <a:latin typeface="Century Gothic"/>
                <a:cs typeface="Century Gothic"/>
              </a:rPr>
              <a:t>I </a:t>
            </a:r>
            <a:r>
              <a:rPr lang="en-US" sz="1500" b="1" dirty="0">
                <a:latin typeface="Century Gothic"/>
                <a:cs typeface="Century Gothic"/>
              </a:rPr>
              <a:t>am going to fly it in the sky.</a:t>
            </a:r>
            <a:endParaRPr lang="en-US" sz="1500" dirty="0">
              <a:latin typeface="Century Gothic"/>
              <a:cs typeface="Century Gothic"/>
            </a:endParaRPr>
          </a:p>
          <a:p>
            <a:pPr fontAlgn="t">
              <a:spcAft>
                <a:spcPts val="700"/>
              </a:spcAft>
            </a:pPr>
            <a:r>
              <a:rPr lang="en-US" sz="1500" dirty="0">
                <a:latin typeface="Century Gothic"/>
                <a:cs typeface="Century Gothic"/>
              </a:rPr>
              <a:t>Teacher: </a:t>
            </a:r>
            <a:r>
              <a:rPr lang="en-US" sz="1500" dirty="0" smtClean="0">
                <a:latin typeface="Century Gothic"/>
                <a:cs typeface="Century Gothic"/>
              </a:rPr>
              <a:t>Very </a:t>
            </a:r>
            <a:r>
              <a:rPr lang="en-US" sz="1500" dirty="0">
                <a:latin typeface="Century Gothic"/>
                <a:cs typeface="Century Gothic"/>
              </a:rPr>
              <a:t>interesting, how do you know that your plane </a:t>
            </a:r>
            <a:r>
              <a:rPr lang="en-US" sz="1500" dirty="0" smtClean="0">
                <a:latin typeface="Century Gothic"/>
                <a:cs typeface="Century Gothic"/>
              </a:rPr>
              <a:t>will </a:t>
            </a:r>
            <a:r>
              <a:rPr lang="en-US" sz="1500" dirty="0">
                <a:latin typeface="Century Gothic"/>
                <a:cs typeface="Century Gothic"/>
              </a:rPr>
              <a:t>fly?</a:t>
            </a:r>
          </a:p>
          <a:p>
            <a:pPr fontAlgn="t">
              <a:spcAft>
                <a:spcPts val="700"/>
              </a:spcAft>
            </a:pPr>
            <a:r>
              <a:rPr lang="en-US" sz="1500" b="1" dirty="0">
                <a:latin typeface="Century Gothic"/>
                <a:cs typeface="Century Gothic"/>
              </a:rPr>
              <a:t>Child:</a:t>
            </a:r>
            <a:r>
              <a:rPr lang="en-US" sz="1500" dirty="0">
                <a:latin typeface="Century Gothic"/>
                <a:cs typeface="Century Gothic"/>
              </a:rPr>
              <a:t> </a:t>
            </a:r>
            <a:r>
              <a:rPr lang="en-US" sz="1500" b="1" dirty="0" smtClean="0">
                <a:latin typeface="Century Gothic"/>
                <a:cs typeface="Century Gothic"/>
              </a:rPr>
              <a:t>Because </a:t>
            </a:r>
            <a:r>
              <a:rPr lang="en-US" sz="1500" b="1" dirty="0">
                <a:latin typeface="Century Gothic"/>
                <a:cs typeface="Century Gothic"/>
              </a:rPr>
              <a:t>I made these wings.</a:t>
            </a:r>
            <a:endParaRPr lang="en-US" sz="1500" dirty="0">
              <a:latin typeface="Century Gothic"/>
              <a:cs typeface="Century Gothic"/>
            </a:endParaRPr>
          </a:p>
          <a:p>
            <a:pPr fontAlgn="t">
              <a:spcAft>
                <a:spcPts val="700"/>
              </a:spcAft>
            </a:pPr>
            <a:r>
              <a:rPr lang="en-US" sz="1500" dirty="0">
                <a:latin typeface="Century Gothic"/>
                <a:cs typeface="Century Gothic"/>
              </a:rPr>
              <a:t>Teacher: </a:t>
            </a:r>
            <a:r>
              <a:rPr lang="en-US" sz="1500" dirty="0" smtClean="0">
                <a:latin typeface="Century Gothic"/>
                <a:cs typeface="Century Gothic"/>
              </a:rPr>
              <a:t>Oh </a:t>
            </a:r>
            <a:r>
              <a:rPr lang="en-US" sz="1500" dirty="0">
                <a:latin typeface="Century Gothic"/>
                <a:cs typeface="Century Gothic"/>
              </a:rPr>
              <a:t>I see, so you think that the wings help the airplane fly. I think that is an excellent hypothesis. How will you test your idea that the wings will make your plane fly?</a:t>
            </a:r>
          </a:p>
          <a:p>
            <a:pPr fontAlgn="t">
              <a:spcAft>
                <a:spcPts val="700"/>
              </a:spcAft>
            </a:pPr>
            <a:r>
              <a:rPr lang="en-US" sz="1500" b="1" dirty="0">
                <a:latin typeface="Century Gothic"/>
                <a:cs typeface="Century Gothic"/>
              </a:rPr>
              <a:t>Child: </a:t>
            </a:r>
            <a:r>
              <a:rPr lang="en-US" sz="1500" b="1" dirty="0" smtClean="0">
                <a:latin typeface="Century Gothic"/>
                <a:cs typeface="Century Gothic"/>
              </a:rPr>
              <a:t>I </a:t>
            </a:r>
            <a:r>
              <a:rPr lang="en-US" sz="1500" b="1" dirty="0">
                <a:latin typeface="Century Gothic"/>
                <a:cs typeface="Century Gothic"/>
              </a:rPr>
              <a:t>will throw it. </a:t>
            </a:r>
            <a:r>
              <a:rPr lang="en-US" sz="1500" b="1" dirty="0" smtClean="0">
                <a:latin typeface="Century Gothic"/>
                <a:cs typeface="Century Gothic"/>
              </a:rPr>
              <a:t>(Throws </a:t>
            </a:r>
            <a:r>
              <a:rPr lang="en-US" sz="1500" b="1" dirty="0">
                <a:latin typeface="Century Gothic"/>
                <a:cs typeface="Century Gothic"/>
              </a:rPr>
              <a:t>plane and laughs) I did it!</a:t>
            </a:r>
          </a:p>
          <a:p>
            <a:pPr fontAlgn="t">
              <a:spcAft>
                <a:spcPts val="700"/>
              </a:spcAft>
            </a:pPr>
            <a:r>
              <a:rPr lang="en-US" sz="1500" dirty="0">
                <a:latin typeface="Century Gothic"/>
                <a:cs typeface="Century Gothic"/>
              </a:rPr>
              <a:t>Teacher: </a:t>
            </a:r>
            <a:r>
              <a:rPr lang="en-US" sz="1500" dirty="0" smtClean="0">
                <a:latin typeface="Century Gothic"/>
                <a:cs typeface="Century Gothic"/>
              </a:rPr>
              <a:t>Yes</a:t>
            </a:r>
            <a:r>
              <a:rPr lang="en-US" sz="1500" dirty="0">
                <a:latin typeface="Century Gothic"/>
                <a:cs typeface="Century Gothic"/>
              </a:rPr>
              <a:t>, your airplane soared across the table! How do you think you could make your airplane fly higher?</a:t>
            </a:r>
          </a:p>
          <a:p>
            <a:pPr fontAlgn="t">
              <a:spcAft>
                <a:spcPts val="700"/>
              </a:spcAft>
            </a:pPr>
            <a:r>
              <a:rPr lang="en-US" sz="1500" b="1" dirty="0">
                <a:latin typeface="Century Gothic"/>
                <a:cs typeface="Century Gothic"/>
              </a:rPr>
              <a:t>Child:</a:t>
            </a:r>
            <a:r>
              <a:rPr lang="en-US" sz="1500" dirty="0">
                <a:latin typeface="Century Gothic"/>
                <a:cs typeface="Century Gothic"/>
              </a:rPr>
              <a:t> </a:t>
            </a:r>
            <a:r>
              <a:rPr lang="en-US" sz="1500" b="1" dirty="0" smtClean="0">
                <a:latin typeface="Century Gothic"/>
                <a:cs typeface="Century Gothic"/>
              </a:rPr>
              <a:t>I </a:t>
            </a:r>
            <a:r>
              <a:rPr lang="en-US" sz="1500" b="1" dirty="0">
                <a:latin typeface="Century Gothic"/>
                <a:cs typeface="Century Gothic"/>
              </a:rPr>
              <a:t>will make it another wing. (Child heads back to the drawing and writing center.)</a:t>
            </a:r>
          </a:p>
        </p:txBody>
      </p:sp>
      <p:pic>
        <p:nvPicPr>
          <p:cNvPr id="14" name="Picture 13" descr="PaperAirplaneThrower.jpg"/>
          <p:cNvPicPr>
            <a:picLocks noChangeAspect="1"/>
          </p:cNvPicPr>
          <p:nvPr/>
        </p:nvPicPr>
        <p:blipFill rotWithShape="1">
          <a:blip r:embed="rId2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200121" y="835694"/>
            <a:ext cx="3041841" cy="3806212"/>
          </a:xfrm>
          <a:prstGeom prst="rect">
            <a:avLst/>
          </a:prstGeom>
          <a:ln w="38100" cmpd="sng">
            <a:noFill/>
          </a:ln>
        </p:spPr>
      </p:pic>
    </p:spTree>
    <p:extLst>
      <p:ext uri="{BB962C8B-B14F-4D97-AF65-F5344CB8AC3E}">
        <p14:creationId xmlns:p14="http://schemas.microsoft.com/office/powerpoint/2010/main" val="3659073450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tx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itle 4"/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r>
              <a:rPr lang="en-US" dirty="0">
                <a:solidFill>
                  <a:srgbClr val="FFFFFF"/>
                </a:solidFill>
              </a:rPr>
              <a:t>Insert </a:t>
            </a:r>
            <a:r>
              <a:rPr lang="en-US" dirty="0" smtClean="0">
                <a:solidFill>
                  <a:srgbClr val="FFFFFF"/>
                </a:solidFill>
              </a:rPr>
              <a:t>Video:</a:t>
            </a:r>
            <a:r>
              <a:rPr lang="en-US" dirty="0">
                <a:solidFill>
                  <a:srgbClr val="FFFFFF"/>
                </a:solidFill>
              </a:rPr>
              <a:t/>
            </a:r>
            <a:br>
              <a:rPr lang="en-US" dirty="0">
                <a:solidFill>
                  <a:srgbClr val="FFFFFF"/>
                </a:solidFill>
              </a:rPr>
            </a:br>
            <a:r>
              <a:rPr lang="en-US" dirty="0" smtClean="0">
                <a:solidFill>
                  <a:srgbClr val="FFFFFF"/>
                </a:solidFill>
              </a:rPr>
              <a:t>THICK AND THIN—TODDLERS</a:t>
            </a:r>
            <a:endParaRPr lang="en-US" dirty="0"/>
          </a:p>
        </p:txBody>
      </p:sp>
      <p:pic>
        <p:nvPicPr>
          <p:cNvPr id="3" name="Talking with Toddlers_SUBS.wmv">
            <a:hlinkClick r:id="" action="ppaction://media"/>
          </p:cNvPr>
          <p:cNvPicPr>
            <a:picLocks noChangeAspect="1"/>
          </p:cNvPicPr>
          <p:nvPr>
            <a:vide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5"/>
          <a:stretch>
            <a:fillRect/>
          </a:stretch>
        </p:blipFill>
        <p:spPr>
          <a:xfrm>
            <a:off x="0" y="0"/>
            <a:ext cx="9144000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549130370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>
          <p:childTnLst>
            <p:seq concurrent="1" nextAc="seek">
              <p:cTn id="2" restart="whenNotActive" fill="hold" evtFilter="cancelBubble" nodeType="interactiveSeq">
                <p:stCondLst>
                  <p:cond evt="onClick" delay="0">
                    <p:tgtEl>
                      <p:spTgt spid="3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3" fill="hold">
                      <p:stCondLst>
                        <p:cond delay="0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togglePause">
                                      <p:cBhvr>
                                        <p:cTn id="6" dur="1" fill="hold"/>
                                        <p:tgtEl>
                                          <p:spTgt spid="3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3"/>
                  </p:tgtEl>
                </p:cond>
              </p:nextCondLst>
            </p:seq>
            <p:video>
              <p:cMediaNode vol="80000">
                <p:cTn id="7" fill="hold" display="0">
                  <p:stCondLst>
                    <p:cond delay="indefinite"/>
                  </p:stCondLst>
                </p:cTn>
                <p:tgtEl>
                  <p:spTgt spid="3"/>
                </p:tgtEl>
              </p:cMediaNode>
            </p:video>
          </p:childTnLst>
        </p:cTn>
      </p:par>
    </p:tnLst>
  </p:timing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331984" y="434109"/>
            <a:ext cx="8477737" cy="1143000"/>
          </a:xfrm>
        </p:spPr>
        <p:txBody>
          <a:bodyPr>
            <a:noAutofit/>
          </a:bodyPr>
          <a:lstStyle/>
          <a:p>
            <a:r>
              <a:rPr lang="en-US" dirty="0" smtClean="0"/>
              <a:t>VIDEO REVIEW: THICK AND THIN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36899" y="2877482"/>
            <a:ext cx="7998980" cy="3672639"/>
          </a:xfrm>
        </p:spPr>
        <p:txBody>
          <a:bodyPr>
            <a:noAutofit/>
          </a:bodyPr>
          <a:lstStyle/>
          <a:p>
            <a:pPr marL="274320" indent="-274320">
              <a:spcBef>
                <a:spcPts val="900"/>
              </a:spcBef>
              <a:buSzPct val="80000"/>
            </a:pPr>
            <a:r>
              <a:rPr lang="en-US" sz="2800" dirty="0"/>
              <a:t>Shows interest in </a:t>
            </a:r>
            <a:r>
              <a:rPr lang="en-US" sz="2800" dirty="0" smtClean="0"/>
              <a:t>the </a:t>
            </a:r>
            <a:br>
              <a:rPr lang="en-US" sz="2800" dirty="0" smtClean="0"/>
            </a:br>
            <a:r>
              <a:rPr lang="en-US" sz="2800" dirty="0" smtClean="0"/>
              <a:t>child’s ideas</a:t>
            </a:r>
            <a:endParaRPr lang="en-US" sz="2800" dirty="0"/>
          </a:p>
          <a:p>
            <a:pPr marL="274320" indent="-274320">
              <a:spcBef>
                <a:spcPts val="900"/>
              </a:spcBef>
              <a:buSzPct val="80000"/>
            </a:pPr>
            <a:r>
              <a:rPr lang="en-US" sz="2800" dirty="0" smtClean="0"/>
              <a:t>Extends </a:t>
            </a:r>
            <a:r>
              <a:rPr lang="en-US" sz="2800" dirty="0"/>
              <a:t>thinking </a:t>
            </a:r>
            <a:r>
              <a:rPr lang="en-US" sz="2800" dirty="0" smtClean="0"/>
              <a:t>by </a:t>
            </a:r>
            <a:br>
              <a:rPr lang="en-US" sz="2800" dirty="0" smtClean="0"/>
            </a:br>
            <a:r>
              <a:rPr lang="en-US" sz="2800" dirty="0" smtClean="0"/>
              <a:t>asking questions</a:t>
            </a:r>
          </a:p>
          <a:p>
            <a:pPr marL="274320" indent="-274320">
              <a:spcBef>
                <a:spcPts val="900"/>
              </a:spcBef>
              <a:buSzPct val="80000"/>
            </a:pPr>
            <a:r>
              <a:rPr lang="en-US" sz="2800" dirty="0" smtClean="0"/>
              <a:t>Connects the </a:t>
            </a:r>
            <a:br>
              <a:rPr lang="en-US" sz="2800" dirty="0" smtClean="0"/>
            </a:br>
            <a:r>
              <a:rPr lang="en-US" sz="2800" dirty="0" smtClean="0"/>
              <a:t>conversation to the child’s parents</a:t>
            </a:r>
          </a:p>
          <a:p>
            <a:pPr marL="274320" indent="-274320">
              <a:spcBef>
                <a:spcPts val="900"/>
              </a:spcBef>
              <a:buSzPct val="80000"/>
            </a:pPr>
            <a:r>
              <a:rPr lang="en-US" sz="2800" dirty="0" smtClean="0"/>
              <a:t>Scaffolds language development</a:t>
            </a:r>
            <a:endParaRPr lang="en-US" sz="2800" dirty="0"/>
          </a:p>
        </p:txBody>
      </p:sp>
      <p:sp>
        <p:nvSpPr>
          <p:cNvPr id="8" name="Rectangle 7"/>
          <p:cNvSpPr/>
          <p:nvPr/>
        </p:nvSpPr>
        <p:spPr>
          <a:xfrm>
            <a:off x="443937" y="1918793"/>
            <a:ext cx="8111900" cy="898085"/>
          </a:xfrm>
          <a:prstGeom prst="rect">
            <a:avLst/>
          </a:prstGeom>
          <a:solidFill>
            <a:srgbClr val="02499D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lvl="1"/>
            <a:endParaRPr lang="en-US" sz="2600" dirty="0">
              <a:latin typeface="Century Gothic"/>
              <a:cs typeface="Century Gothic"/>
            </a:endParaRPr>
          </a:p>
        </p:txBody>
      </p:sp>
      <p:sp>
        <p:nvSpPr>
          <p:cNvPr id="9" name="Content Placeholder 2"/>
          <p:cNvSpPr txBox="1">
            <a:spLocks/>
          </p:cNvSpPr>
          <p:nvPr/>
        </p:nvSpPr>
        <p:spPr>
          <a:xfrm>
            <a:off x="731854" y="2101451"/>
            <a:ext cx="5172810" cy="544461"/>
          </a:xfrm>
          <a:prstGeom prst="rect">
            <a:avLst/>
          </a:prstGeom>
        </p:spPr>
        <p:txBody>
          <a:bodyPr vert="horz" lIns="91440" tIns="45720" rIns="91440" bIns="45720" rtlCol="0">
            <a:noAutofit/>
          </a:bodyPr>
          <a:lstStyle>
            <a:lvl1pPr marL="342900" indent="-342900" algn="l" defTabSz="457200" rtl="0" eaLnBrk="1" latinLnBrk="0" hangingPunct="1">
              <a:spcBef>
                <a:spcPct val="20000"/>
              </a:spcBef>
              <a:buFont typeface="Arial"/>
              <a:buChar char="•"/>
              <a:defRPr sz="3200" kern="1200">
                <a:solidFill>
                  <a:schemeClr val="tx1"/>
                </a:solidFill>
                <a:latin typeface="Century Gothic"/>
                <a:ea typeface="+mn-ea"/>
                <a:cs typeface="Century Gothic"/>
              </a:defRPr>
            </a:lvl1pPr>
            <a:lvl2pPr marL="742950" indent="-285750" algn="l" defTabSz="457200" rtl="0" eaLnBrk="1" latinLnBrk="0" hangingPunct="1">
              <a:spcBef>
                <a:spcPct val="20000"/>
              </a:spcBef>
              <a:buFont typeface="Arial"/>
              <a:buChar char="–"/>
              <a:defRPr sz="2800" kern="1200">
                <a:solidFill>
                  <a:schemeClr val="tx1"/>
                </a:solidFill>
                <a:latin typeface="Century Gothic"/>
                <a:ea typeface="+mn-ea"/>
                <a:cs typeface="Century Gothic"/>
              </a:defRPr>
            </a:lvl2pPr>
            <a:lvl3pPr marL="1143000" indent="-228600" algn="l" defTabSz="457200" rtl="0" eaLnBrk="1" latinLnBrk="0" hangingPunct="1">
              <a:spcBef>
                <a:spcPct val="20000"/>
              </a:spcBef>
              <a:buFont typeface="Arial"/>
              <a:buChar char="•"/>
              <a:defRPr sz="2400" kern="1200">
                <a:solidFill>
                  <a:schemeClr val="tx1"/>
                </a:solidFill>
                <a:latin typeface="Century Gothic"/>
                <a:ea typeface="+mn-ea"/>
                <a:cs typeface="Century Gothic"/>
              </a:defRPr>
            </a:lvl3pPr>
            <a:lvl4pPr marL="1600200" indent="-228600" algn="l" defTabSz="457200" rtl="0" eaLnBrk="1" latinLnBrk="0" hangingPunct="1">
              <a:spcBef>
                <a:spcPct val="20000"/>
              </a:spcBef>
              <a:buFont typeface="Arial"/>
              <a:buChar char="–"/>
              <a:defRPr sz="2000" kern="1200">
                <a:solidFill>
                  <a:schemeClr val="tx1"/>
                </a:solidFill>
                <a:latin typeface="Century Gothic"/>
                <a:ea typeface="+mn-ea"/>
                <a:cs typeface="Century Gothic"/>
              </a:defRPr>
            </a:lvl4pPr>
            <a:lvl5pPr marL="2057400" indent="-228600" algn="l" defTabSz="457200" rtl="0" eaLnBrk="1" latinLnBrk="0" hangingPunct="1">
              <a:spcBef>
                <a:spcPct val="20000"/>
              </a:spcBef>
              <a:buFont typeface="Arial"/>
              <a:buChar char="»"/>
              <a:defRPr sz="2000" kern="1200">
                <a:solidFill>
                  <a:schemeClr val="tx1"/>
                </a:solidFill>
                <a:latin typeface="Century Gothic"/>
                <a:ea typeface="+mn-ea"/>
                <a:cs typeface="Century Gothic"/>
              </a:defRPr>
            </a:lvl5pPr>
            <a:lvl6pPr marL="2514600" indent="-228600" algn="l" defTabSz="457200" rtl="0" eaLnBrk="1" latinLnBrk="0" hangingPunct="1">
              <a:spcBef>
                <a:spcPct val="20000"/>
              </a:spcBef>
              <a:buFont typeface="Arial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457200" rtl="0" eaLnBrk="1" latinLnBrk="0" hangingPunct="1">
              <a:spcBef>
                <a:spcPct val="20000"/>
              </a:spcBef>
              <a:buFont typeface="Arial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457200" rtl="0" eaLnBrk="1" latinLnBrk="0" hangingPunct="1">
              <a:spcBef>
                <a:spcPct val="20000"/>
              </a:spcBef>
              <a:buFont typeface="Arial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457200" rtl="0" eaLnBrk="1" latinLnBrk="0" hangingPunct="1">
              <a:spcBef>
                <a:spcPct val="20000"/>
              </a:spcBef>
              <a:buFont typeface="Arial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0" indent="0">
              <a:spcAft>
                <a:spcPts val="2400"/>
              </a:spcAft>
              <a:buFont typeface="Arial"/>
              <a:buNone/>
            </a:pPr>
            <a:r>
              <a:rPr lang="en-US" sz="2800" dirty="0" smtClean="0">
                <a:solidFill>
                  <a:srgbClr val="FFFFFF"/>
                </a:solidFill>
              </a:rPr>
              <a:t>TODDLERS</a:t>
            </a:r>
            <a:endParaRPr lang="en-US" sz="2000" dirty="0"/>
          </a:p>
        </p:txBody>
      </p:sp>
      <p:pic>
        <p:nvPicPr>
          <p:cNvPr id="5" name="Picture 4" descr="YWCA-Ernestine-014-010006;07.jpg"/>
          <p:cNvPicPr>
            <a:picLocks noChangeAspect="1"/>
          </p:cNvPicPr>
          <p:nvPr/>
        </p:nvPicPr>
        <p:blipFill rotWithShape="1">
          <a:blip r:embed="rId3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4787675" y="2297836"/>
            <a:ext cx="3275335" cy="2905398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238923842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500"/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2" dur="500"/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>
                      <p:stCondLst>
                        <p:cond delay="indefinite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7" dur="500"/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8" fill="hold">
                      <p:stCondLst>
                        <p:cond delay="indefinite"/>
                      </p:stCondLst>
                      <p:childTnLst>
                        <p:par>
                          <p:cTn id="19" fill="hold">
                            <p:stCondLst>
                              <p:cond delay="0"/>
                            </p:stCondLst>
                            <p:childTnLst>
                              <p:par>
                                <p:cTn id="20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2" dur="500"/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tx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Snow Day-Preschooler_SUBS.wmv">
            <a:hlinkClick r:id="" action="ppaction://media"/>
          </p:cNvPr>
          <p:cNvPicPr>
            <a:picLocks noChangeAspect="1"/>
          </p:cNvPicPr>
          <p:nvPr>
            <a:vide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5"/>
          <a:stretch>
            <a:fillRect/>
          </a:stretch>
        </p:blipFill>
        <p:spPr>
          <a:xfrm>
            <a:off x="0" y="0"/>
            <a:ext cx="9144000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535052598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>
          <p:childTnLst>
            <p:seq concurrent="1" nextAc="seek">
              <p:cTn id="2" restart="whenNotActive" fill="hold" evtFilter="cancelBubble" nodeType="interactiveSeq">
                <p:stCondLst>
                  <p:cond evt="onClick" delay="0">
                    <p:tgtEl>
                      <p:spTgt spid="3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3" fill="hold">
                      <p:stCondLst>
                        <p:cond delay="0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togglePause">
                                      <p:cBhvr>
                                        <p:cTn id="6" dur="1" fill="hold"/>
                                        <p:tgtEl>
                                          <p:spTgt spid="3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3"/>
                  </p:tgtEl>
                </p:cond>
              </p:nextCondLst>
            </p:seq>
            <p:video>
              <p:cMediaNode vol="80000">
                <p:cTn id="7" fill="hold" display="0">
                  <p:stCondLst>
                    <p:cond delay="indefinite"/>
                  </p:stCondLst>
                </p:cTn>
                <p:tgtEl>
                  <p:spTgt spid="3"/>
                </p:tgtEl>
              </p:cMediaNode>
            </p:video>
          </p:childTnLst>
        </p:cTn>
      </p:par>
    </p:tnLst>
  </p:timing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Autofit/>
          </a:bodyPr>
          <a:lstStyle/>
          <a:p>
            <a:r>
              <a:rPr lang="en-US" dirty="0" smtClean="0"/>
              <a:t>VIDEO REVIEW: SNOW DAY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23334" y="2817090"/>
            <a:ext cx="5757334" cy="3528291"/>
          </a:xfrm>
        </p:spPr>
        <p:txBody>
          <a:bodyPr>
            <a:noAutofit/>
          </a:bodyPr>
          <a:lstStyle/>
          <a:p>
            <a:pPr marL="256032" indent="-256032">
              <a:spcBef>
                <a:spcPts val="1000"/>
              </a:spcBef>
              <a:buSzPct val="80000"/>
            </a:pPr>
            <a:r>
              <a:rPr lang="en-US" sz="2400" dirty="0"/>
              <a:t>Shows interest in what </a:t>
            </a:r>
            <a:r>
              <a:rPr lang="en-US" sz="2400" dirty="0" smtClean="0"/>
              <a:t/>
            </a:r>
            <a:br>
              <a:rPr lang="en-US" sz="2400" dirty="0" smtClean="0"/>
            </a:br>
            <a:r>
              <a:rPr lang="en-US" sz="2400" dirty="0" smtClean="0"/>
              <a:t>the </a:t>
            </a:r>
            <a:r>
              <a:rPr lang="en-US" sz="2400" dirty="0"/>
              <a:t>child is </a:t>
            </a:r>
            <a:r>
              <a:rPr lang="en-US" sz="2400" dirty="0" smtClean="0"/>
              <a:t>doing</a:t>
            </a:r>
            <a:endParaRPr lang="en-US" sz="2400" dirty="0"/>
          </a:p>
          <a:p>
            <a:pPr marL="256032" indent="-256032">
              <a:spcBef>
                <a:spcPts val="1000"/>
              </a:spcBef>
              <a:buSzPct val="80000"/>
            </a:pPr>
            <a:r>
              <a:rPr lang="en-US" sz="2400" dirty="0"/>
              <a:t>Expands on the child’s </a:t>
            </a:r>
            <a:r>
              <a:rPr lang="en-US" sz="2400" dirty="0" smtClean="0"/>
              <a:t/>
            </a:r>
            <a:br>
              <a:rPr lang="en-US" sz="2400" dirty="0" smtClean="0"/>
            </a:br>
            <a:r>
              <a:rPr lang="en-US" sz="2400" dirty="0" smtClean="0"/>
              <a:t>ideas</a:t>
            </a:r>
            <a:endParaRPr lang="en-US" sz="800" dirty="0"/>
          </a:p>
          <a:p>
            <a:pPr marL="256032" indent="-256032">
              <a:spcBef>
                <a:spcPts val="1000"/>
              </a:spcBef>
              <a:buSzPct val="80000"/>
            </a:pPr>
            <a:r>
              <a:rPr lang="en-US" sz="2400" dirty="0"/>
              <a:t>Extends thinking by </a:t>
            </a:r>
            <a:r>
              <a:rPr lang="en-US" sz="2400" dirty="0" smtClean="0"/>
              <a:t/>
            </a:r>
            <a:br>
              <a:rPr lang="en-US" sz="2400" dirty="0" smtClean="0"/>
            </a:br>
            <a:r>
              <a:rPr lang="en-US" sz="2400" dirty="0" smtClean="0"/>
              <a:t>asking questions</a:t>
            </a:r>
            <a:endParaRPr lang="en-US" sz="800" dirty="0"/>
          </a:p>
          <a:p>
            <a:pPr marL="256032" indent="-256032">
              <a:spcBef>
                <a:spcPts val="1000"/>
              </a:spcBef>
              <a:buSzPct val="80000"/>
            </a:pPr>
            <a:r>
              <a:rPr lang="en-US" sz="2400" dirty="0"/>
              <a:t>Connects to prior </a:t>
            </a:r>
            <a:r>
              <a:rPr lang="en-US" sz="2400" dirty="0" smtClean="0"/>
              <a:t>experiences</a:t>
            </a:r>
            <a:endParaRPr lang="en-US" sz="800" dirty="0"/>
          </a:p>
          <a:p>
            <a:pPr marL="256032" indent="-256032">
              <a:spcBef>
                <a:spcPts val="1000"/>
              </a:spcBef>
              <a:buSzPct val="80000"/>
            </a:pPr>
            <a:r>
              <a:rPr lang="en-US" sz="2400" dirty="0"/>
              <a:t>Scaffolds </a:t>
            </a:r>
            <a:r>
              <a:rPr lang="en-US" sz="2400" dirty="0" smtClean="0"/>
              <a:t>language development</a:t>
            </a:r>
            <a:endParaRPr lang="en-US" sz="800" dirty="0"/>
          </a:p>
        </p:txBody>
      </p:sp>
      <p:sp>
        <p:nvSpPr>
          <p:cNvPr id="5" name="Rectangle 4"/>
          <p:cNvSpPr/>
          <p:nvPr/>
        </p:nvSpPr>
        <p:spPr>
          <a:xfrm>
            <a:off x="443937" y="1918793"/>
            <a:ext cx="8111900" cy="898085"/>
          </a:xfrm>
          <a:prstGeom prst="rect">
            <a:avLst/>
          </a:prstGeom>
          <a:solidFill>
            <a:srgbClr val="DBA72C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lvl="1"/>
            <a:endParaRPr lang="en-US" sz="2600" dirty="0">
              <a:latin typeface="Century Gothic"/>
              <a:cs typeface="Century Gothic"/>
            </a:endParaRPr>
          </a:p>
        </p:txBody>
      </p:sp>
      <p:sp>
        <p:nvSpPr>
          <p:cNvPr id="6" name="Content Placeholder 2"/>
          <p:cNvSpPr txBox="1">
            <a:spLocks/>
          </p:cNvSpPr>
          <p:nvPr/>
        </p:nvSpPr>
        <p:spPr>
          <a:xfrm>
            <a:off x="716460" y="2101451"/>
            <a:ext cx="5172810" cy="544461"/>
          </a:xfrm>
          <a:prstGeom prst="rect">
            <a:avLst/>
          </a:prstGeom>
        </p:spPr>
        <p:txBody>
          <a:bodyPr vert="horz" lIns="91440" tIns="45720" rIns="91440" bIns="45720" rtlCol="0">
            <a:noAutofit/>
          </a:bodyPr>
          <a:lstStyle>
            <a:lvl1pPr marL="342900" indent="-342900" algn="l" defTabSz="457200" rtl="0" eaLnBrk="1" latinLnBrk="0" hangingPunct="1">
              <a:spcBef>
                <a:spcPct val="20000"/>
              </a:spcBef>
              <a:buFont typeface="Arial"/>
              <a:buChar char="•"/>
              <a:defRPr sz="3200" kern="1200">
                <a:solidFill>
                  <a:schemeClr val="tx1"/>
                </a:solidFill>
                <a:latin typeface="Century Gothic"/>
                <a:ea typeface="+mn-ea"/>
                <a:cs typeface="Century Gothic"/>
              </a:defRPr>
            </a:lvl1pPr>
            <a:lvl2pPr marL="742950" indent="-285750" algn="l" defTabSz="457200" rtl="0" eaLnBrk="1" latinLnBrk="0" hangingPunct="1">
              <a:spcBef>
                <a:spcPct val="20000"/>
              </a:spcBef>
              <a:buFont typeface="Arial"/>
              <a:buChar char="–"/>
              <a:defRPr sz="2800" kern="1200">
                <a:solidFill>
                  <a:schemeClr val="tx1"/>
                </a:solidFill>
                <a:latin typeface="Century Gothic"/>
                <a:ea typeface="+mn-ea"/>
                <a:cs typeface="Century Gothic"/>
              </a:defRPr>
            </a:lvl2pPr>
            <a:lvl3pPr marL="1143000" indent="-228600" algn="l" defTabSz="457200" rtl="0" eaLnBrk="1" latinLnBrk="0" hangingPunct="1">
              <a:spcBef>
                <a:spcPct val="20000"/>
              </a:spcBef>
              <a:buFont typeface="Arial"/>
              <a:buChar char="•"/>
              <a:defRPr sz="2400" kern="1200">
                <a:solidFill>
                  <a:schemeClr val="tx1"/>
                </a:solidFill>
                <a:latin typeface="Century Gothic"/>
                <a:ea typeface="+mn-ea"/>
                <a:cs typeface="Century Gothic"/>
              </a:defRPr>
            </a:lvl3pPr>
            <a:lvl4pPr marL="1600200" indent="-228600" algn="l" defTabSz="457200" rtl="0" eaLnBrk="1" latinLnBrk="0" hangingPunct="1">
              <a:spcBef>
                <a:spcPct val="20000"/>
              </a:spcBef>
              <a:buFont typeface="Arial"/>
              <a:buChar char="–"/>
              <a:defRPr sz="2000" kern="1200">
                <a:solidFill>
                  <a:schemeClr val="tx1"/>
                </a:solidFill>
                <a:latin typeface="Century Gothic"/>
                <a:ea typeface="+mn-ea"/>
                <a:cs typeface="Century Gothic"/>
              </a:defRPr>
            </a:lvl4pPr>
            <a:lvl5pPr marL="2057400" indent="-228600" algn="l" defTabSz="457200" rtl="0" eaLnBrk="1" latinLnBrk="0" hangingPunct="1">
              <a:spcBef>
                <a:spcPct val="20000"/>
              </a:spcBef>
              <a:buFont typeface="Arial"/>
              <a:buChar char="»"/>
              <a:defRPr sz="2000" kern="1200">
                <a:solidFill>
                  <a:schemeClr val="tx1"/>
                </a:solidFill>
                <a:latin typeface="Century Gothic"/>
                <a:ea typeface="+mn-ea"/>
                <a:cs typeface="Century Gothic"/>
              </a:defRPr>
            </a:lvl5pPr>
            <a:lvl6pPr marL="2514600" indent="-228600" algn="l" defTabSz="457200" rtl="0" eaLnBrk="1" latinLnBrk="0" hangingPunct="1">
              <a:spcBef>
                <a:spcPct val="20000"/>
              </a:spcBef>
              <a:buFont typeface="Arial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457200" rtl="0" eaLnBrk="1" latinLnBrk="0" hangingPunct="1">
              <a:spcBef>
                <a:spcPct val="20000"/>
              </a:spcBef>
              <a:buFont typeface="Arial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457200" rtl="0" eaLnBrk="1" latinLnBrk="0" hangingPunct="1">
              <a:spcBef>
                <a:spcPct val="20000"/>
              </a:spcBef>
              <a:buFont typeface="Arial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457200" rtl="0" eaLnBrk="1" latinLnBrk="0" hangingPunct="1">
              <a:spcBef>
                <a:spcPct val="20000"/>
              </a:spcBef>
              <a:buFont typeface="Arial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0" indent="0">
              <a:spcAft>
                <a:spcPts val="2400"/>
              </a:spcAft>
              <a:buFont typeface="Arial"/>
              <a:buNone/>
            </a:pPr>
            <a:r>
              <a:rPr lang="en-US" sz="2800" dirty="0" smtClean="0">
                <a:solidFill>
                  <a:srgbClr val="FFFFFF"/>
                </a:solidFill>
              </a:rPr>
              <a:t>PRESCHOOLERS</a:t>
            </a:r>
            <a:endParaRPr lang="en-US" sz="2000" dirty="0"/>
          </a:p>
        </p:txBody>
      </p:sp>
      <p:pic>
        <p:nvPicPr>
          <p:cNvPr id="4" name="Picture 3" descr="TeacheStudents_PlayChalk_6reCR.jpg"/>
          <p:cNvPicPr>
            <a:picLocks noChangeAspect="1"/>
          </p:cNvPicPr>
          <p:nvPr/>
        </p:nvPicPr>
        <p:blipFill rotWithShape="1">
          <a:blip r:embed="rId3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4298378" y="2385685"/>
            <a:ext cx="4114409" cy="2742940"/>
          </a:xfrm>
          <a:prstGeom prst="rect">
            <a:avLst/>
          </a:prstGeom>
          <a:noFill/>
          <a:ln w="38100" cmpd="sng">
            <a:noFill/>
          </a:ln>
        </p:spPr>
      </p:pic>
    </p:spTree>
    <p:extLst>
      <p:ext uri="{BB962C8B-B14F-4D97-AF65-F5344CB8AC3E}">
        <p14:creationId xmlns:p14="http://schemas.microsoft.com/office/powerpoint/2010/main" val="2937051030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500"/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2" dur="500"/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>
                      <p:stCondLst>
                        <p:cond delay="indefinite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7" dur="500"/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8" fill="hold">
                      <p:stCondLst>
                        <p:cond delay="indefinite"/>
                      </p:stCondLst>
                      <p:childTnLst>
                        <p:par>
                          <p:cTn id="19" fill="hold">
                            <p:stCondLst>
                              <p:cond delay="0"/>
                            </p:stCondLst>
                            <p:childTnLst>
                              <p:par>
                                <p:cTn id="20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2" dur="500"/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7" dur="500"/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0" y="431799"/>
            <a:ext cx="9144000" cy="1143000"/>
          </a:xfrm>
        </p:spPr>
        <p:txBody>
          <a:bodyPr>
            <a:noAutofit/>
          </a:bodyPr>
          <a:lstStyle/>
          <a:p>
            <a:r>
              <a:rPr lang="en-US" dirty="0" smtClean="0"/>
              <a:t>ENGAGING CHILDREN </a:t>
            </a:r>
            <a:br>
              <a:rPr lang="en-US" dirty="0" smtClean="0"/>
            </a:br>
            <a:r>
              <a:rPr lang="en-US" dirty="0" smtClean="0"/>
              <a:t>IN CONVERSATIONS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586522" y="1947333"/>
            <a:ext cx="5304367" cy="4411134"/>
          </a:xfrm>
        </p:spPr>
        <p:txBody>
          <a:bodyPr>
            <a:noAutofit/>
          </a:bodyPr>
          <a:lstStyle/>
          <a:p>
            <a:pPr marL="274320" indent="-274320">
              <a:spcBef>
                <a:spcPts val="1176"/>
              </a:spcBef>
              <a:buSzPct val="80000"/>
            </a:pPr>
            <a:r>
              <a:rPr lang="en-US" sz="2400" dirty="0"/>
              <a:t>Actively listen to </a:t>
            </a:r>
            <a:r>
              <a:rPr lang="en-US" sz="2400" dirty="0" smtClean="0"/>
              <a:t>and observe what a child communicates.</a:t>
            </a:r>
            <a:endParaRPr lang="en-US" sz="2400" dirty="0"/>
          </a:p>
          <a:p>
            <a:pPr marL="274320" indent="-274320">
              <a:spcBef>
                <a:spcPts val="1176"/>
              </a:spcBef>
              <a:buSzPct val="80000"/>
            </a:pPr>
            <a:r>
              <a:rPr lang="en-US" sz="2400" dirty="0"/>
              <a:t>Match the tone and feelings </a:t>
            </a:r>
            <a:r>
              <a:rPr lang="en-US" sz="2400" dirty="0" smtClean="0"/>
              <a:t/>
            </a:r>
            <a:br>
              <a:rPr lang="en-US" sz="2400" dirty="0" smtClean="0"/>
            </a:br>
            <a:r>
              <a:rPr lang="en-US" sz="2400" dirty="0" smtClean="0"/>
              <a:t>of the </a:t>
            </a:r>
            <a:r>
              <a:rPr lang="en-US" sz="2400" dirty="0"/>
              <a:t>conversation to a child’s emotions.</a:t>
            </a:r>
          </a:p>
          <a:p>
            <a:pPr marL="274320" indent="-274320">
              <a:spcBef>
                <a:spcPts val="1176"/>
              </a:spcBef>
              <a:buSzPct val="80000"/>
            </a:pPr>
            <a:r>
              <a:rPr lang="en-US" sz="2400" dirty="0"/>
              <a:t>Build on a child’s experiences </a:t>
            </a:r>
            <a:br>
              <a:rPr lang="en-US" sz="2400" dirty="0"/>
            </a:br>
            <a:r>
              <a:rPr lang="en-US" sz="2400" dirty="0"/>
              <a:t>and interests. </a:t>
            </a:r>
          </a:p>
          <a:p>
            <a:pPr marL="274320" indent="-274320">
              <a:spcBef>
                <a:spcPts val="1176"/>
              </a:spcBef>
              <a:buSzPct val="80000"/>
            </a:pPr>
            <a:r>
              <a:rPr lang="en-US" sz="2400" dirty="0"/>
              <a:t>Promote many back-and-forth </a:t>
            </a:r>
            <a:br>
              <a:rPr lang="en-US" sz="2400" dirty="0"/>
            </a:br>
            <a:r>
              <a:rPr lang="en-US" sz="2400" dirty="0" smtClean="0"/>
              <a:t>exchanges </a:t>
            </a:r>
            <a:r>
              <a:rPr lang="en-US" sz="2400" dirty="0"/>
              <a:t>between </a:t>
            </a:r>
            <a:br>
              <a:rPr lang="en-US" sz="2400" dirty="0"/>
            </a:br>
            <a:r>
              <a:rPr lang="en-US" sz="2400" dirty="0"/>
              <a:t>partners in the conversation.</a:t>
            </a:r>
          </a:p>
        </p:txBody>
      </p:sp>
      <p:sp>
        <p:nvSpPr>
          <p:cNvPr id="6" name="TextBox 5"/>
          <p:cNvSpPr txBox="1"/>
          <p:nvPr/>
        </p:nvSpPr>
        <p:spPr>
          <a:xfrm>
            <a:off x="8280625" y="6453826"/>
            <a:ext cx="184666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endParaRPr lang="en-US" dirty="0"/>
          </a:p>
        </p:txBody>
      </p:sp>
      <p:pic>
        <p:nvPicPr>
          <p:cNvPr id="3074" name="Picture 2" descr="M:\Photos and Videos\Photos\SEATTLE\program photos\DSC_0057.JPG"/>
          <p:cNvPicPr>
            <a:picLocks noChangeAspect="1" noChangeArrowheads="1"/>
          </p:cNvPicPr>
          <p:nvPr/>
        </p:nvPicPr>
        <p:blipFill rotWithShape="1">
          <a:blip r:embed="rId3" cstate="print">
            <a:extLst>
              <a:ext uri="{BEBA8EAE-BF5A-486C-A8C5-ECC9F3942E4B}">
                <a14:imgProps xmlns:a14="http://schemas.microsoft.com/office/drawing/2010/main">
                  <a14:imgLayer r:embed="rId4">
                    <a14:imgEffect>
                      <a14:brightnessContrast bright="20000"/>
                    </a14:imgEffect>
                  </a14:imgLayer>
                </a14:imgProps>
              </a:ex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 bwMode="auto">
          <a:xfrm>
            <a:off x="587317" y="2033194"/>
            <a:ext cx="2868623" cy="1865931"/>
          </a:xfrm>
          <a:prstGeom prst="rect">
            <a:avLst/>
          </a:prstGeom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7" name="TextBox 6"/>
          <p:cNvSpPr txBox="1"/>
          <p:nvPr/>
        </p:nvSpPr>
        <p:spPr>
          <a:xfrm>
            <a:off x="2046204" y="3888978"/>
            <a:ext cx="1517034" cy="215444"/>
          </a:xfrm>
          <a:prstGeom prst="rect">
            <a:avLst/>
          </a:prstGeom>
          <a:noFill/>
        </p:spPr>
        <p:txBody>
          <a:bodyPr wrap="square" anchor="t">
            <a:spAutoFit/>
          </a:bodyPr>
          <a:lstStyle/>
          <a:p>
            <a:pPr fontAlgn="auto">
              <a:spcBef>
                <a:spcPts val="0"/>
              </a:spcBef>
              <a:spcAft>
                <a:spcPts val="0"/>
              </a:spcAft>
              <a:defRPr/>
            </a:pPr>
            <a:r>
              <a:rPr lang="en-US" sz="800" dirty="0" smtClean="0">
                <a:solidFill>
                  <a:prstClr val="black"/>
                </a:solidFill>
                <a:latin typeface="Century Gothic" panose="020B0502020202020204" pitchFamily="34" charset="0"/>
              </a:rPr>
              <a:t>Photo courtesy of EHS NRC</a:t>
            </a:r>
            <a:endParaRPr lang="en-US" sz="800" dirty="0">
              <a:solidFill>
                <a:prstClr val="black"/>
              </a:solidFill>
              <a:latin typeface="Century Gothic" panose="020B0502020202020204" pitchFamily="34" charset="0"/>
            </a:endParaRPr>
          </a:p>
        </p:txBody>
      </p:sp>
      <p:pic>
        <p:nvPicPr>
          <p:cNvPr id="5" name="Picture 4" descr="Friends_of_Children-Alma-P026.jpg"/>
          <p:cNvPicPr>
            <a:picLocks noChangeAspect="1"/>
          </p:cNvPicPr>
          <p:nvPr/>
        </p:nvPicPr>
        <p:blipFill>
          <a:blip r:embed="rId5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600364" y="4223421"/>
            <a:ext cx="2875347" cy="183957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678368462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500"/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2" dur="500"/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>
                      <p:stCondLst>
                        <p:cond delay="indefinite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7" dur="500"/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8" fill="hold">
                      <p:stCondLst>
                        <p:cond delay="indefinite"/>
                      </p:stCondLst>
                      <p:childTnLst>
                        <p:par>
                          <p:cTn id="19" fill="hold">
                            <p:stCondLst>
                              <p:cond delay="0"/>
                            </p:stCondLst>
                            <p:childTnLst>
                              <p:par>
                                <p:cTn id="20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2" dur="500"/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Autofit/>
          </a:bodyPr>
          <a:lstStyle/>
          <a:p>
            <a:r>
              <a:rPr lang="en-US" dirty="0" smtClean="0"/>
              <a:t>EXTENDING THE CONVERSATION</a:t>
            </a:r>
            <a:endParaRPr lang="en-US" dirty="0"/>
          </a:p>
        </p:txBody>
      </p:sp>
      <p:sp>
        <p:nvSpPr>
          <p:cNvPr id="5" name="Rectangle 4"/>
          <p:cNvSpPr/>
          <p:nvPr/>
        </p:nvSpPr>
        <p:spPr>
          <a:xfrm>
            <a:off x="443937" y="1918793"/>
            <a:ext cx="8111900" cy="898085"/>
          </a:xfrm>
          <a:prstGeom prst="rect">
            <a:avLst/>
          </a:prstGeom>
          <a:solidFill>
            <a:srgbClr val="02499D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lvl="1"/>
            <a:endParaRPr lang="en-US" sz="2600" dirty="0">
              <a:latin typeface="Century Gothic"/>
              <a:cs typeface="Century Gothic"/>
            </a:endParaRPr>
          </a:p>
        </p:txBody>
      </p:sp>
      <p:sp>
        <p:nvSpPr>
          <p:cNvPr id="7" name="Content Placeholder 2"/>
          <p:cNvSpPr txBox="1">
            <a:spLocks/>
          </p:cNvSpPr>
          <p:nvPr/>
        </p:nvSpPr>
        <p:spPr>
          <a:xfrm>
            <a:off x="693368" y="2101451"/>
            <a:ext cx="5172810" cy="544461"/>
          </a:xfrm>
          <a:prstGeom prst="rect">
            <a:avLst/>
          </a:prstGeom>
        </p:spPr>
        <p:txBody>
          <a:bodyPr vert="horz" lIns="91440" tIns="45720" rIns="91440" bIns="45720" rtlCol="0">
            <a:noAutofit/>
          </a:bodyPr>
          <a:lstStyle>
            <a:lvl1pPr marL="342900" indent="-342900" algn="l" defTabSz="457200" rtl="0" eaLnBrk="1" latinLnBrk="0" hangingPunct="1">
              <a:spcBef>
                <a:spcPct val="20000"/>
              </a:spcBef>
              <a:buFont typeface="Arial"/>
              <a:buChar char="•"/>
              <a:defRPr sz="3200" kern="1200">
                <a:solidFill>
                  <a:schemeClr val="tx1"/>
                </a:solidFill>
                <a:latin typeface="Century Gothic"/>
                <a:ea typeface="+mn-ea"/>
                <a:cs typeface="Century Gothic"/>
              </a:defRPr>
            </a:lvl1pPr>
            <a:lvl2pPr marL="742950" indent="-285750" algn="l" defTabSz="457200" rtl="0" eaLnBrk="1" latinLnBrk="0" hangingPunct="1">
              <a:spcBef>
                <a:spcPct val="20000"/>
              </a:spcBef>
              <a:buFont typeface="Arial"/>
              <a:buChar char="–"/>
              <a:defRPr sz="2800" kern="1200">
                <a:solidFill>
                  <a:schemeClr val="tx1"/>
                </a:solidFill>
                <a:latin typeface="Century Gothic"/>
                <a:ea typeface="+mn-ea"/>
                <a:cs typeface="Century Gothic"/>
              </a:defRPr>
            </a:lvl2pPr>
            <a:lvl3pPr marL="1143000" indent="-228600" algn="l" defTabSz="457200" rtl="0" eaLnBrk="1" latinLnBrk="0" hangingPunct="1">
              <a:spcBef>
                <a:spcPct val="20000"/>
              </a:spcBef>
              <a:buFont typeface="Arial"/>
              <a:buChar char="•"/>
              <a:defRPr sz="2400" kern="1200">
                <a:solidFill>
                  <a:schemeClr val="tx1"/>
                </a:solidFill>
                <a:latin typeface="Century Gothic"/>
                <a:ea typeface="+mn-ea"/>
                <a:cs typeface="Century Gothic"/>
              </a:defRPr>
            </a:lvl3pPr>
            <a:lvl4pPr marL="1600200" indent="-228600" algn="l" defTabSz="457200" rtl="0" eaLnBrk="1" latinLnBrk="0" hangingPunct="1">
              <a:spcBef>
                <a:spcPct val="20000"/>
              </a:spcBef>
              <a:buFont typeface="Arial"/>
              <a:buChar char="–"/>
              <a:defRPr sz="2000" kern="1200">
                <a:solidFill>
                  <a:schemeClr val="tx1"/>
                </a:solidFill>
                <a:latin typeface="Century Gothic"/>
                <a:ea typeface="+mn-ea"/>
                <a:cs typeface="Century Gothic"/>
              </a:defRPr>
            </a:lvl4pPr>
            <a:lvl5pPr marL="2057400" indent="-228600" algn="l" defTabSz="457200" rtl="0" eaLnBrk="1" latinLnBrk="0" hangingPunct="1">
              <a:spcBef>
                <a:spcPct val="20000"/>
              </a:spcBef>
              <a:buFont typeface="Arial"/>
              <a:buChar char="»"/>
              <a:defRPr sz="2000" kern="1200">
                <a:solidFill>
                  <a:schemeClr val="tx1"/>
                </a:solidFill>
                <a:latin typeface="Century Gothic"/>
                <a:ea typeface="+mn-ea"/>
                <a:cs typeface="Century Gothic"/>
              </a:defRPr>
            </a:lvl5pPr>
            <a:lvl6pPr marL="2514600" indent="-228600" algn="l" defTabSz="457200" rtl="0" eaLnBrk="1" latinLnBrk="0" hangingPunct="1">
              <a:spcBef>
                <a:spcPct val="20000"/>
              </a:spcBef>
              <a:buFont typeface="Arial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457200" rtl="0" eaLnBrk="1" latinLnBrk="0" hangingPunct="1">
              <a:spcBef>
                <a:spcPct val="20000"/>
              </a:spcBef>
              <a:buFont typeface="Arial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457200" rtl="0" eaLnBrk="1" latinLnBrk="0" hangingPunct="1">
              <a:spcBef>
                <a:spcPct val="20000"/>
              </a:spcBef>
              <a:buFont typeface="Arial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457200" rtl="0" eaLnBrk="1" latinLnBrk="0" hangingPunct="1">
              <a:spcBef>
                <a:spcPct val="20000"/>
              </a:spcBef>
              <a:buFont typeface="Arial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0" indent="0">
              <a:spcAft>
                <a:spcPts val="2400"/>
              </a:spcAft>
              <a:buFont typeface="Arial"/>
              <a:buNone/>
            </a:pPr>
            <a:r>
              <a:rPr lang="en-US" sz="2800" dirty="0" smtClean="0">
                <a:solidFill>
                  <a:srgbClr val="FFFFFF"/>
                </a:solidFill>
              </a:rPr>
              <a:t>INFANTS AND TODDLERS</a:t>
            </a:r>
            <a:endParaRPr lang="en-US" sz="2000" dirty="0"/>
          </a:p>
        </p:txBody>
      </p:sp>
      <p:sp>
        <p:nvSpPr>
          <p:cNvPr id="4" name="Content Placeholder 3"/>
          <p:cNvSpPr>
            <a:spLocks noGrp="1"/>
          </p:cNvSpPr>
          <p:nvPr>
            <p:ph idx="1"/>
          </p:nvPr>
        </p:nvSpPr>
        <p:spPr>
          <a:xfrm>
            <a:off x="331983" y="2915660"/>
            <a:ext cx="5402259" cy="3442037"/>
          </a:xfrm>
        </p:spPr>
        <p:txBody>
          <a:bodyPr>
            <a:normAutofit/>
          </a:bodyPr>
          <a:lstStyle/>
          <a:p>
            <a:pPr marL="274320" indent="-274320">
              <a:spcBef>
                <a:spcPts val="1176"/>
              </a:spcBef>
              <a:buSzPct val="80000"/>
            </a:pPr>
            <a:r>
              <a:rPr lang="en-US" sz="2600" dirty="0"/>
              <a:t>Encourage multiple </a:t>
            </a:r>
            <a:r>
              <a:rPr lang="en-US" sz="2600" dirty="0" smtClean="0"/>
              <a:t/>
            </a:r>
            <a:br>
              <a:rPr lang="en-US" sz="2600" dirty="0" smtClean="0"/>
            </a:br>
            <a:r>
              <a:rPr lang="en-US" sz="2600" dirty="0" smtClean="0"/>
              <a:t>back</a:t>
            </a:r>
            <a:r>
              <a:rPr lang="en-US" sz="2600" dirty="0"/>
              <a:t>-and-forth exchanges.</a:t>
            </a:r>
          </a:p>
          <a:p>
            <a:pPr marL="274320" indent="-274320">
              <a:spcBef>
                <a:spcPts val="1176"/>
              </a:spcBef>
              <a:buSzPct val="80000"/>
            </a:pPr>
            <a:r>
              <a:rPr lang="en-US" sz="2600" dirty="0"/>
              <a:t>Extend children’s communications.</a:t>
            </a:r>
          </a:p>
          <a:p>
            <a:pPr marL="274320" indent="-274320">
              <a:spcBef>
                <a:spcPts val="1176"/>
              </a:spcBef>
              <a:buSzPct val="80000"/>
            </a:pPr>
            <a:r>
              <a:rPr lang="en-US" sz="2600" dirty="0"/>
              <a:t>Respond to children’s </a:t>
            </a:r>
            <a:r>
              <a:rPr lang="en-US" sz="2600" dirty="0" smtClean="0"/>
              <a:t/>
            </a:r>
            <a:br>
              <a:rPr lang="en-US" sz="2600" dirty="0" smtClean="0"/>
            </a:br>
            <a:r>
              <a:rPr lang="en-US" sz="2600" dirty="0" smtClean="0"/>
              <a:t>interests </a:t>
            </a:r>
            <a:r>
              <a:rPr lang="en-US" sz="2600" dirty="0"/>
              <a:t>and ideas.</a:t>
            </a:r>
          </a:p>
          <a:p>
            <a:pPr marL="274320" indent="-274320">
              <a:spcBef>
                <a:spcPts val="1176"/>
              </a:spcBef>
              <a:buSzPct val="80000"/>
            </a:pPr>
            <a:r>
              <a:rPr lang="en-US" sz="2600" dirty="0"/>
              <a:t>Nurture children’s thinking skills.</a:t>
            </a:r>
          </a:p>
        </p:txBody>
      </p:sp>
      <p:pic>
        <p:nvPicPr>
          <p:cNvPr id="8" name="Picture 2" descr="M:\Photos and Videos\Photos\LAGUNA_Carol\Laguna\DSC_0210_filtered.jpg"/>
          <p:cNvPicPr>
            <a:picLocks noChangeAspect="1" noChangeArrowheads="1"/>
          </p:cNvPicPr>
          <p:nvPr/>
        </p:nvPicPr>
        <p:blipFill rotWithShape="1">
          <a:blip r:embed="rId3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 bwMode="auto">
          <a:xfrm>
            <a:off x="5405345" y="2237982"/>
            <a:ext cx="2890604" cy="2458606"/>
          </a:xfrm>
          <a:prstGeom prst="rect">
            <a:avLst/>
          </a:prstGeom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9" name="TextBox 8"/>
          <p:cNvSpPr txBox="1"/>
          <p:nvPr/>
        </p:nvSpPr>
        <p:spPr>
          <a:xfrm>
            <a:off x="5327193" y="4721668"/>
            <a:ext cx="1892299" cy="246221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fontAlgn="auto">
              <a:spcBef>
                <a:spcPts val="0"/>
              </a:spcBef>
              <a:spcAft>
                <a:spcPts val="0"/>
              </a:spcAft>
              <a:defRPr/>
            </a:pPr>
            <a:r>
              <a:rPr lang="en-US" sz="1000" dirty="0" smtClean="0">
                <a:solidFill>
                  <a:prstClr val="black"/>
                </a:solidFill>
                <a:latin typeface="Century Gothic" panose="020B0502020202020204" pitchFamily="34" charset="0"/>
              </a:rPr>
              <a:t>Photo courtesy of EHS NRC</a:t>
            </a:r>
            <a:endParaRPr lang="en-US" sz="1000" dirty="0">
              <a:solidFill>
                <a:prstClr val="black"/>
              </a:solidFill>
              <a:latin typeface="Century Gothic" panose="020B0502020202020204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3767870296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500"/>
                                        <p:tgtEl>
                                          <p:spTgt spid="4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2" dur="500"/>
                                        <p:tgtEl>
                                          <p:spTgt spid="4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>
                      <p:stCondLst>
                        <p:cond delay="indefinite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7" dur="500"/>
                                        <p:tgtEl>
                                          <p:spTgt spid="4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8" fill="hold">
                      <p:stCondLst>
                        <p:cond delay="indefinite"/>
                      </p:stCondLst>
                      <p:childTnLst>
                        <p:par>
                          <p:cTn id="19" fill="hold">
                            <p:stCondLst>
                              <p:cond delay="0"/>
                            </p:stCondLst>
                            <p:childTnLst>
                              <p:par>
                                <p:cTn id="20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2" dur="500"/>
                                        <p:tgtEl>
                                          <p:spTgt spid="4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en-US" dirty="0" smtClean="0"/>
              <a:t>EXTENDING THE CONVERSATION</a:t>
            </a:r>
            <a:endParaRPr lang="en-US" dirty="0"/>
          </a:p>
        </p:txBody>
      </p:sp>
      <p:sp>
        <p:nvSpPr>
          <p:cNvPr id="6" name="Rectangle 5"/>
          <p:cNvSpPr/>
          <p:nvPr/>
        </p:nvSpPr>
        <p:spPr>
          <a:xfrm>
            <a:off x="443937" y="1918793"/>
            <a:ext cx="8111900" cy="898085"/>
          </a:xfrm>
          <a:prstGeom prst="rect">
            <a:avLst/>
          </a:prstGeom>
          <a:solidFill>
            <a:srgbClr val="DBA72C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lvl="1"/>
            <a:endParaRPr lang="en-US" sz="2600" dirty="0">
              <a:latin typeface="Century Gothic"/>
              <a:cs typeface="Century Gothic"/>
            </a:endParaRPr>
          </a:p>
        </p:txBody>
      </p:sp>
      <p:sp>
        <p:nvSpPr>
          <p:cNvPr id="8" name="Content Placeholder 2"/>
          <p:cNvSpPr txBox="1">
            <a:spLocks/>
          </p:cNvSpPr>
          <p:nvPr/>
        </p:nvSpPr>
        <p:spPr>
          <a:xfrm>
            <a:off x="778036" y="2101451"/>
            <a:ext cx="5172810" cy="544461"/>
          </a:xfrm>
          <a:prstGeom prst="rect">
            <a:avLst/>
          </a:prstGeom>
        </p:spPr>
        <p:txBody>
          <a:bodyPr vert="horz" lIns="91440" tIns="45720" rIns="91440" bIns="45720" rtlCol="0">
            <a:noAutofit/>
          </a:bodyPr>
          <a:lstStyle>
            <a:lvl1pPr marL="342900" indent="-342900" algn="l" defTabSz="457200" rtl="0" eaLnBrk="1" latinLnBrk="0" hangingPunct="1">
              <a:spcBef>
                <a:spcPct val="20000"/>
              </a:spcBef>
              <a:buFont typeface="Arial"/>
              <a:buChar char="•"/>
              <a:defRPr sz="3200" kern="1200">
                <a:solidFill>
                  <a:schemeClr val="tx1"/>
                </a:solidFill>
                <a:latin typeface="Century Gothic"/>
                <a:ea typeface="+mn-ea"/>
                <a:cs typeface="Century Gothic"/>
              </a:defRPr>
            </a:lvl1pPr>
            <a:lvl2pPr marL="742950" indent="-285750" algn="l" defTabSz="457200" rtl="0" eaLnBrk="1" latinLnBrk="0" hangingPunct="1">
              <a:spcBef>
                <a:spcPct val="20000"/>
              </a:spcBef>
              <a:buFont typeface="Arial"/>
              <a:buChar char="–"/>
              <a:defRPr sz="2800" kern="1200">
                <a:solidFill>
                  <a:schemeClr val="tx1"/>
                </a:solidFill>
                <a:latin typeface="Century Gothic"/>
                <a:ea typeface="+mn-ea"/>
                <a:cs typeface="Century Gothic"/>
              </a:defRPr>
            </a:lvl2pPr>
            <a:lvl3pPr marL="1143000" indent="-228600" algn="l" defTabSz="457200" rtl="0" eaLnBrk="1" latinLnBrk="0" hangingPunct="1">
              <a:spcBef>
                <a:spcPct val="20000"/>
              </a:spcBef>
              <a:buFont typeface="Arial"/>
              <a:buChar char="•"/>
              <a:defRPr sz="2400" kern="1200">
                <a:solidFill>
                  <a:schemeClr val="tx1"/>
                </a:solidFill>
                <a:latin typeface="Century Gothic"/>
                <a:ea typeface="+mn-ea"/>
                <a:cs typeface="Century Gothic"/>
              </a:defRPr>
            </a:lvl3pPr>
            <a:lvl4pPr marL="1600200" indent="-228600" algn="l" defTabSz="457200" rtl="0" eaLnBrk="1" latinLnBrk="0" hangingPunct="1">
              <a:spcBef>
                <a:spcPct val="20000"/>
              </a:spcBef>
              <a:buFont typeface="Arial"/>
              <a:buChar char="–"/>
              <a:defRPr sz="2000" kern="1200">
                <a:solidFill>
                  <a:schemeClr val="tx1"/>
                </a:solidFill>
                <a:latin typeface="Century Gothic"/>
                <a:ea typeface="+mn-ea"/>
                <a:cs typeface="Century Gothic"/>
              </a:defRPr>
            </a:lvl4pPr>
            <a:lvl5pPr marL="2057400" indent="-228600" algn="l" defTabSz="457200" rtl="0" eaLnBrk="1" latinLnBrk="0" hangingPunct="1">
              <a:spcBef>
                <a:spcPct val="20000"/>
              </a:spcBef>
              <a:buFont typeface="Arial"/>
              <a:buChar char="»"/>
              <a:defRPr sz="2000" kern="1200">
                <a:solidFill>
                  <a:schemeClr val="tx1"/>
                </a:solidFill>
                <a:latin typeface="Century Gothic"/>
                <a:ea typeface="+mn-ea"/>
                <a:cs typeface="Century Gothic"/>
              </a:defRPr>
            </a:lvl5pPr>
            <a:lvl6pPr marL="2514600" indent="-228600" algn="l" defTabSz="457200" rtl="0" eaLnBrk="1" latinLnBrk="0" hangingPunct="1">
              <a:spcBef>
                <a:spcPct val="20000"/>
              </a:spcBef>
              <a:buFont typeface="Arial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457200" rtl="0" eaLnBrk="1" latinLnBrk="0" hangingPunct="1">
              <a:spcBef>
                <a:spcPct val="20000"/>
              </a:spcBef>
              <a:buFont typeface="Arial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457200" rtl="0" eaLnBrk="1" latinLnBrk="0" hangingPunct="1">
              <a:spcBef>
                <a:spcPct val="20000"/>
              </a:spcBef>
              <a:buFont typeface="Arial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457200" rtl="0" eaLnBrk="1" latinLnBrk="0" hangingPunct="1">
              <a:spcBef>
                <a:spcPct val="20000"/>
              </a:spcBef>
              <a:buFont typeface="Arial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0" indent="0">
              <a:spcAft>
                <a:spcPts val="2400"/>
              </a:spcAft>
              <a:buFont typeface="Arial"/>
              <a:buNone/>
            </a:pPr>
            <a:r>
              <a:rPr lang="en-US" sz="2800" dirty="0" smtClean="0">
                <a:solidFill>
                  <a:srgbClr val="FFFFFF"/>
                </a:solidFill>
              </a:rPr>
              <a:t>PRESCHOOLERS</a:t>
            </a:r>
            <a:endParaRPr lang="en-US" sz="2000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07940" y="2940241"/>
            <a:ext cx="7165878" cy="3478143"/>
          </a:xfrm>
        </p:spPr>
        <p:txBody>
          <a:bodyPr>
            <a:noAutofit/>
          </a:bodyPr>
          <a:lstStyle/>
          <a:p>
            <a:pPr marL="256032" indent="-256032">
              <a:spcBef>
                <a:spcPts val="1176"/>
              </a:spcBef>
              <a:buSzPct val="80000"/>
            </a:pPr>
            <a:r>
              <a:rPr lang="en-US" sz="2600" dirty="0"/>
              <a:t>Encourage multiple </a:t>
            </a:r>
            <a:r>
              <a:rPr lang="en-US" sz="2600" dirty="0" smtClean="0"/>
              <a:t>back-</a:t>
            </a:r>
            <a:br>
              <a:rPr lang="en-US" sz="2600" dirty="0" smtClean="0"/>
            </a:br>
            <a:r>
              <a:rPr lang="en-US" sz="2600" dirty="0" smtClean="0"/>
              <a:t>and-forth </a:t>
            </a:r>
            <a:r>
              <a:rPr lang="en-US" sz="2600" dirty="0"/>
              <a:t>exchanges.</a:t>
            </a:r>
          </a:p>
          <a:p>
            <a:pPr marL="256032" indent="-256032">
              <a:spcBef>
                <a:spcPts val="1176"/>
              </a:spcBef>
              <a:buSzPct val="80000"/>
            </a:pPr>
            <a:r>
              <a:rPr lang="en-US" sz="2600" dirty="0"/>
              <a:t>Encourage higher level </a:t>
            </a:r>
            <a:r>
              <a:rPr lang="en-US" sz="2600" dirty="0" smtClean="0"/>
              <a:t/>
            </a:r>
            <a:br>
              <a:rPr lang="en-US" sz="2600" dirty="0" smtClean="0"/>
            </a:br>
            <a:r>
              <a:rPr lang="en-US" sz="2600" dirty="0" smtClean="0"/>
              <a:t>thinking</a:t>
            </a:r>
            <a:r>
              <a:rPr lang="en-US" sz="2600" dirty="0"/>
              <a:t>.</a:t>
            </a:r>
          </a:p>
          <a:p>
            <a:pPr marL="256032" indent="-256032">
              <a:spcBef>
                <a:spcPts val="1176"/>
              </a:spcBef>
              <a:buSzPct val="80000"/>
            </a:pPr>
            <a:r>
              <a:rPr lang="en-US" sz="2600" dirty="0" smtClean="0"/>
              <a:t>Provide </a:t>
            </a:r>
            <a:r>
              <a:rPr lang="en-US" sz="2600" dirty="0"/>
              <a:t>opportunities to </a:t>
            </a:r>
            <a:r>
              <a:rPr lang="en-US" sz="2600" dirty="0" smtClean="0"/>
              <a:t/>
            </a:r>
            <a:br>
              <a:rPr lang="en-US" sz="2600" dirty="0" smtClean="0"/>
            </a:br>
            <a:r>
              <a:rPr lang="en-US" sz="2600" dirty="0" smtClean="0"/>
              <a:t>extend </a:t>
            </a:r>
            <a:r>
              <a:rPr lang="en-US" sz="2600" dirty="0"/>
              <a:t>children’s language.</a:t>
            </a:r>
          </a:p>
          <a:p>
            <a:pPr marL="256032" indent="-256032">
              <a:spcBef>
                <a:spcPts val="1176"/>
              </a:spcBef>
              <a:buSzPct val="80000"/>
            </a:pPr>
            <a:r>
              <a:rPr lang="en-US" sz="2600" dirty="0"/>
              <a:t>Respond to children’s interests and ideas</a:t>
            </a:r>
            <a:r>
              <a:rPr lang="en-US" sz="2600" dirty="0" smtClean="0"/>
              <a:t>.</a:t>
            </a:r>
            <a:endParaRPr lang="en-US" sz="2600" dirty="0"/>
          </a:p>
        </p:txBody>
      </p:sp>
      <p:pic>
        <p:nvPicPr>
          <p:cNvPr id="9" name="Picture 8" descr="NoemiRRichardKapla_blocks1_2.jpg"/>
          <p:cNvPicPr>
            <a:picLocks noChangeAspect="1"/>
          </p:cNvPicPr>
          <p:nvPr/>
        </p:nvPicPr>
        <p:blipFill rotWithShape="1">
          <a:blip r:embed="rId3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5563444" y="2245221"/>
            <a:ext cx="2544967" cy="3310011"/>
          </a:xfrm>
          <a:prstGeom prst="rect">
            <a:avLst/>
          </a:prstGeom>
          <a:ln w="38100" cmpd="sng">
            <a:noFill/>
          </a:ln>
        </p:spPr>
      </p:pic>
    </p:spTree>
    <p:extLst>
      <p:ext uri="{BB962C8B-B14F-4D97-AF65-F5344CB8AC3E}">
        <p14:creationId xmlns:p14="http://schemas.microsoft.com/office/powerpoint/2010/main" val="1495371104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500"/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2" dur="500"/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>
                      <p:stCondLst>
                        <p:cond delay="indefinite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7" dur="500"/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8" fill="hold">
                      <p:stCondLst>
                        <p:cond delay="indefinite"/>
                      </p:stCondLst>
                      <p:childTnLst>
                        <p:par>
                          <p:cTn id="19" fill="hold">
                            <p:stCondLst>
                              <p:cond delay="0"/>
                            </p:stCondLst>
                            <p:childTnLst>
                              <p:par>
                                <p:cTn id="20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2" dur="500"/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en-US" dirty="0" smtClean="0"/>
              <a:t>SUMMARY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0" y="2213707"/>
            <a:ext cx="9144000" cy="2612293"/>
          </a:xfrm>
        </p:spPr>
        <p:txBody>
          <a:bodyPr>
            <a:noAutofit/>
          </a:bodyPr>
          <a:lstStyle/>
          <a:p>
            <a:pPr marL="0" indent="0" algn="ctr">
              <a:spcBef>
                <a:spcPts val="1776"/>
              </a:spcBef>
              <a:buSzPct val="80000"/>
              <a:buNone/>
            </a:pPr>
            <a:r>
              <a:rPr lang="en-US" sz="3300" b="1" dirty="0">
                <a:solidFill>
                  <a:srgbClr val="548698"/>
                </a:solidFill>
              </a:rPr>
              <a:t>Extended conversations are </a:t>
            </a:r>
            <a:r>
              <a:rPr lang="en-US" sz="3300" b="1" dirty="0" smtClean="0">
                <a:solidFill>
                  <a:srgbClr val="548698"/>
                </a:solidFill>
              </a:rPr>
              <a:t/>
            </a:r>
            <a:br>
              <a:rPr lang="en-US" sz="3300" b="1" dirty="0" smtClean="0">
                <a:solidFill>
                  <a:srgbClr val="548698"/>
                </a:solidFill>
              </a:rPr>
            </a:br>
            <a:r>
              <a:rPr lang="en-US" sz="3300" b="1" dirty="0" smtClean="0">
                <a:solidFill>
                  <a:srgbClr val="548698"/>
                </a:solidFill>
              </a:rPr>
              <a:t>rich</a:t>
            </a:r>
            <a:r>
              <a:rPr lang="en-US" sz="3300" b="1" dirty="0">
                <a:solidFill>
                  <a:srgbClr val="548698"/>
                </a:solidFill>
              </a:rPr>
              <a:t>, “thick,” multiple </a:t>
            </a:r>
            <a:r>
              <a:rPr lang="en-US" sz="3300" b="1" dirty="0" smtClean="0">
                <a:solidFill>
                  <a:srgbClr val="548698"/>
                </a:solidFill>
              </a:rPr>
              <a:t>back-and-forth </a:t>
            </a:r>
            <a:br>
              <a:rPr lang="en-US" sz="3300" b="1" dirty="0" smtClean="0">
                <a:solidFill>
                  <a:srgbClr val="548698"/>
                </a:solidFill>
              </a:rPr>
            </a:br>
            <a:r>
              <a:rPr lang="en-US" sz="3300" b="1" dirty="0" smtClean="0">
                <a:solidFill>
                  <a:srgbClr val="548698"/>
                </a:solidFill>
              </a:rPr>
              <a:t>exchanges </a:t>
            </a:r>
            <a:r>
              <a:rPr lang="en-US" sz="3300" b="1" dirty="0">
                <a:solidFill>
                  <a:srgbClr val="548698"/>
                </a:solidFill>
              </a:rPr>
              <a:t>that help children develop </a:t>
            </a:r>
            <a:r>
              <a:rPr lang="en-US" sz="3300" b="1" dirty="0" smtClean="0">
                <a:solidFill>
                  <a:srgbClr val="548698"/>
                </a:solidFill>
              </a:rPr>
              <a:t/>
            </a:r>
            <a:br>
              <a:rPr lang="en-US" sz="3300" b="1" dirty="0" smtClean="0">
                <a:solidFill>
                  <a:srgbClr val="548698"/>
                </a:solidFill>
              </a:rPr>
            </a:br>
            <a:r>
              <a:rPr lang="en-US" sz="3300" b="1" dirty="0" smtClean="0">
                <a:solidFill>
                  <a:srgbClr val="548698"/>
                </a:solidFill>
              </a:rPr>
              <a:t>more </a:t>
            </a:r>
            <a:r>
              <a:rPr lang="en-US" sz="3300" b="1" dirty="0">
                <a:solidFill>
                  <a:srgbClr val="548698"/>
                </a:solidFill>
              </a:rPr>
              <a:t>complex language, </a:t>
            </a:r>
            <a:r>
              <a:rPr lang="en-US" sz="3300" b="1" dirty="0" smtClean="0">
                <a:solidFill>
                  <a:srgbClr val="548698"/>
                </a:solidFill>
              </a:rPr>
              <a:t/>
            </a:r>
            <a:br>
              <a:rPr lang="en-US" sz="3300" b="1" dirty="0" smtClean="0">
                <a:solidFill>
                  <a:srgbClr val="548698"/>
                </a:solidFill>
              </a:rPr>
            </a:br>
            <a:r>
              <a:rPr lang="en-US" sz="3300" b="1" dirty="0" smtClean="0">
                <a:solidFill>
                  <a:srgbClr val="548698"/>
                </a:solidFill>
              </a:rPr>
              <a:t>thinking </a:t>
            </a:r>
            <a:r>
              <a:rPr lang="en-US" sz="3300" b="1" dirty="0">
                <a:solidFill>
                  <a:srgbClr val="548698"/>
                </a:solidFill>
              </a:rPr>
              <a:t>skills, </a:t>
            </a:r>
            <a:r>
              <a:rPr lang="en-US" sz="3300" b="1" dirty="0" smtClean="0">
                <a:solidFill>
                  <a:srgbClr val="548698"/>
                </a:solidFill>
              </a:rPr>
              <a:t>and </a:t>
            </a:r>
            <a:r>
              <a:rPr lang="en-US" sz="3300" b="1" dirty="0">
                <a:solidFill>
                  <a:srgbClr val="548698"/>
                </a:solidFill>
              </a:rPr>
              <a:t>social skills. </a:t>
            </a:r>
          </a:p>
        </p:txBody>
      </p:sp>
    </p:spTree>
    <p:extLst>
      <p:ext uri="{BB962C8B-B14F-4D97-AF65-F5344CB8AC3E}">
        <p14:creationId xmlns:p14="http://schemas.microsoft.com/office/powerpoint/2010/main" val="3086290384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Box 1"/>
          <p:cNvSpPr txBox="1"/>
          <p:nvPr/>
        </p:nvSpPr>
        <p:spPr>
          <a:xfrm>
            <a:off x="8312726" y="6587541"/>
            <a:ext cx="767741" cy="21544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r"/>
            <a:r>
              <a:rPr lang="en-US" sz="800" dirty="0" smtClean="0">
                <a:solidFill>
                  <a:schemeClr val="tx1">
                    <a:lumMod val="50000"/>
                    <a:lumOff val="50000"/>
                  </a:schemeClr>
                </a:solidFill>
              </a:rPr>
              <a:t>FALL 2014</a:t>
            </a:r>
            <a:endParaRPr lang="en-US" sz="800" dirty="0">
              <a:solidFill>
                <a:schemeClr val="tx1">
                  <a:lumMod val="50000"/>
                  <a:lumOff val="50000"/>
                </a:schemeClr>
              </a:solidFill>
            </a:endParaRPr>
          </a:p>
        </p:txBody>
      </p:sp>
      <p:sp>
        <p:nvSpPr>
          <p:cNvPr id="3" name="TextBox 2"/>
          <p:cNvSpPr txBox="1"/>
          <p:nvPr/>
        </p:nvSpPr>
        <p:spPr>
          <a:xfrm>
            <a:off x="341908" y="5910561"/>
            <a:ext cx="8458149" cy="553998"/>
          </a:xfrm>
          <a:prstGeom prst="rect">
            <a:avLst/>
          </a:prstGeom>
          <a:solidFill>
            <a:schemeClr val="bg1"/>
          </a:solidFill>
        </p:spPr>
        <p:txBody>
          <a:bodyPr wrap="square" rtlCol="0">
            <a:spAutoFit/>
          </a:bodyPr>
          <a:lstStyle/>
          <a:p>
            <a:pPr algn="ctr"/>
            <a:r>
              <a:rPr lang="en-US" sz="1000" dirty="0">
                <a:latin typeface="Century Gothic"/>
                <a:cs typeface="Century Gothic"/>
              </a:rPr>
              <a:t>This document was prepared for the U.S. Department of Health and Human Services, Administration for Children </a:t>
            </a:r>
            <a:r>
              <a:rPr lang="en-US" sz="1000" dirty="0" smtClean="0">
                <a:latin typeface="Century Gothic"/>
                <a:cs typeface="Century Gothic"/>
              </a:rPr>
              <a:t>and</a:t>
            </a:r>
            <a:br>
              <a:rPr lang="en-US" sz="1000" dirty="0" smtClean="0">
                <a:latin typeface="Century Gothic"/>
                <a:cs typeface="Century Gothic"/>
              </a:rPr>
            </a:br>
            <a:r>
              <a:rPr lang="en-US" sz="1000" dirty="0" smtClean="0">
                <a:latin typeface="Century Gothic"/>
                <a:cs typeface="Century Gothic"/>
              </a:rPr>
              <a:t>Families</a:t>
            </a:r>
            <a:r>
              <a:rPr lang="en-US" sz="1000" dirty="0">
                <a:latin typeface="Century Gothic"/>
                <a:cs typeface="Century Gothic"/>
              </a:rPr>
              <a:t>, </a:t>
            </a:r>
            <a:r>
              <a:rPr lang="en-US" sz="1000" dirty="0" smtClean="0">
                <a:latin typeface="Century Gothic"/>
                <a:cs typeface="Century Gothic"/>
              </a:rPr>
              <a:t>Office </a:t>
            </a:r>
            <a:r>
              <a:rPr lang="en-US" sz="1000" dirty="0">
                <a:latin typeface="Century Gothic"/>
                <a:cs typeface="Century Gothic"/>
              </a:rPr>
              <a:t>of Head Start, by the National Center on Quality Teaching and Learning under Grant #90HC0002 </a:t>
            </a:r>
            <a:r>
              <a:rPr lang="en-US" sz="1000" dirty="0" smtClean="0">
                <a:latin typeface="Century Gothic"/>
                <a:cs typeface="Century Gothic"/>
              </a:rPr>
              <a:t>in</a:t>
            </a:r>
            <a:br>
              <a:rPr lang="en-US" sz="1000" dirty="0" smtClean="0">
                <a:latin typeface="Century Gothic"/>
                <a:cs typeface="Century Gothic"/>
              </a:rPr>
            </a:br>
            <a:r>
              <a:rPr lang="en-US" sz="1000" dirty="0" smtClean="0">
                <a:latin typeface="Century Gothic"/>
                <a:cs typeface="Century Gothic"/>
              </a:rPr>
              <a:t>collaboration </a:t>
            </a:r>
            <a:r>
              <a:rPr lang="en-US" sz="1000" dirty="0">
                <a:latin typeface="Century Gothic"/>
                <a:cs typeface="Century Gothic"/>
              </a:rPr>
              <a:t>with the </a:t>
            </a:r>
            <a:r>
              <a:rPr lang="en-US" sz="1000" dirty="0" smtClean="0">
                <a:latin typeface="Century Gothic"/>
                <a:cs typeface="Century Gothic"/>
              </a:rPr>
              <a:t>Early </a:t>
            </a:r>
            <a:r>
              <a:rPr lang="en-US" sz="1000" dirty="0">
                <a:latin typeface="Century Gothic"/>
                <a:cs typeface="Century Gothic"/>
              </a:rPr>
              <a:t>Head Start National Resource Center under Grant #HHSP23320100009YC</a:t>
            </a:r>
            <a:r>
              <a:rPr lang="en-US" sz="1000" dirty="0" smtClean="0">
                <a:latin typeface="Century Gothic"/>
                <a:cs typeface="Century Gothic"/>
              </a:rPr>
              <a:t>.</a:t>
            </a:r>
            <a:endParaRPr lang="en-US" sz="1000" dirty="0">
              <a:latin typeface="Century Gothic"/>
              <a:cs typeface="Century Gothic"/>
            </a:endParaRPr>
          </a:p>
        </p:txBody>
      </p:sp>
    </p:spTree>
    <p:extLst>
      <p:ext uri="{BB962C8B-B14F-4D97-AF65-F5344CB8AC3E}">
        <p14:creationId xmlns:p14="http://schemas.microsoft.com/office/powerpoint/2010/main" val="1655104191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theme/theme1.xml><?xml version="1.0" encoding="utf-8"?>
<a:theme xmlns:a="http://schemas.openxmlformats.org/drawingml/2006/main" name="Powerpoint_templat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/>
      <a:bodyPr/>
      <a:lstStyle/>
      <a:style>
        <a:lnRef idx="1">
          <a:schemeClr val="accent1"/>
        </a:lnRef>
        <a:fillRef idx="3">
          <a:schemeClr val="accent1"/>
        </a:fillRef>
        <a:effectRef idx="2">
          <a:schemeClr val="accent1"/>
        </a:effectRef>
        <a:fontRef idx="minor">
          <a:schemeClr val="lt1"/>
        </a:fontRef>
      </a:style>
    </a:spDef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</a:theme>
</file>

<file path=ppt/theme/theme2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emplate/>
  <TotalTime>3927</TotalTime>
  <Words>719</Words>
  <Application>Microsoft Macintosh PowerPoint</Application>
  <PresentationFormat>On-screen Show (4:3)</PresentationFormat>
  <Paragraphs>154</Paragraphs>
  <Slides>21</Slides>
  <Notes>17</Notes>
  <HiddenSlides>0</HiddenSlides>
  <MMClips>4</MMClips>
  <ScaleCrop>false</ScaleCrop>
  <HeadingPairs>
    <vt:vector size="4" baseType="variant">
      <vt:variant>
        <vt:lpstr>Theme</vt:lpstr>
      </vt:variant>
      <vt:variant>
        <vt:i4>1</vt:i4>
      </vt:variant>
      <vt:variant>
        <vt:lpstr>Slide Titles</vt:lpstr>
      </vt:variant>
      <vt:variant>
        <vt:i4>21</vt:i4>
      </vt:variant>
    </vt:vector>
  </HeadingPairs>
  <TitlesOfParts>
    <vt:vector size="22" baseType="lpstr">
      <vt:lpstr>Powerpoint_template</vt:lpstr>
      <vt:lpstr>LANGUAGE MODELING AND CONVERSATIONS:  THICK AND THIN CONVERSATIONS</vt:lpstr>
      <vt:lpstr>FRAMEWORK FOR EFFECTIVE PRACTICE  SUPPORTING SCHOOL READINESS FOR ALL CHILDREN</vt:lpstr>
      <vt:lpstr>OBJECTIVES</vt:lpstr>
      <vt:lpstr>WHAT ARE EXTENDED CONVERSATIONS?</vt:lpstr>
      <vt:lpstr>WHAT DO EXTENDED CONVERSATIONS LOOK LIKE?</vt:lpstr>
      <vt:lpstr>(ADD VIDEO)</vt:lpstr>
      <vt:lpstr>PowerPoint Presentation</vt:lpstr>
      <vt:lpstr>HOW DO EXTENDED CONVERSATIONS BENEFIT ALL CHILDREN?</vt:lpstr>
      <vt:lpstr>HOW DO EXTENDED CONVERSATIONS WITH CHILDREN BENEFIT TEACHERS?</vt:lpstr>
      <vt:lpstr>WE WANT “THICK” CONVERSATIONS!</vt:lpstr>
      <vt:lpstr>PowerPoint Presentation</vt:lpstr>
      <vt:lpstr>PowerPoint Presentation</vt:lpstr>
      <vt:lpstr>Insert Video: THICK AND THIN—TODDLERS</vt:lpstr>
      <vt:lpstr>VIDEO REVIEW: THICK AND THIN</vt:lpstr>
      <vt:lpstr>PowerPoint Presentation</vt:lpstr>
      <vt:lpstr>VIDEO REVIEW: SNOW DAY</vt:lpstr>
      <vt:lpstr>ENGAGING CHILDREN  IN CONVERSATIONS</vt:lpstr>
      <vt:lpstr>EXTENDING THE CONVERSATION</vt:lpstr>
      <vt:lpstr>EXTENDING THE CONVERSATION</vt:lpstr>
      <vt:lpstr>SUMMARY</vt:lpstr>
      <vt:lpstr>PowerPoint Presentation</vt:lpstr>
    </vt:vector>
  </TitlesOfParts>
  <Company>University of Washington</Company>
  <LinksUpToDate>false</LinksUpToDate>
  <SharedDoc>false</SharedDoc>
  <HyperlinksChanged>false</HyperlinksChanged>
  <AppVersion>14.0000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PowerPoint Presentation</dc:title>
  <dc:creator>Publications Services</dc:creator>
  <cp:lastModifiedBy>Jody Marx</cp:lastModifiedBy>
  <cp:revision>257</cp:revision>
  <dcterms:created xsi:type="dcterms:W3CDTF">2011-03-22T22:20:26Z</dcterms:created>
  <dcterms:modified xsi:type="dcterms:W3CDTF">2015-01-20T19:07:00Z</dcterms:modified>
</cp:coreProperties>
</file>