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16"/>
  </p:notesMasterIdLst>
  <p:handoutMasterIdLst>
    <p:handoutMasterId r:id="rId17"/>
  </p:handoutMasterIdLst>
  <p:sldIdLst>
    <p:sldId id="307" r:id="rId2"/>
    <p:sldId id="306" r:id="rId3"/>
    <p:sldId id="295" r:id="rId4"/>
    <p:sldId id="308" r:id="rId5"/>
    <p:sldId id="303" r:id="rId6"/>
    <p:sldId id="286" r:id="rId7"/>
    <p:sldId id="287" r:id="rId8"/>
    <p:sldId id="288" r:id="rId9"/>
    <p:sldId id="289" r:id="rId10"/>
    <p:sldId id="290" r:id="rId11"/>
    <p:sldId id="305" r:id="rId12"/>
    <p:sldId id="309" r:id="rId13"/>
    <p:sldId id="291" r:id="rId14"/>
    <p:sldId id="299" r:id="rId15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e Cook" initials="" lastIdx="7" clrIdx="0"/>
  <p:cmAuthor id="1" name="Angela Notari Syverson" initials="" lastIdx="0" clrIdx="1"/>
  <p:cmAuthor id="2" name="Jody Marx" initials="" lastIdx="0" clrIdx="2"/>
  <p:cmAuthor id="3" name="Crista Scott" initials="CS" lastIdx="3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3" autoAdjust="0"/>
    <p:restoredTop sz="98272" autoAdjust="0"/>
  </p:normalViewPr>
  <p:slideViewPr>
    <p:cSldViewPr snapToGrid="0">
      <p:cViewPr varScale="1">
        <p:scale>
          <a:sx n="102" d="100"/>
          <a:sy n="102" d="100"/>
        </p:scale>
        <p:origin x="168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8" d="100"/>
          <a:sy n="98" d="100"/>
        </p:scale>
        <p:origin x="-3296" y="-96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57D65-A119-4243-A032-8A450C2BA45B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AE625-D359-1448-8863-F19172B42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73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3488E040-2959-7F44-BEF6-205C5EA7DEFE}" type="datetimeFigureOut">
              <a:rPr lang="en-US"/>
              <a:pPr>
                <a:defRPr/>
              </a:pPr>
              <a:t>12/17/2014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355CD1D0-D2E6-014E-BFD7-4A23BDD99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052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63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dirty="0" smtClean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858413-4E8D-411D-9070-ED41FA6015CB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815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0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55F7166-AC33-4762-A11B-F0E11353FB5E}" type="slidenum">
              <a:rPr lang="en-US" sz="1200">
                <a:solidFill>
                  <a:srgbClr val="000000"/>
                </a:solidFill>
              </a:rPr>
              <a:pPr eaLnBrk="1" hangingPunct="1"/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74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n-US" i="0" dirty="0" smtClean="0">
              <a:latin typeface="Arial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CCFFF1-5B3D-400B-9217-8ACC0EE968FF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733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n-US" dirty="0" smtClean="0">
              <a:latin typeface="Arial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357520-39D7-4622-BAE3-428E5F3AC253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112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399407-283A-4A72-8580-8C760C8D865E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20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839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923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69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EEDAE7-E26B-EE44-8C4B-F26137572B79}" type="datetimeFigureOut">
              <a:rPr lang="en-US" smtClean="0"/>
              <a:pPr>
                <a:defRPr/>
              </a:pPr>
              <a:t>12/17/2014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53508-F60E-9449-8DA4-643631CE11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EEDAE7-E26B-EE44-8C4B-F26137572B79}" type="datetimeFigureOut">
              <a:rPr lang="en-US" smtClean="0"/>
              <a:pPr>
                <a:defRPr/>
              </a:pPr>
              <a:t>12/17/2014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53508-F60E-9449-8DA4-643631CE11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12/17/2014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68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7BCA50-106C-6644-88FD-7EB5C7BF4DA4}" type="datetimeFigureOut">
              <a:rPr lang="en-US" smtClean="0"/>
              <a:pPr>
                <a:defRPr/>
              </a:pPr>
              <a:t>12/17/2014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B4ADF5-F659-8942-84FF-94FF3BE6F6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681038-AFC6-274B-A2DB-63A799E7F682}" type="datetimeFigureOut">
              <a:rPr lang="en-US" smtClean="0"/>
              <a:pPr>
                <a:defRPr/>
              </a:pPr>
              <a:t>12/17/2014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25C4D-0B41-1D45-B68E-2273756291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864BB0-D65B-3F4D-B3C2-8590CD1D9DA8}" type="datetimeFigureOut">
              <a:rPr lang="en-US" smtClean="0"/>
              <a:pPr>
                <a:defRPr/>
              </a:pPr>
              <a:t>12/17/2014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AAAA4-2D55-A64D-8133-C99AF9A234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EEDAE7-E26B-EE44-8C4B-F26137572B79}" type="datetimeFigureOut">
              <a:rPr lang="en-US" smtClean="0"/>
              <a:pPr>
                <a:defRPr/>
              </a:pPr>
              <a:t>12/17/2014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53508-F60E-9449-8DA4-643631CE11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06B1CD-03C9-C540-94D5-6DE218095403}" type="datetimeFigureOut">
              <a:rPr lang="en-US" smtClean="0"/>
              <a:pPr>
                <a:defRPr/>
              </a:pPr>
              <a:t>12/17/2014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B8B39-DD8C-FD4E-8BDE-E27FB80AF5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EEDAE7-E26B-EE44-8C4B-F26137572B79}" type="datetimeFigureOut">
              <a:rPr lang="en-US" smtClean="0"/>
              <a:pPr>
                <a:defRPr/>
              </a:pPr>
              <a:t>12/17/2014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53508-F60E-9449-8DA4-643631CE11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EEDAE7-E26B-EE44-8C4B-F26137572B79}" type="datetimeFigureOut">
              <a:rPr lang="en-US" smtClean="0"/>
              <a:pPr>
                <a:defRPr/>
              </a:pPr>
              <a:t>12/17/2014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53508-F60E-9449-8DA4-643631CE11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EEDAE7-E26B-EE44-8C4B-F26137572B79}" type="datetimeFigureOut">
              <a:rPr lang="en-US" smtClean="0"/>
              <a:pPr>
                <a:defRPr/>
              </a:pPr>
              <a:t>12/17/2014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53508-F60E-9449-8DA4-643631CE11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AEEDAE7-E26B-EE44-8C4B-F26137572B79}" type="datetimeFigureOut">
              <a:rPr lang="en-US" smtClean="0"/>
              <a:pPr>
                <a:defRPr/>
              </a:pPr>
              <a:t>12/17/2014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87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E53508-F60E-9449-8DA4-643631CE11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274320" indent="-27432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640080" indent="-27432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124201" y="2936575"/>
            <a:ext cx="5829994" cy="103065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100" dirty="0">
                <a:ea typeface="+mj-ea"/>
                <a:cs typeface="+mj-cs"/>
              </a:rPr>
              <a:t>Ongoing Child Assessment:</a:t>
            </a:r>
            <a:r>
              <a:rPr lang="en-US" sz="2100" dirty="0" smtClean="0">
                <a:ea typeface="+mj-ea"/>
                <a:cs typeface="+mj-cs"/>
              </a:rPr>
              <a:t/>
            </a:r>
            <a:br>
              <a:rPr lang="en-US" sz="2100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using data to inform teaching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SPRING 2014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0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45598" y="2002514"/>
            <a:ext cx="8034284" cy="688528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243" name="Rectangle 6"/>
          <p:cNvSpPr>
            <a:spLocks noGrp="1"/>
          </p:cNvSpPr>
          <p:nvPr>
            <p:ph type="title"/>
          </p:nvPr>
        </p:nvSpPr>
        <p:spPr>
          <a:xfrm>
            <a:off x="0" y="419405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500" dirty="0" smtClean="0"/>
              <a:t>INTERPRETING Assessment DATA:</a:t>
            </a:r>
            <a:br>
              <a:rPr lang="en-US" sz="3500" dirty="0" smtClean="0"/>
            </a:br>
            <a:r>
              <a:rPr lang="en-US" sz="3500" dirty="0" smtClean="0"/>
              <a:t>When </a:t>
            </a:r>
            <a:r>
              <a:rPr lang="en-US" sz="3500" dirty="0"/>
              <a:t>A</a:t>
            </a:r>
            <a:r>
              <a:rPr lang="en-US" sz="3500" dirty="0" smtClean="0"/>
              <a:t> Child has Reached a Goal</a:t>
            </a:r>
            <a:endParaRPr lang="en-US" sz="3500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244" name="Rectangle 7"/>
          <p:cNvSpPr>
            <a:spLocks noGrp="1"/>
          </p:cNvSpPr>
          <p:nvPr>
            <p:ph idx="1"/>
          </p:nvPr>
        </p:nvSpPr>
        <p:spPr>
          <a:xfrm>
            <a:off x="680343" y="2066463"/>
            <a:ext cx="8227498" cy="2831837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Move on to something more challenging.</a:t>
            </a:r>
          </a:p>
          <a:p>
            <a:pPr marL="640080"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/>
              <a:t>Consider the </a:t>
            </a:r>
            <a:br>
              <a:rPr lang="en-US" sz="2800" dirty="0" smtClean="0"/>
            </a:br>
            <a:r>
              <a:rPr lang="en-US" sz="2800" dirty="0" smtClean="0"/>
              <a:t>assessment data</a:t>
            </a:r>
          </a:p>
          <a:p>
            <a:pPr marL="640080"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/>
              <a:t>Consider the </a:t>
            </a:r>
            <a:br>
              <a:rPr lang="en-US" sz="2800" dirty="0" smtClean="0"/>
            </a:br>
            <a:r>
              <a:rPr lang="en-US" sz="2800" dirty="0" smtClean="0"/>
              <a:t>curriculum</a:t>
            </a:r>
          </a:p>
        </p:txBody>
      </p:sp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3166" y="2888902"/>
            <a:ext cx="2472810" cy="329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Assessment–Instructional </a:t>
            </a:r>
            <a:r>
              <a:rPr lang="en-US" dirty="0"/>
              <a:t>Cycle</a:t>
            </a:r>
          </a:p>
        </p:txBody>
      </p:sp>
      <p:pic>
        <p:nvPicPr>
          <p:cNvPr id="3" name="Picture 2" descr="OngoingAssessmentDiagram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4745" r="6805" b="6065"/>
          <a:stretch/>
        </p:blipFill>
        <p:spPr>
          <a:xfrm>
            <a:off x="1754948" y="1863340"/>
            <a:ext cx="5614558" cy="457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9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tch-Strategy-To-Childs-Need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1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0" y="355600"/>
            <a:ext cx="9144000" cy="12954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Summary: Using Data to </a:t>
            </a:r>
            <a:br>
              <a:rPr lang="en-US" dirty="0" smtClean="0"/>
            </a:br>
            <a:r>
              <a:rPr lang="en-US" dirty="0" smtClean="0"/>
              <a:t>Inform Teaching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2" y="1875217"/>
            <a:ext cx="4823806" cy="4263572"/>
          </a:xfrm>
        </p:spPr>
        <p:txBody>
          <a:bodyPr>
            <a:noAutofit/>
          </a:bodyPr>
          <a:lstStyle/>
          <a:p>
            <a:pPr eaLnBrk="1" hangingPunct="1">
              <a:spcBef>
                <a:spcPts val="720"/>
              </a:spcBef>
            </a:pPr>
            <a:r>
              <a:rPr lang="en-US" sz="2400" dirty="0" smtClean="0"/>
              <a:t>Assessment data should </a:t>
            </a:r>
            <a:br>
              <a:rPr lang="en-US" sz="2400" dirty="0" smtClean="0"/>
            </a:br>
            <a:r>
              <a:rPr lang="en-US" sz="2400" dirty="0" smtClean="0"/>
              <a:t>be interpreted.</a:t>
            </a:r>
          </a:p>
          <a:p>
            <a:pPr eaLnBrk="1" hangingPunct="1">
              <a:spcBef>
                <a:spcPts val="720"/>
              </a:spcBef>
            </a:pPr>
            <a:r>
              <a:rPr lang="en-US" sz="2400" dirty="0" smtClean="0"/>
              <a:t>Decide whether children </a:t>
            </a:r>
            <a:br>
              <a:rPr lang="en-US" sz="2400" dirty="0" smtClean="0"/>
            </a:br>
            <a:r>
              <a:rPr lang="en-US" sz="2400" dirty="0" smtClean="0"/>
              <a:t>are progressing.</a:t>
            </a:r>
          </a:p>
          <a:p>
            <a:pPr eaLnBrk="1" hangingPunct="1">
              <a:spcBef>
                <a:spcPts val="720"/>
              </a:spcBef>
            </a:pPr>
            <a:r>
              <a:rPr lang="en-US" sz="2400" dirty="0" smtClean="0"/>
              <a:t>Decide how to adjust your teaching.</a:t>
            </a:r>
          </a:p>
          <a:p>
            <a:pPr eaLnBrk="1" hangingPunct="1">
              <a:spcBef>
                <a:spcPts val="720"/>
              </a:spcBef>
            </a:pPr>
            <a:r>
              <a:rPr lang="en-US" sz="2400" dirty="0" smtClean="0"/>
              <a:t>Purposefully plan for groups and individuals.</a:t>
            </a:r>
          </a:p>
          <a:p>
            <a:pPr eaLnBrk="1" hangingPunct="1">
              <a:spcBef>
                <a:spcPts val="720"/>
              </a:spcBef>
            </a:pPr>
            <a:r>
              <a:rPr lang="en-US" sz="2400" dirty="0" smtClean="0"/>
              <a:t>Continue to collect assessment information and use it to inform teaching.</a:t>
            </a:r>
          </a:p>
        </p:txBody>
      </p:sp>
      <p:pic>
        <p:nvPicPr>
          <p:cNvPr id="3" name="Picture 2" descr="Using Dat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356" y="1993147"/>
            <a:ext cx="3093672" cy="36468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74785" y="6262253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SPRING 2014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6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84" y="1671637"/>
            <a:ext cx="6707164" cy="503037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Framework for Effective Practice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Supporting school readiness for all children</a:t>
            </a:r>
          </a:p>
        </p:txBody>
      </p:sp>
      <p:sp>
        <p:nvSpPr>
          <p:cNvPr id="4" name="Rectangle 3"/>
          <p:cNvSpPr/>
          <p:nvPr/>
        </p:nvSpPr>
        <p:spPr>
          <a:xfrm>
            <a:off x="2002127" y="1865033"/>
            <a:ext cx="5056801" cy="1476007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1561" y="5423469"/>
            <a:ext cx="5056801" cy="98766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36449" y="3363924"/>
            <a:ext cx="3126989" cy="2048103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3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92683" y="4996964"/>
            <a:ext cx="4177643" cy="59922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2683" y="3046902"/>
            <a:ext cx="4177643" cy="185283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2683" y="1957159"/>
            <a:ext cx="4177643" cy="967931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5300" y="1944319"/>
            <a:ext cx="4183216" cy="3815746"/>
          </a:xfrm>
        </p:spPr>
        <p:txBody>
          <a:bodyPr>
            <a:normAutofit/>
          </a:bodyPr>
          <a:lstStyle/>
          <a:p>
            <a:pPr>
              <a:spcBef>
                <a:spcPts val="2016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Interpret assessment data</a:t>
            </a:r>
          </a:p>
          <a:p>
            <a:pPr>
              <a:spcBef>
                <a:spcPts val="2016"/>
              </a:spcBef>
            </a:pPr>
            <a:r>
              <a:rPr lang="en-US" sz="2800" dirty="0">
                <a:solidFill>
                  <a:schemeClr val="bg1"/>
                </a:solidFill>
              </a:rPr>
              <a:t>M</a:t>
            </a:r>
            <a:r>
              <a:rPr lang="en-US" sz="2800" dirty="0" smtClean="0">
                <a:solidFill>
                  <a:schemeClr val="bg1"/>
                </a:solidFill>
              </a:rPr>
              <a:t>ake decisions based on how children are making progress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ts val="2016"/>
              </a:spcBef>
            </a:pPr>
            <a:r>
              <a:rPr lang="en-US" sz="2800" dirty="0">
                <a:solidFill>
                  <a:schemeClr val="bg1"/>
                </a:solidFill>
              </a:rPr>
              <a:t>A</a:t>
            </a:r>
            <a:r>
              <a:rPr lang="en-US" sz="2800" dirty="0" smtClean="0">
                <a:solidFill>
                  <a:schemeClr val="bg1"/>
                </a:solidFill>
              </a:rPr>
              <a:t>djust teaching</a:t>
            </a:r>
          </a:p>
        </p:txBody>
      </p:sp>
      <p:pic>
        <p:nvPicPr>
          <p:cNvPr id="4" name="Picture 3" descr="Julia_with_Abdallah_and_Christian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2"/>
          <a:stretch/>
        </p:blipFill>
        <p:spPr>
          <a:xfrm>
            <a:off x="4866968" y="1966452"/>
            <a:ext cx="3703951" cy="238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4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sing-All-Of-Your-Data-To-Plan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4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Adjusting Teaching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396615" y="1989977"/>
            <a:ext cx="4512923" cy="4016830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3600" dirty="0" smtClean="0">
                <a:ea typeface="+mn-ea"/>
                <a:cs typeface="+mn-cs"/>
              </a:rPr>
              <a:t>How do you use the assessment information you have collected</a:t>
            </a:r>
            <a:br>
              <a:rPr lang="en-US" sz="3600" dirty="0" smtClean="0">
                <a:ea typeface="+mn-ea"/>
                <a:cs typeface="+mn-cs"/>
              </a:rPr>
            </a:br>
            <a:r>
              <a:rPr lang="en-US" sz="3600" dirty="0" smtClean="0">
                <a:ea typeface="+mn-ea"/>
                <a:cs typeface="+mn-cs"/>
              </a:rPr>
              <a:t>to adjust teaching in your program?</a:t>
            </a:r>
          </a:p>
        </p:txBody>
      </p:sp>
      <p:pic>
        <p:nvPicPr>
          <p:cNvPr id="3" name="Picture 2" descr="using data _ slide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5" b="3900"/>
          <a:stretch/>
        </p:blipFill>
        <p:spPr>
          <a:xfrm>
            <a:off x="669417" y="2040958"/>
            <a:ext cx="3536003" cy="35830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 smtClean="0"/>
              <a:t>Interpreting Assessment Data:</a:t>
            </a:r>
            <a:br>
              <a:rPr lang="en-US" dirty="0" smtClean="0"/>
            </a:br>
            <a:r>
              <a:rPr lang="en-US" dirty="0" smtClean="0"/>
              <a:t>PATTERNS</a:t>
            </a:r>
          </a:p>
        </p:txBody>
      </p:sp>
      <p:pic>
        <p:nvPicPr>
          <p:cNvPr id="6148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95014" y="1982114"/>
            <a:ext cx="3064185" cy="4305300"/>
          </a:xfrm>
          <a:noFill/>
          <a:effectLst>
            <a:outerShdw blurRad="123825" dist="889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558926"/>
              </p:ext>
            </p:extLst>
          </p:nvPr>
        </p:nvGraphicFramePr>
        <p:xfrm>
          <a:off x="4078209" y="2239446"/>
          <a:ext cx="4419600" cy="3199633"/>
        </p:xfrm>
        <a:graphic>
          <a:graphicData uri="http://schemas.openxmlformats.org/drawingml/2006/table">
            <a:tbl>
              <a:tblPr/>
              <a:tblGrid>
                <a:gridCol w="806017"/>
                <a:gridCol w="878524"/>
                <a:gridCol w="910562"/>
                <a:gridCol w="706529"/>
                <a:gridCol w="1117968"/>
              </a:tblGrid>
              <a:tr h="711198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i="0" dirty="0" smtClean="0">
                          <a:solidFill>
                            <a:schemeClr val="bg1"/>
                          </a:solidFill>
                          <a:latin typeface="Century Gothic"/>
                          <a:ea typeface="Calibri"/>
                          <a:cs typeface="Century Gothic"/>
                        </a:rPr>
                        <a:t>Early </a:t>
                      </a:r>
                      <a:r>
                        <a:rPr lang="en-US" sz="3200" b="1" i="0" dirty="0">
                          <a:solidFill>
                            <a:schemeClr val="bg1"/>
                          </a:solidFill>
                          <a:latin typeface="Century Gothic"/>
                          <a:ea typeface="Calibri"/>
                          <a:cs typeface="Century Gothic"/>
                        </a:rPr>
                        <a:t>Writing Skills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A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latin typeface="Century Gothic"/>
                          <a:ea typeface="Calibri"/>
                          <a:cs typeface="Century Gothic"/>
                        </a:rPr>
                        <a:t>Scribbles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A4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entury Gothic"/>
                          <a:ea typeface="Calibri"/>
                          <a:cs typeface="Century Gothic"/>
                        </a:rPr>
                        <a:t>Letter-like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entury Gothic"/>
                          <a:ea typeface="Calibri"/>
                          <a:cs typeface="Century Gothic"/>
                        </a:rPr>
                        <a:t>forms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A4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latin typeface="Century Gothic"/>
                          <a:ea typeface="Calibri"/>
                          <a:cs typeface="Century Gothic"/>
                        </a:rPr>
                        <a:t>Letters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A4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entury Gothic"/>
                          <a:ea typeface="Calibri"/>
                          <a:cs typeface="Century Gothic"/>
                        </a:rPr>
                        <a:t>Invented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entury Gothic"/>
                          <a:ea typeface="Calibri"/>
                          <a:cs typeface="Century Gothic"/>
                        </a:rPr>
                        <a:t>spelling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A4F">
                        <a:alpha val="15000"/>
                      </a:srgbClr>
                    </a:solidFill>
                  </a:tcPr>
                </a:tc>
              </a:tr>
              <a:tr h="4062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latin typeface="Century Gothic"/>
                          <a:ea typeface="Calibri"/>
                          <a:cs typeface="Century Gothic"/>
                        </a:rPr>
                        <a:t>John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latin typeface="Century Gothic"/>
                          <a:ea typeface="Calibri"/>
                          <a:cs typeface="Century Gothic"/>
                        </a:rPr>
                        <a:t>√</a:t>
                      </a:r>
                      <a:endParaRPr lang="en-US" sz="1100" dirty="0"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2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latin typeface="Century Gothic"/>
                          <a:ea typeface="Calibri"/>
                          <a:cs typeface="Century Gothic"/>
                        </a:rPr>
                        <a:t>Anna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latin typeface="Century Gothic"/>
                          <a:ea typeface="Calibri"/>
                          <a:cs typeface="Century Gothic"/>
                        </a:rPr>
                        <a:t>√</a:t>
                      </a:r>
                      <a:endParaRPr lang="en-US" sz="1100"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latin typeface="Century Gothic"/>
                          <a:ea typeface="Calibri"/>
                          <a:cs typeface="Century Gothic"/>
                        </a:rPr>
                        <a:t>emerging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2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latin typeface="Century Gothic"/>
                          <a:ea typeface="Calibri"/>
                          <a:cs typeface="Century Gothic"/>
                        </a:rPr>
                        <a:t>Tyler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latin typeface="Century Gothic"/>
                          <a:ea typeface="Calibri"/>
                          <a:cs typeface="Century Gothic"/>
                        </a:rPr>
                        <a:t>√</a:t>
                      </a:r>
                      <a:endParaRPr lang="en-US" sz="1100"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2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latin typeface="Century Gothic"/>
                          <a:ea typeface="Calibri"/>
                          <a:cs typeface="Century Gothic"/>
                        </a:rPr>
                        <a:t>Bethany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latin typeface="Century Gothic"/>
                          <a:ea typeface="Calibri"/>
                          <a:cs typeface="Century Gothic"/>
                        </a:rPr>
                        <a:t>√</a:t>
                      </a:r>
                      <a:endParaRPr lang="en-US" sz="1100" dirty="0"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2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 err="1">
                          <a:latin typeface="Century Gothic"/>
                          <a:ea typeface="Calibri"/>
                          <a:cs typeface="Century Gothic"/>
                        </a:rPr>
                        <a:t>Mee</a:t>
                      </a:r>
                      <a:endParaRPr lang="en-US" sz="1100" dirty="0"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latin typeface="Century Gothic"/>
                          <a:ea typeface="Calibri"/>
                          <a:cs typeface="Century Gothic"/>
                        </a:rPr>
                        <a:t>√</a:t>
                      </a:r>
                      <a:endParaRPr lang="en-US" sz="1100" dirty="0"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2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 smtClean="0"/>
              <a:t>Interpreting Assessment Data:</a:t>
            </a:r>
            <a:br>
              <a:rPr lang="en-US" dirty="0" smtClean="0"/>
            </a:br>
            <a:r>
              <a:rPr lang="en-US" dirty="0" smtClean="0"/>
              <a:t>INCONSISTENCIES</a:t>
            </a:r>
          </a:p>
        </p:txBody>
      </p:sp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68213" y="1854971"/>
            <a:ext cx="4022231" cy="46566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 err="1" smtClean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  <a:t>Dina’s’s</a:t>
            </a:r>
            <a:r>
              <a:rPr lang="en-US" sz="2800" dirty="0" smtClean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  <a:t> sentences:</a:t>
            </a:r>
            <a:endParaRPr lang="en-US" dirty="0">
              <a:solidFill>
                <a:srgbClr val="00AA4F"/>
              </a:solidFill>
              <a:latin typeface="Century Gothic"/>
              <a:ea typeface="Calibri"/>
              <a:cs typeface="Century Gothic"/>
            </a:endParaRPr>
          </a:p>
          <a:p>
            <a:pPr marL="274320">
              <a:spcBef>
                <a:spcPts val="0"/>
              </a:spcBef>
              <a:spcAft>
                <a:spcPts val="1000"/>
              </a:spcAft>
            </a:pPr>
            <a:r>
              <a:rPr lang="en-US" sz="1700" b="1" dirty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  <a:t>4/9 (play on slide</a:t>
            </a:r>
            <a:r>
              <a:rPr lang="en-US" sz="1700" b="1" dirty="0" smtClean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  <a:t>)</a:t>
            </a:r>
            <a:br>
              <a:rPr lang="en-US" sz="1700" b="1" dirty="0" smtClean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</a:br>
            <a:r>
              <a:rPr lang="en-US" sz="1700" dirty="0" smtClean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  <a:t>up</a:t>
            </a:r>
            <a:br>
              <a:rPr lang="en-US" sz="1700" dirty="0" smtClean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</a:br>
            <a:r>
              <a:rPr lang="en-US" sz="1700" dirty="0" smtClean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  <a:t>Dina go</a:t>
            </a:r>
            <a:endParaRPr lang="en-US" sz="1700" dirty="0">
              <a:solidFill>
                <a:srgbClr val="00AA4F"/>
              </a:solidFill>
              <a:latin typeface="Century Gothic"/>
              <a:ea typeface="Calibri"/>
              <a:cs typeface="Century Gothic"/>
            </a:endParaRPr>
          </a:p>
          <a:p>
            <a:pPr marL="274320">
              <a:spcBef>
                <a:spcPts val="0"/>
              </a:spcBef>
              <a:spcAft>
                <a:spcPts val="1000"/>
              </a:spcAft>
            </a:pPr>
            <a:r>
              <a:rPr lang="en-US" sz="1700" b="1" dirty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  <a:t>4/10 (art area</a:t>
            </a:r>
            <a:r>
              <a:rPr lang="en-US" sz="1700" b="1" dirty="0" smtClean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  <a:t>)</a:t>
            </a:r>
            <a:br>
              <a:rPr lang="en-US" sz="1700" b="1" dirty="0" smtClean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</a:br>
            <a:r>
              <a:rPr lang="en-US" sz="1700" dirty="0" smtClean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  <a:t>crayon</a:t>
            </a:r>
            <a:br>
              <a:rPr lang="en-US" sz="1700" dirty="0" smtClean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</a:br>
            <a:r>
              <a:rPr lang="en-US" sz="1700" dirty="0" smtClean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  <a:t>more</a:t>
            </a:r>
            <a:endParaRPr lang="en-US" sz="1700" dirty="0">
              <a:solidFill>
                <a:srgbClr val="00AA4F"/>
              </a:solidFill>
              <a:latin typeface="Century Gothic"/>
              <a:ea typeface="Calibri"/>
              <a:cs typeface="Century Gothic"/>
            </a:endParaRPr>
          </a:p>
          <a:p>
            <a:pPr marL="274320">
              <a:spcBef>
                <a:spcPts val="0"/>
              </a:spcBef>
              <a:spcAft>
                <a:spcPts val="1000"/>
              </a:spcAft>
            </a:pPr>
            <a:r>
              <a:rPr lang="en-US" sz="1700" b="1" dirty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  <a:t>4/17 (snack table</a:t>
            </a:r>
            <a:r>
              <a:rPr lang="en-US" sz="1700" b="1" dirty="0" smtClean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  <a:t>)</a:t>
            </a:r>
            <a:br>
              <a:rPr lang="en-US" sz="1700" b="1" dirty="0" smtClean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</a:br>
            <a:r>
              <a:rPr lang="en-US" sz="1700" dirty="0" smtClean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  <a:t>apple</a:t>
            </a:r>
            <a:br>
              <a:rPr lang="en-US" sz="1700" dirty="0" smtClean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</a:br>
            <a:r>
              <a:rPr lang="en-US" sz="1700" dirty="0" smtClean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  <a:t>more milk</a:t>
            </a:r>
            <a:endParaRPr lang="en-US" sz="1700" dirty="0">
              <a:solidFill>
                <a:srgbClr val="00AA4F"/>
              </a:solidFill>
              <a:latin typeface="Century Gothic"/>
              <a:ea typeface="Calibri"/>
              <a:cs typeface="Century Gothic"/>
            </a:endParaRPr>
          </a:p>
          <a:p>
            <a:pPr marL="274320">
              <a:spcBef>
                <a:spcPts val="0"/>
              </a:spcBef>
              <a:spcAft>
                <a:spcPts val="1000"/>
              </a:spcAft>
            </a:pPr>
            <a:r>
              <a:rPr lang="en-US" sz="1700" b="1" dirty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  <a:t>4/19 (planting seeds</a:t>
            </a:r>
            <a:r>
              <a:rPr lang="en-US" sz="1700" b="1" dirty="0" smtClean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  <a:t>)</a:t>
            </a:r>
            <a:br>
              <a:rPr lang="en-US" sz="1700" b="1" dirty="0" smtClean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</a:br>
            <a:r>
              <a:rPr lang="en-US" sz="1700" dirty="0" smtClean="0">
                <a:solidFill>
                  <a:srgbClr val="00AA4F"/>
                </a:solidFill>
                <a:highlight>
                  <a:srgbClr val="FFFF00"/>
                </a:highlight>
                <a:latin typeface="Century Gothic"/>
                <a:ea typeface="Calibri"/>
                <a:cs typeface="Century Gothic"/>
              </a:rPr>
              <a:t>Push </a:t>
            </a:r>
            <a:r>
              <a:rPr lang="en-US" sz="1700" dirty="0">
                <a:solidFill>
                  <a:srgbClr val="00AA4F"/>
                </a:solidFill>
                <a:highlight>
                  <a:srgbClr val="FFFF00"/>
                </a:highlight>
                <a:latin typeface="Century Gothic"/>
                <a:ea typeface="Calibri"/>
                <a:cs typeface="Century Gothic"/>
              </a:rPr>
              <a:t>the seed down in the </a:t>
            </a:r>
            <a:r>
              <a:rPr lang="en-US" sz="1700" dirty="0" smtClean="0">
                <a:solidFill>
                  <a:srgbClr val="00AA4F"/>
                </a:solidFill>
                <a:highlight>
                  <a:srgbClr val="FFFF00"/>
                </a:highlight>
                <a:latin typeface="Century Gothic"/>
                <a:ea typeface="Calibri"/>
                <a:cs typeface="Century Gothic"/>
              </a:rPr>
              <a:t>dirt.</a:t>
            </a:r>
            <a:endParaRPr lang="en-US" sz="1700" dirty="0">
              <a:solidFill>
                <a:srgbClr val="00AA4F"/>
              </a:solidFill>
              <a:latin typeface="Century Gothic"/>
              <a:ea typeface="Calibri"/>
              <a:cs typeface="Century Gothic"/>
            </a:endParaRPr>
          </a:p>
          <a:p>
            <a:pPr marL="274320">
              <a:spcBef>
                <a:spcPts val="0"/>
              </a:spcBef>
              <a:spcAft>
                <a:spcPts val="1000"/>
              </a:spcAft>
            </a:pPr>
            <a:r>
              <a:rPr lang="en-US" sz="1700" b="1" dirty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  <a:t>4/25 (snack table</a:t>
            </a:r>
            <a:r>
              <a:rPr lang="en-US" sz="1700" b="1" dirty="0" smtClean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  <a:t>)</a:t>
            </a:r>
            <a:br>
              <a:rPr lang="en-US" sz="1700" b="1" dirty="0" smtClean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</a:br>
            <a:r>
              <a:rPr lang="en-US" sz="1700" dirty="0" smtClean="0">
                <a:solidFill>
                  <a:srgbClr val="00AA4F"/>
                </a:solidFill>
                <a:latin typeface="Century Gothic"/>
                <a:ea typeface="Calibri"/>
                <a:cs typeface="Century Gothic"/>
              </a:rPr>
              <a:t>red plate</a:t>
            </a:r>
            <a:endParaRPr lang="en-US" sz="1700" dirty="0">
              <a:solidFill>
                <a:srgbClr val="00AA4F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5" name="Picture 4" descr="IMG_4875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 t="3592" r="10664" b="23263"/>
          <a:stretch/>
        </p:blipFill>
        <p:spPr>
          <a:xfrm rot="5400000">
            <a:off x="576623" y="2370835"/>
            <a:ext cx="4435010" cy="3548896"/>
          </a:xfrm>
          <a:prstGeom prst="rect">
            <a:avLst/>
          </a:prstGeom>
          <a:ln w="12700" cmpd="sng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31984" y="419405"/>
            <a:ext cx="8477737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INTERPRETING Assessment DATA:</a:t>
            </a:r>
            <a:br>
              <a:rPr lang="en-US" dirty="0" smtClean="0"/>
            </a:br>
            <a:r>
              <a:rPr lang="en-US" dirty="0" smtClean="0"/>
              <a:t> When </a:t>
            </a:r>
            <a:r>
              <a:rPr lang="en-US" dirty="0"/>
              <a:t>A</a:t>
            </a:r>
            <a:r>
              <a:rPr lang="en-US" dirty="0" smtClean="0"/>
              <a:t> Child is Progressing</a:t>
            </a:r>
          </a:p>
        </p:txBody>
      </p:sp>
      <p:sp>
        <p:nvSpPr>
          <p:cNvPr id="8196" name="Content Placeholder 4"/>
          <p:cNvSpPr>
            <a:spLocks noGrp="1"/>
          </p:cNvSpPr>
          <p:nvPr>
            <p:ph idx="1"/>
          </p:nvPr>
        </p:nvSpPr>
        <p:spPr>
          <a:xfrm>
            <a:off x="0" y="1881188"/>
            <a:ext cx="9144000" cy="6662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rgbClr val="00AA4F"/>
                </a:solidFill>
              </a:rPr>
              <a:t>Continue with what you have been doing.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4" b="6631"/>
          <a:stretch/>
        </p:blipFill>
        <p:spPr bwMode="auto">
          <a:xfrm>
            <a:off x="5492189" y="2455265"/>
            <a:ext cx="3138842" cy="3939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Neighborhood_House_Angela_P03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3" b="7632"/>
          <a:stretch/>
        </p:blipFill>
        <p:spPr>
          <a:xfrm>
            <a:off x="630462" y="2667824"/>
            <a:ext cx="4669082" cy="31943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45598" y="2002514"/>
            <a:ext cx="8034284" cy="688528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219" name="Rectangle 6"/>
          <p:cNvSpPr>
            <a:spLocks noGrp="1"/>
          </p:cNvSpPr>
          <p:nvPr>
            <p:ph type="title"/>
          </p:nvPr>
        </p:nvSpPr>
        <p:spPr>
          <a:xfrm>
            <a:off x="0" y="434523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INTERPRETING Assessment DATA:</a:t>
            </a:r>
            <a:br>
              <a:rPr lang="en-US" sz="3200" dirty="0" smtClean="0"/>
            </a:br>
            <a:r>
              <a:rPr lang="en-US" sz="3200" dirty="0" smtClean="0"/>
              <a:t> When </a:t>
            </a:r>
            <a:r>
              <a:rPr lang="en-US" sz="3200" dirty="0"/>
              <a:t>A</a:t>
            </a:r>
            <a:r>
              <a:rPr lang="en-US" sz="3200" dirty="0" smtClean="0"/>
              <a:t> Child </a:t>
            </a:r>
            <a:r>
              <a:rPr lang="en-US" sz="3200" dirty="0" err="1" smtClean="0"/>
              <a:t>iSN’t</a:t>
            </a:r>
            <a:r>
              <a:rPr lang="en-US" sz="3200" dirty="0" smtClean="0"/>
              <a:t> Making Progress</a:t>
            </a:r>
            <a:br>
              <a:rPr lang="en-US" sz="3200" dirty="0" smtClean="0"/>
            </a:br>
            <a:endParaRPr lang="en-US" sz="3200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9220" name="Rectangle 7"/>
          <p:cNvSpPr>
            <a:spLocks noGrp="1"/>
          </p:cNvSpPr>
          <p:nvPr>
            <p:ph idx="1"/>
          </p:nvPr>
        </p:nvSpPr>
        <p:spPr>
          <a:xfrm>
            <a:off x="611110" y="2041294"/>
            <a:ext cx="8006569" cy="4484564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Change what or how you are teaching.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Make the goal or task </a:t>
            </a:r>
            <a:r>
              <a:rPr lang="en-US" sz="2400" dirty="0" smtClean="0"/>
              <a:t>simpler </a:t>
            </a:r>
            <a:endParaRPr lang="en-US" sz="24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Change the setting or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schedule </a:t>
            </a:r>
            <a:endParaRPr lang="en-US" sz="24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Increase learning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opportunities </a:t>
            </a:r>
            <a:r>
              <a:rPr lang="en-US" sz="2400" dirty="0"/>
              <a:t>or time allotted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Adjust the type of </a:t>
            </a:r>
            <a:r>
              <a:rPr lang="en-US" sz="2400" dirty="0" smtClean="0"/>
              <a:t>assistance </a:t>
            </a:r>
            <a:endParaRPr lang="en-US" sz="24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Provide additional resources </a:t>
            </a:r>
          </a:p>
        </p:txBody>
      </p:sp>
      <p:pic>
        <p:nvPicPr>
          <p:cNvPr id="2" name="Picture 1" descr="interpreting_Data.png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92"/>
          <a:stretch/>
        </p:blipFill>
        <p:spPr>
          <a:xfrm>
            <a:off x="5531310" y="2860918"/>
            <a:ext cx="3039404" cy="27148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Powerpoint_template.pptx</Template>
  <TotalTime>2977</TotalTime>
  <Words>138</Words>
  <Application>Microsoft Office PowerPoint</Application>
  <PresentationFormat>On-screen Show (4:3)</PresentationFormat>
  <Paragraphs>64</Paragraphs>
  <Slides>14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ＭＳ Ｐゴシック</vt:lpstr>
      <vt:lpstr>Arial</vt:lpstr>
      <vt:lpstr>Calibri</vt:lpstr>
      <vt:lpstr>Century Gothic</vt:lpstr>
      <vt:lpstr>Powerpoint_template</vt:lpstr>
      <vt:lpstr>Ongoing Child Assessment: using data to inform teaching</vt:lpstr>
      <vt:lpstr>Framework for Effective Practice  Supporting school readiness for all children</vt:lpstr>
      <vt:lpstr>OBJECTIVES</vt:lpstr>
      <vt:lpstr>PowerPoint Presentation</vt:lpstr>
      <vt:lpstr>Adjusting Teaching</vt:lpstr>
      <vt:lpstr>Interpreting Assessment Data: PATTERNS</vt:lpstr>
      <vt:lpstr>Interpreting Assessment Data: INCONSISTENCIES</vt:lpstr>
      <vt:lpstr>INTERPRETING Assessment DATA:  When A Child is Progressing</vt:lpstr>
      <vt:lpstr> INTERPRETING Assessment DATA:  When A Child iSN’t Making Progress </vt:lpstr>
      <vt:lpstr>INTERPRETING Assessment DATA: When A Child has Reached a Goal</vt:lpstr>
      <vt:lpstr>the Assessment–Instructional Cycle</vt:lpstr>
      <vt:lpstr>PowerPoint Presentation</vt:lpstr>
      <vt:lpstr>Summary: Using Data to  Inform Teaching</vt:lpstr>
      <vt:lpstr>PowerPoint Presentation</vt:lpstr>
    </vt:vector>
  </TitlesOfParts>
  <Company>UW-Milwaukee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Crista Scott</dc:creator>
  <cp:lastModifiedBy>Andrea Poitevin-Miller</cp:lastModifiedBy>
  <cp:revision>168</cp:revision>
  <cp:lastPrinted>2014-03-14T05:06:11Z</cp:lastPrinted>
  <dcterms:created xsi:type="dcterms:W3CDTF">2011-05-31T14:13:35Z</dcterms:created>
  <dcterms:modified xsi:type="dcterms:W3CDTF">2014-12-17T14:58:19Z</dcterms:modified>
</cp:coreProperties>
</file>