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jpg" ContentType="image/jpeg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theme/theme3.xml" ContentType="application/vnd.openxmlformats-officedocument.theme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79" r:id="rId1"/>
    <p:sldMasterId id="2147483794" r:id="rId2"/>
    <p:sldMasterId id="2147483808" r:id="rId3"/>
    <p:sldMasterId id="2147483820" r:id="rId4"/>
  </p:sldMasterIdLst>
  <p:notesMasterIdLst>
    <p:notesMasterId r:id="rId19"/>
  </p:notesMasterIdLst>
  <p:handoutMasterIdLst>
    <p:handoutMasterId r:id="rId20"/>
  </p:handoutMasterIdLst>
  <p:sldIdLst>
    <p:sldId id="307" r:id="rId5"/>
    <p:sldId id="310" r:id="rId6"/>
    <p:sldId id="295" r:id="rId7"/>
    <p:sldId id="308" r:id="rId8"/>
    <p:sldId id="303" r:id="rId9"/>
    <p:sldId id="286" r:id="rId10"/>
    <p:sldId id="287" r:id="rId11"/>
    <p:sldId id="288" r:id="rId12"/>
    <p:sldId id="289" r:id="rId13"/>
    <p:sldId id="290" r:id="rId14"/>
    <p:sldId id="311" r:id="rId15"/>
    <p:sldId id="309" r:id="rId16"/>
    <p:sldId id="291" r:id="rId17"/>
    <p:sldId id="312" r:id="rId18"/>
  </p:sldIdLst>
  <p:sldSz cx="9144000" cy="6858000" type="screen4x3"/>
  <p:notesSz cx="9144000" cy="6858000"/>
  <p:defaultTextStyle>
    <a:defPPr rtl="0">
      <a:defRPr lang="es-E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=""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Sue Cook" initials="" lastIdx="7" clrIdx="0"/>
  <p:cmAuthor id="1" name="Angela Notari Syverson" initials="" lastIdx="0" clrIdx="1"/>
  <p:cmAuthor id="2" name="Jody Marx" initials="" lastIdx="0" clrIdx="2"/>
  <p:cmAuthor id="3" name="Crista Scott" initials="CS" lastIdx="3" clrIdx="3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9" frameSlides="1"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AA4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=""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3" autoAdjust="0"/>
    <p:restoredTop sz="98272" autoAdjust="0"/>
  </p:normalViewPr>
  <p:slideViewPr>
    <p:cSldViewPr snapToGrid="0">
      <p:cViewPr>
        <p:scale>
          <a:sx n="87" d="100"/>
          <a:sy n="87" d="100"/>
        </p:scale>
        <p:origin x="-34" y="-19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98" d="100"/>
          <a:sy n="98" d="100"/>
        </p:scale>
        <p:origin x="-3296" y="-96"/>
      </p:cViewPr>
      <p:guideLst>
        <p:guide orient="horz" pos="2160"/>
        <p:guide pos="288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" Type="http://schemas.openxmlformats.org/officeDocument/2006/relationships/slideMaster" Target="slideMasters/slideMaster3.xml"/><Relationship Id="rId21" Type="http://schemas.openxmlformats.org/officeDocument/2006/relationships/commentAuthors" Target="commentAuthor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2.xml"/><Relationship Id="rId20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theme" Target="theme/theme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notesMaster" Target="notesMasters/notesMaster1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rtl="0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5179484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rtl="0">
              <a:defRPr sz="1200"/>
            </a:lvl1pPr>
          </a:lstStyle>
          <a:p>
            <a:pPr rtl="0"/>
            <a:r>
              <a:rPr lang="en-US" smtClean="0"/>
              <a:t>6/6/14</a:t>
            </a: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rtl="0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5179484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rtl="0">
              <a:defRPr sz="1200"/>
            </a:lvl1pPr>
          </a:lstStyle>
          <a:p>
            <a:pPr rtl="0"/>
            <a:fld id="{1A3AE625-D359-1448-8863-F19172B4287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72773728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rtl="0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  <a:cs typeface="+mn-cs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179484" y="0"/>
            <a:ext cx="3962400" cy="342900"/>
          </a:xfrm>
          <a:prstGeom prst="rect">
            <a:avLst/>
          </a:prstGeom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>
            <a:lvl1pPr algn="l" rtl="0">
              <a:defRPr sz="1200">
                <a:latin typeface="Calibri" charset="0"/>
              </a:defRPr>
            </a:lvl1pPr>
          </a:lstStyle>
          <a:p>
            <a:pPr rtl="0">
              <a:defRPr/>
            </a:pPr>
            <a:r>
              <a:rPr lang="en-US"/>
              <a:t>6/6/14</a:t>
            </a:r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857500" y="514350"/>
            <a:ext cx="3429000" cy="25717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 rt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14400" y="3257550"/>
            <a:ext cx="7315200" cy="30861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s" noProof="0"/>
              <a:t>Click to edit Master text styles</a:t>
            </a:r>
          </a:p>
          <a:p>
            <a:pPr lvl="1" rtl="0"/>
            <a:r>
              <a:rPr lang="es" noProof="0"/>
              <a:t>Second level</a:t>
            </a:r>
          </a:p>
          <a:p>
            <a:pPr lvl="2" rtl="0"/>
            <a:r>
              <a:rPr lang="es" noProof="0"/>
              <a:t>Third level</a:t>
            </a:r>
          </a:p>
          <a:p>
            <a:pPr lvl="3" rtl="0"/>
            <a:r>
              <a:rPr lang="es" noProof="0"/>
              <a:t>Fourth level</a:t>
            </a:r>
          </a:p>
          <a:p>
            <a:pPr lvl="4" rtl="0"/>
            <a:r>
              <a:rPr lang="e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rtl="0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  <a:cs typeface="+mn-cs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179484" y="6513910"/>
            <a:ext cx="3962400" cy="342900"/>
          </a:xfrm>
          <a:prstGeom prst="rect">
            <a:avLst/>
          </a:prstGeom>
        </p:spPr>
        <p:txBody>
          <a:bodyPr vert="horz" wrap="square" lIns="91440" tIns="45720" rIns="91440" bIns="45720" numCol="1" rtlCol="0" anchor="b" anchorCtr="0" compatLnSpc="1">
            <a:prstTxWarp prst="textNoShape">
              <a:avLst/>
            </a:prstTxWarp>
          </a:bodyPr>
          <a:lstStyle>
            <a:lvl1pPr algn="l" rtl="0">
              <a:defRPr sz="1200">
                <a:latin typeface="Calibri" charset="0"/>
              </a:defRPr>
            </a:lvl1pPr>
          </a:lstStyle>
          <a:p>
            <a:pPr rtl="0">
              <a:defRPr/>
            </a:pPr>
            <a:fld id="{355CD1D0-D2E6-014E-BFD7-4A23BDD99E4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4505223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2000" kern="1200">
        <a:solidFill>
          <a:schemeClr val="tx1"/>
        </a:solidFill>
        <a:latin typeface="+mn-lt"/>
        <a:ea typeface="ＭＳ Ｐゴシック" charset="0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2000" kern="1200">
        <a:solidFill>
          <a:schemeClr val="tx1"/>
        </a:solidFill>
        <a:latin typeface="+mn-lt"/>
        <a:ea typeface="ＭＳ Ｐゴシック" charset="0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2000" kern="1200">
        <a:solidFill>
          <a:schemeClr val="tx1"/>
        </a:solidFill>
        <a:latin typeface="+mn-lt"/>
        <a:ea typeface="ＭＳ Ｐゴシック" charset="0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2000" kern="1200">
        <a:solidFill>
          <a:schemeClr val="tx1"/>
        </a:solidFill>
        <a:latin typeface="+mn-lt"/>
        <a:ea typeface="ＭＳ Ｐゴシック" charset="0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2000" kern="1200">
        <a:solidFill>
          <a:schemeClr val="tx1"/>
        </a:solidFill>
        <a:latin typeface="+mn-lt"/>
        <a:ea typeface="ＭＳ Ｐゴシック" charset="0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2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943710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7C66BC18-DAB5-451D-A1A4-979297D257D8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606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3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074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 dirty="0" smtClean="0">
              <a:latin typeface="Arial" pitchFamily="34" charset="0"/>
              <a:ea typeface="ＭＳ Ｐゴシック" pitchFamily="34" charset="-128"/>
            </a:endParaRPr>
          </a:p>
        </p:txBody>
      </p:sp>
      <p:sp>
        <p:nvSpPr>
          <p:cNvPr id="3075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rtl="0" eaLnBrk="1" hangingPunct="1"/>
            <a:fld id="{755F7166-AC33-4762-A11B-F0E11353FB5E}" type="slidenum">
              <a:rPr lang="en-US" sz="1200">
                <a:solidFill>
                  <a:srgbClr val="000000"/>
                </a:solidFill>
              </a:rPr>
              <a:pPr rtl="0" eaLnBrk="1" hangingPunct="1"/>
              <a:t>5</a:t>
            </a:fld>
            <a:endParaRPr lang="en-US" sz="120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9988293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7411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 wrap="square" numCol="1" rtlCol="0" anchor="t" anchorCtr="0" compatLnSpc="1">
            <a:prstTxWarp prst="textNoShape">
              <a:avLst/>
            </a:prstTxWarp>
            <a:normAutofit/>
          </a:bodyPr>
          <a:lstStyle/>
          <a:p>
            <a:pPr rtl="0" eaLnBrk="1" hangingPunct="1">
              <a:spcBef>
                <a:spcPct val="0"/>
              </a:spcBef>
              <a:defRPr/>
            </a:pPr>
            <a:endParaRPr lang="en-US" i="0" dirty="0" smtClean="0">
              <a:latin typeface="Arial" pitchFamily="34" charset="0"/>
            </a:endParaRPr>
          </a:p>
        </p:txBody>
      </p:sp>
      <p:sp>
        <p:nvSpPr>
          <p:cNvPr id="1741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fontAlgn="base">
              <a:spcBef>
                <a:spcPct val="0"/>
              </a:spcBef>
              <a:spcAft>
                <a:spcPct val="0"/>
              </a:spcAft>
            </a:pPr>
            <a:fld id="{F6CCFFF1-5B3D-400B-9217-8ACC0EE968FF}" type="slidenum">
              <a:rPr lang="en-US" smtClean="0">
                <a:latin typeface="Arial" pitchFamily="34" charset="0"/>
              </a:rPr>
              <a:pPr rtl="0" fontAlgn="base">
                <a:spcBef>
                  <a:spcPct val="0"/>
                </a:spcBef>
                <a:spcAft>
                  <a:spcPct val="0"/>
                </a:spcAft>
              </a:pPr>
              <a:t>6</a:t>
            </a:fld>
            <a:endParaRPr lang="en-US" smtClean="0"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169332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8435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 wrap="square" numCol="1" rtlCol="0" anchor="t" anchorCtr="0" compatLnSpc="1">
            <a:prstTxWarp prst="textNoShape">
              <a:avLst/>
            </a:prstTxWarp>
            <a:normAutofit/>
          </a:bodyPr>
          <a:lstStyle/>
          <a:p>
            <a:pPr rtl="0" eaLnBrk="1" hangingPunct="1">
              <a:spcBef>
                <a:spcPct val="0"/>
              </a:spcBef>
              <a:defRPr/>
            </a:pPr>
            <a:endParaRPr lang="en-US" dirty="0" smtClean="0">
              <a:latin typeface="Arial" pitchFamily="34" charset="0"/>
            </a:endParaRPr>
          </a:p>
        </p:txBody>
      </p:sp>
      <p:sp>
        <p:nvSpPr>
          <p:cNvPr id="1843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fontAlgn="base">
              <a:spcBef>
                <a:spcPct val="0"/>
              </a:spcBef>
              <a:spcAft>
                <a:spcPct val="0"/>
              </a:spcAft>
            </a:pPr>
            <a:fld id="{A6357520-39D7-4622-BAE3-428E5F3AC253}" type="slidenum">
              <a:rPr lang="en-US" smtClean="0">
                <a:latin typeface="Arial" pitchFamily="34" charset="0"/>
              </a:rPr>
              <a:pPr rtl="0" fontAlgn="base">
                <a:spcBef>
                  <a:spcPct val="0"/>
                </a:spcBef>
                <a:spcAft>
                  <a:spcPct val="0"/>
                </a:spcAft>
              </a:pPr>
              <a:t>7</a:t>
            </a:fld>
            <a:endParaRPr lang="en-US" smtClean="0"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3229617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9459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lnSpc>
                <a:spcPct val="90000"/>
              </a:lnSpc>
              <a:spcBef>
                <a:spcPct val="0"/>
              </a:spcBef>
            </a:pPr>
            <a:endParaRPr lang="en-US" dirty="0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946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fontAlgn="base">
              <a:spcBef>
                <a:spcPct val="0"/>
              </a:spcBef>
              <a:spcAft>
                <a:spcPct val="0"/>
              </a:spcAft>
            </a:pPr>
            <a:fld id="{78399407-283A-4A72-8580-8C760C8D865E}" type="slidenum">
              <a:rPr lang="en-US" smtClean="0">
                <a:latin typeface="Arial" pitchFamily="34" charset="0"/>
              </a:rPr>
              <a:pPr rtl="0" fontAlgn="base">
                <a:spcBef>
                  <a:spcPct val="0"/>
                </a:spcBef>
                <a:spcAft>
                  <a:spcPct val="0"/>
                </a:spcAft>
              </a:pPr>
              <a:t>8</a:t>
            </a:fld>
            <a:endParaRPr lang="en-US" smtClean="0"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6103351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483" name="Rectangle 3"/>
          <p:cNvSpPr>
            <a:spLocks noGrp="1" noChangeArrowheads="1"/>
          </p:cNvSpPr>
          <p:nvPr>
            <p:ph type="body" idx="1"/>
          </p:nvPr>
        </p:nvSpPr>
        <p:spPr bwMode="auto"/>
        <p:txBody>
          <a:bodyPr wrap="square" numCol="1" rtlCol="0" anchor="t" anchorCtr="0" compatLnSpc="1">
            <a:prstTxWarp prst="textNoShape">
              <a:avLst/>
            </a:prstTxWarp>
            <a:normAutofit/>
          </a:bodyPr>
          <a:lstStyle/>
          <a:p>
            <a:pPr rtl="0" eaLnBrk="1" hangingPunct="1">
              <a:lnSpc>
                <a:spcPct val="90000"/>
              </a:lnSpc>
              <a:spcBef>
                <a:spcPct val="0"/>
              </a:spcBef>
              <a:defRPr/>
            </a:pPr>
            <a:endParaRPr lang="en-US" dirty="0" smtClean="0"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008798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507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lnSpc>
                <a:spcPct val="90000"/>
              </a:lnSpc>
              <a:spcBef>
                <a:spcPct val="0"/>
              </a:spcBef>
            </a:pPr>
            <a:endParaRPr lang="en-US" dirty="0" smtClean="0"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544999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11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2268267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7C66BC18-DAB5-451D-A1A4-979297D257D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606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531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  <a:buFontTx/>
              <a:buNone/>
            </a:pPr>
            <a:endParaRPr lang="en-US" dirty="0" smtClean="0">
              <a:solidFill>
                <a:srgbClr val="0070C0"/>
              </a:solidFill>
              <a:latin typeface="Arial" pitchFamily="34" charset="0"/>
            </a:endParaRPr>
          </a:p>
        </p:txBody>
      </p:sp>
      <p:sp>
        <p:nvSpPr>
          <p:cNvPr id="2253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fontAlgn="base">
              <a:spcBef>
                <a:spcPct val="0"/>
              </a:spcBef>
              <a:spcAft>
                <a:spcPct val="0"/>
              </a:spcAft>
            </a:pPr>
            <a:fld id="{45858413-4E8D-411D-9070-ED41FA6015CB}" type="slidenum">
              <a:rPr lang="en-US" smtClean="0">
                <a:latin typeface="Arial" pitchFamily="34" charset="0"/>
              </a:rPr>
              <a:pPr rtl="0" fontAlgn="base">
                <a:spcBef>
                  <a:spcPct val="0"/>
                </a:spcBef>
                <a:spcAft>
                  <a:spcPct val="0"/>
                </a:spcAft>
              </a:pPr>
              <a:t>13</a:t>
            </a:fld>
            <a:endParaRPr lang="en-US" smtClean="0"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6765121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14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7641331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 rtlCol="0">
            <a:normAutofit/>
          </a:bodyPr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6/6/14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706915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8DB4ADF5-F659-8942-84FF-94FF3BE6F618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rtlCol="0" anchor="t"/>
          <a:lstStyle>
            <a:lvl1pPr algn="l" rtl="0">
              <a:defRPr sz="4000" b="1" cap="all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rtlCol="0" anchor="b"/>
          <a:lstStyle>
            <a:lvl1pPr marL="0" indent="0" algn="l" rtl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l" rtl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l" rtl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CDD25C4D-0B41-1D45-B68E-22737562912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A80AAAA4-2D55-A64D-8133-C99AF9A2344D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760B8B39-DD8C-FD4E-8BDE-E27FB80AF5EA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/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rtl="0"/>
            <a:r>
              <a:rPr lang="es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 rtlCol="0">
            <a:normAutofit/>
          </a:bodyPr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0521158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4951615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rtlCol="0" anchor="t"/>
          <a:lstStyle>
            <a:lvl1pPr algn="l" rtl="0">
              <a:defRPr sz="4000" b="1" cap="all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rtlCol="0" anchor="b"/>
          <a:lstStyle>
            <a:lvl1pPr marL="0" indent="0" algn="l" rtl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l" rtl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l" rtl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7949175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8423011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439726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1888516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3710844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1056907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/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rtl="0"/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9953414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75743793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46513525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457200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s" sz="1400">
                <a:solidFill>
                  <a:prstClr val="black"/>
                </a:solidFill>
                <a:latin typeface="Century Gothic"/>
                <a:cs typeface="Century Gothic"/>
              </a:rPr>
              <a:t>For more Information, contact us at: </a:t>
            </a:r>
            <a:r>
              <a:rPr lang="es" sz="1400" b="1">
                <a:solidFill>
                  <a:prstClr val="black"/>
                </a:solidFill>
                <a:latin typeface="Century Gothic"/>
                <a:cs typeface="Century Gothic"/>
              </a:rPr>
              <a:t>NCQTL@UW.EDU </a:t>
            </a:r>
            <a:r>
              <a:rPr lang="es" sz="1400">
                <a:solidFill>
                  <a:prstClr val="black"/>
                </a:solidFill>
                <a:latin typeface="Century Gothic"/>
                <a:cs typeface="Century Gothic"/>
              </a:rPr>
              <a:t>or 877-731-0764</a:t>
            </a:r>
          </a:p>
          <a:p>
            <a:pPr algn="ctr" defTabSz="457200" fontAlgn="auto">
              <a:spcBef>
                <a:spcPts val="600"/>
              </a:spcBef>
              <a:spcAft>
                <a:spcPts val="0"/>
              </a:spcAft>
              <a:defRPr/>
            </a:pPr>
            <a:r>
              <a:rPr lang="es" sz="900">
                <a:solidFill>
                  <a:prstClr val="black"/>
                </a:solidFill>
                <a:latin typeface="Century Gothic"/>
                <a:cs typeface="Century Gothic"/>
              </a:rPr>
              <a:t>This document was prepared under Grant #90HC0002 for the U.S. Department of Health and Human Services, </a:t>
            </a: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/>
            </a:r>
            <a:b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</a:br>
            <a:r>
              <a:rPr lang="es" sz="900">
                <a:solidFill>
                  <a:prstClr val="black"/>
                </a:solidFill>
                <a:latin typeface="Century Gothic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>
              <a:spcBef>
                <a:spcPts val="600"/>
              </a:spcBef>
            </a:pPr>
            <a:endParaRPr lang="en-US" sz="900" dirty="0">
              <a:solidFill>
                <a:prstClr val="black"/>
              </a:solidFill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78988888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63519237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3048000" y="2667000"/>
            <a:ext cx="5943600" cy="1524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Rectangle 6"/>
          <p:cNvSpPr/>
          <p:nvPr userDrawn="1"/>
        </p:nvSpPr>
        <p:spPr>
          <a:xfrm>
            <a:off x="3101975" y="2730500"/>
            <a:ext cx="5867399" cy="1447800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 rtlCol="0">
            <a:normAutofit/>
          </a:bodyPr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3410251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DB4ADF5-F659-8942-84FF-94FF3BE6F618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24743441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rtlCol="0" anchor="t"/>
          <a:lstStyle>
            <a:lvl1pPr algn="l" rtl="0">
              <a:defRPr sz="4000" b="1" cap="all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rtlCol="0" anchor="b"/>
          <a:lstStyle>
            <a:lvl1pPr marL="0" indent="0" algn="l" rtl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l" rtl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l" rtl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CDD25C4D-0B41-1D45-B68E-22737562912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51439844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A80AAAA4-2D55-A64D-8133-C99AF9A2344D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70531829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63530461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760B8B39-DD8C-FD4E-8BDE-E27FB80AF5E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17936641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30387159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02959464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/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rtl="0"/>
            <a:r>
              <a:rPr lang="es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20511368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581012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43634874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93227485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34600108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73732043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21965263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654240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37460377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47342114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92015286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10451315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55672666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44496557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702728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theme" Target="../theme/theme2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2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27.xml"/><Relationship Id="rId7" Type="http://schemas.openxmlformats.org/officeDocument/2006/relationships/slideLayout" Target="../slideLayouts/slideLayout31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6.xml"/><Relationship Id="rId1" Type="http://schemas.openxmlformats.org/officeDocument/2006/relationships/slideLayout" Target="../slideLayouts/slideLayout25.xml"/><Relationship Id="rId6" Type="http://schemas.openxmlformats.org/officeDocument/2006/relationships/slideLayout" Target="../slideLayouts/slideLayout30.xml"/><Relationship Id="rId11" Type="http://schemas.openxmlformats.org/officeDocument/2006/relationships/slideLayout" Target="../slideLayouts/slideLayout35.xml"/><Relationship Id="rId5" Type="http://schemas.openxmlformats.org/officeDocument/2006/relationships/slideLayout" Target="../slideLayouts/slideLayout29.xml"/><Relationship Id="rId10" Type="http://schemas.openxmlformats.org/officeDocument/2006/relationships/slideLayout" Target="../slideLayouts/slideLayout34.xml"/><Relationship Id="rId4" Type="http://schemas.openxmlformats.org/officeDocument/2006/relationships/slideLayout" Target="../slideLayouts/slideLayout28.xml"/><Relationship Id="rId9" Type="http://schemas.openxmlformats.org/officeDocument/2006/relationships/slideLayout" Target="../slideLayouts/slideLayout33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3.xml"/><Relationship Id="rId13" Type="http://schemas.openxmlformats.org/officeDocument/2006/relationships/theme" Target="../theme/theme4.xml"/><Relationship Id="rId3" Type="http://schemas.openxmlformats.org/officeDocument/2006/relationships/slideLayout" Target="../slideLayouts/slideLayout38.xml"/><Relationship Id="rId7" Type="http://schemas.openxmlformats.org/officeDocument/2006/relationships/slideLayout" Target="../slideLayouts/slideLayout42.xml"/><Relationship Id="rId12" Type="http://schemas.openxmlformats.org/officeDocument/2006/relationships/slideLayout" Target="../slideLayouts/slideLayout47.xml"/><Relationship Id="rId2" Type="http://schemas.openxmlformats.org/officeDocument/2006/relationships/slideLayout" Target="../slideLayouts/slideLayout37.xml"/><Relationship Id="rId1" Type="http://schemas.openxmlformats.org/officeDocument/2006/relationships/slideLayout" Target="../slideLayouts/slideLayout36.xml"/><Relationship Id="rId6" Type="http://schemas.openxmlformats.org/officeDocument/2006/relationships/slideLayout" Target="../slideLayouts/slideLayout41.xml"/><Relationship Id="rId11" Type="http://schemas.openxmlformats.org/officeDocument/2006/relationships/slideLayout" Target="../slideLayouts/slideLayout46.xml"/><Relationship Id="rId5" Type="http://schemas.openxmlformats.org/officeDocument/2006/relationships/slideLayout" Target="../slideLayouts/slideLayout40.xml"/><Relationship Id="rId10" Type="http://schemas.openxmlformats.org/officeDocument/2006/relationships/slideLayout" Target="../slideLayouts/slideLayout45.xml"/><Relationship Id="rId4" Type="http://schemas.openxmlformats.org/officeDocument/2006/relationships/slideLayout" Target="../slideLayouts/slideLayout39.xml"/><Relationship Id="rId9" Type="http://schemas.openxmlformats.org/officeDocument/2006/relationships/slideLayout" Target="../slideLayouts/slideLayout44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rtl="0">
              <a:defRPr/>
            </a:pPr>
            <a:r>
              <a:rPr lang="en-US" smtClean="0"/>
              <a:t>6/6/14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5087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rtl="0"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rtl="0"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93" r:id="rId1"/>
    <p:sldLayoutId id="2147483781" r:id="rId2"/>
    <p:sldLayoutId id="2147483782" r:id="rId3"/>
    <p:sldLayoutId id="2147483783" r:id="rId4"/>
    <p:sldLayoutId id="2147483784" r:id="rId5"/>
    <p:sldLayoutId id="2147483785" r:id="rId6"/>
    <p:sldLayoutId id="2147483786" r:id="rId7"/>
    <p:sldLayoutId id="2147483787" r:id="rId8"/>
    <p:sldLayoutId id="2147483788" r:id="rId9"/>
    <p:sldLayoutId id="2147483789" r:id="rId10"/>
    <p:sldLayoutId id="2147483790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274320" indent="-27432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640080" indent="-27432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 smtClean="0">
                <a:solidFill>
                  <a:prstClr val="black">
                    <a:tint val="75000"/>
                  </a:prstClr>
                </a:solidFill>
                <a:cs typeface="Arial" pitchFamily="34" charset="0"/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  <a:cs typeface="Arial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  <a:cs typeface="Arial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cs typeface="Arial" pitchFamily="34" charset="0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363683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95" r:id="rId1"/>
    <p:sldLayoutId id="2147483796" r:id="rId2"/>
    <p:sldLayoutId id="2147483797" r:id="rId3"/>
    <p:sldLayoutId id="2147483798" r:id="rId4"/>
    <p:sldLayoutId id="2147483799" r:id="rId5"/>
    <p:sldLayoutId id="2147483800" r:id="rId6"/>
    <p:sldLayoutId id="2147483801" r:id="rId7"/>
    <p:sldLayoutId id="2147483802" r:id="rId8"/>
    <p:sldLayoutId id="2147483803" r:id="rId9"/>
    <p:sldLayoutId id="2147483804" r:id="rId10"/>
    <p:sldLayoutId id="2147483805" r:id="rId11"/>
    <p:sldLayoutId id="2147483806" r:id="rId12"/>
    <p:sldLayoutId id="2147483807" r:id="rId13"/>
  </p:sldLayoutIdLst>
  <p:timing>
    <p:tnLst>
      <p:par>
        <p:cTn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  <a:cs typeface="Arial" pitchFamily="34" charset="0"/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  <a:cs typeface="Arial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  <a:cs typeface="Arial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  <a:cs typeface="Arial" pitchFamily="34" charset="0"/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9712233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09" r:id="rId1"/>
    <p:sldLayoutId id="2147483810" r:id="rId2"/>
    <p:sldLayoutId id="2147483811" r:id="rId3"/>
    <p:sldLayoutId id="2147483812" r:id="rId4"/>
    <p:sldLayoutId id="2147483813" r:id="rId5"/>
    <p:sldLayoutId id="2147483814" r:id="rId6"/>
    <p:sldLayoutId id="2147483815" r:id="rId7"/>
    <p:sldLayoutId id="2147483816" r:id="rId8"/>
    <p:sldLayoutId id="2147483817" r:id="rId9"/>
    <p:sldLayoutId id="2147483818" r:id="rId10"/>
    <p:sldLayoutId id="214748381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 fontAlgn="auto">
              <a:spcBef>
                <a:spcPts val="0"/>
              </a:spcBef>
              <a:spcAft>
                <a:spcPts val="0"/>
              </a:spcAft>
            </a:pPr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  <a:cs typeface="Arial" pitchFamily="34" charset="0"/>
              </a:rPr>
              <a:pPr defTabSz="457200" fontAlgn="auto">
                <a:spcBef>
                  <a:spcPts val="0"/>
                </a:spcBef>
                <a:spcAft>
                  <a:spcPts val="0"/>
                </a:spcAft>
              </a:pPr>
              <a:t>8/6/2015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  <a:cs typeface="Arial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 fontAlgn="auto">
              <a:spcBef>
                <a:spcPts val="0"/>
              </a:spcBef>
              <a:spcAft>
                <a:spcPts val="0"/>
              </a:spcAft>
            </a:pPr>
            <a:endParaRPr lang="en-US">
              <a:solidFill>
                <a:prstClr val="black">
                  <a:tint val="75000"/>
                </a:prstClr>
              </a:solidFill>
              <a:latin typeface="Calibri"/>
              <a:cs typeface="Arial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 fontAlgn="auto">
              <a:spcBef>
                <a:spcPts val="0"/>
              </a:spcBef>
              <a:spcAft>
                <a:spcPts val="0"/>
              </a:spcAft>
            </a:pPr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  <a:cs typeface="Arial" pitchFamily="34" charset="0"/>
              </a:rPr>
              <a:pPr defTabSz="457200" fontAlgn="auto">
                <a:spcBef>
                  <a:spcPts val="0"/>
                </a:spcBef>
                <a:spcAft>
                  <a:spcPts val="0"/>
                </a:spcAft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386598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21" r:id="rId1"/>
    <p:sldLayoutId id="2147483822" r:id="rId2"/>
    <p:sldLayoutId id="2147483823" r:id="rId3"/>
    <p:sldLayoutId id="2147483824" r:id="rId4"/>
    <p:sldLayoutId id="2147483825" r:id="rId5"/>
    <p:sldLayoutId id="2147483826" r:id="rId6"/>
    <p:sldLayoutId id="2147483827" r:id="rId7"/>
    <p:sldLayoutId id="2147483828" r:id="rId8"/>
    <p:sldLayoutId id="2147483829" r:id="rId9"/>
    <p:sldLayoutId id="2147483830" r:id="rId10"/>
    <p:sldLayoutId id="2147483831" r:id="rId11"/>
    <p:sldLayoutId id="2147483832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5" Type="http://schemas.openxmlformats.org/officeDocument/2006/relationships/image" Target="../media/image9.png"/><Relationship Id="rId4" Type="http://schemas.openxmlformats.org/officeDocument/2006/relationships/notesSlide" Target="../notesSlides/notesSlide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microsoft.com/office/2007/relationships/hdphoto" Target="../media/hdphoto1.wdp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6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5" Type="http://schemas.openxmlformats.org/officeDocument/2006/relationships/image" Target="../media/image18.png"/><Relationship Id="rId4" Type="http://schemas.openxmlformats.org/officeDocument/2006/relationships/notesSlide" Target="../notesSlides/notesSlide10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4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124201" y="2876215"/>
            <a:ext cx="5829994" cy="1030655"/>
          </a:xfrm>
        </p:spPr>
        <p:txBody>
          <a:bodyPr rtlCol="0">
            <a:normAutofit fontScale="90000"/>
          </a:bodyPr>
          <a:lstStyle/>
          <a:p>
            <a:pPr algn="ctr" rtl="0" eaLnBrk="1" fontAlgn="auto" hangingPunct="1">
              <a:spcAft>
                <a:spcPts val="0"/>
              </a:spcAft>
              <a:defRPr/>
            </a:pPr>
            <a:r>
              <a:rPr lang="es" sz="2100" dirty="0">
                <a:ea typeface="+mj-ea"/>
                <a:cs typeface="+mj-cs"/>
              </a:rPr>
              <a:t>EVALUACIÓN CONTINUA DEL NIÑO:</a:t>
            </a:r>
            <a:r>
              <a:rPr lang="en-US" sz="2100" dirty="0" smtClean="0">
                <a:ea typeface="+mj-ea"/>
                <a:cs typeface="+mj-cs"/>
              </a:rPr>
              <a:t/>
            </a:r>
            <a:br>
              <a:rPr lang="en-US" sz="2100" dirty="0" smtClean="0">
                <a:ea typeface="+mj-ea"/>
                <a:cs typeface="+mj-cs"/>
              </a:rPr>
            </a:br>
            <a:r>
              <a:rPr lang="es" dirty="0">
                <a:ea typeface="+mj-ea"/>
                <a:cs typeface="+mj-cs"/>
              </a:rPr>
              <a:t>USAR LOS DATOS PARA INFORMAR LA ENSEÑANZA</a:t>
            </a:r>
            <a:endParaRPr lang="en-US" dirty="0">
              <a:ea typeface="+mj-ea"/>
              <a:cs typeface="+mj-cs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rtl="0"/>
            <a:r>
              <a:rPr lang="es" sz="800">
                <a:solidFill>
                  <a:schemeClr val="tx1">
                    <a:lumMod val="50000"/>
                    <a:lumOff val="50000"/>
                  </a:schemeClr>
                </a:solidFill>
              </a:rPr>
              <a:t>PRIMAVERA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7594650" y="3935697"/>
            <a:ext cx="142699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b="1" dirty="0" smtClean="0">
                <a:solidFill>
                  <a:schemeClr val="bg1"/>
                </a:solidFill>
              </a:rPr>
              <a:t>Español/Spanish</a:t>
            </a:r>
            <a:endParaRPr lang="en-US" sz="12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45026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panish_HouseGraphic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89423" y="1898566"/>
            <a:ext cx="5087691" cy="4516382"/>
          </a:xfrm>
          <a:prstGeom prst="rect">
            <a:avLst/>
          </a:prstGeom>
        </p:spPr>
      </p:pic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 rtlCol="0">
            <a:normAutofit fontScale="90000"/>
          </a:bodyPr>
          <a:lstStyle/>
          <a:p>
            <a:pPr rtl="0">
              <a:defRPr/>
            </a:pPr>
            <a:r>
              <a:rPr lang="es" dirty="0"/>
              <a:t>MARCO PARA LA PRÁCTICA EFECTIVA </a:t>
            </a:r>
            <a:r>
              <a:rPr lang="en-US" dirty="0"/>
              <a:t/>
            </a:r>
            <a:br>
              <a:rPr lang="en-US" dirty="0"/>
            </a:br>
            <a:r>
              <a:rPr lang="es" sz="2200" dirty="0"/>
              <a:t>EN APOYO A LA PREPARACIÓN PARA LA ESCUELA PARA </a:t>
            </a:r>
            <a:r>
              <a:rPr lang="en-US" sz="2200" dirty="0" smtClean="0"/>
              <a:t/>
            </a:r>
            <a:br>
              <a:rPr lang="en-US" sz="2200" dirty="0" smtClean="0"/>
            </a:br>
            <a:r>
              <a:rPr lang="es" sz="2200" dirty="0" smtClean="0"/>
              <a:t>TODOS </a:t>
            </a:r>
            <a:r>
              <a:rPr lang="es" sz="2200" dirty="0"/>
              <a:t>LOS NIÑOS</a:t>
            </a:r>
          </a:p>
        </p:txBody>
      </p:sp>
      <p:sp>
        <p:nvSpPr>
          <p:cNvPr id="11" name="Rectangle 10"/>
          <p:cNvSpPr/>
          <p:nvPr/>
        </p:nvSpPr>
        <p:spPr>
          <a:xfrm>
            <a:off x="1531938" y="1841500"/>
            <a:ext cx="5611812" cy="148272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1717675" y="3324225"/>
            <a:ext cx="3411538" cy="2195513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1684338" y="5519738"/>
            <a:ext cx="5611812" cy="96837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884095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92684" y="4726913"/>
            <a:ext cx="3879502" cy="608404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>
              <a:defRPr/>
            </a:pP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492684" y="3214771"/>
            <a:ext cx="3879502" cy="1412578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>
              <a:defRPr/>
            </a:pP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92684" y="2139625"/>
            <a:ext cx="3879502" cy="967931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>
              <a:defRPr/>
            </a:pP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 dirty="0"/>
              <a:t>OBJETIVOS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568292" y="2141377"/>
            <a:ext cx="3920680" cy="4145331"/>
          </a:xfrm>
        </p:spPr>
        <p:txBody>
          <a:bodyPr rtlCol="0">
            <a:normAutofit/>
          </a:bodyPr>
          <a:lstStyle/>
          <a:p>
            <a:pPr marL="0" indent="0" rtl="0">
              <a:spcBef>
                <a:spcPts val="1800"/>
              </a:spcBef>
              <a:buNone/>
            </a:pPr>
            <a:r>
              <a:rPr lang="es" sz="2800" dirty="0">
                <a:solidFill>
                  <a:schemeClr val="bg1"/>
                </a:solidFill>
              </a:rPr>
              <a:t>Interpretar los datos evaluativos</a:t>
            </a:r>
          </a:p>
          <a:p>
            <a:pPr marL="0" indent="0" rtl="0">
              <a:spcBef>
                <a:spcPts val="1800"/>
              </a:spcBef>
              <a:buNone/>
            </a:pPr>
            <a:r>
              <a:rPr lang="es" sz="2800" dirty="0">
                <a:solidFill>
                  <a:schemeClr val="bg1"/>
                </a:solidFill>
              </a:rPr>
              <a:t>Tomar decisiones basadas en </a:t>
            </a:r>
            <a:r>
              <a:rPr lang="es" sz="2800" dirty="0" smtClean="0">
                <a:solidFill>
                  <a:schemeClr val="bg1"/>
                </a:solidFill>
              </a:rPr>
              <a:t>el avance </a:t>
            </a:r>
            <a:r>
              <a:rPr lang="es" sz="2800" dirty="0">
                <a:solidFill>
                  <a:schemeClr val="bg1"/>
                </a:solidFill>
              </a:rPr>
              <a:t>de los </a:t>
            </a:r>
            <a:r>
              <a:rPr lang="es" sz="2800" dirty="0" smtClean="0">
                <a:solidFill>
                  <a:schemeClr val="bg1"/>
                </a:solidFill>
              </a:rPr>
              <a:t>niños</a:t>
            </a:r>
            <a:endParaRPr lang="en-US" sz="2800" dirty="0">
              <a:solidFill>
                <a:schemeClr val="bg1"/>
              </a:solidFill>
            </a:endParaRPr>
          </a:p>
          <a:p>
            <a:pPr marL="0" indent="0" rtl="0">
              <a:spcBef>
                <a:spcPts val="1800"/>
              </a:spcBef>
              <a:buNone/>
            </a:pPr>
            <a:r>
              <a:rPr lang="es" sz="2800" dirty="0" smtClean="0">
                <a:solidFill>
                  <a:schemeClr val="bg1"/>
                </a:solidFill>
              </a:rPr>
              <a:t>Ajustar </a:t>
            </a:r>
            <a:r>
              <a:rPr lang="es" sz="2800" dirty="0">
                <a:solidFill>
                  <a:schemeClr val="bg1"/>
                </a:solidFill>
              </a:rPr>
              <a:t>la enseñanza</a:t>
            </a:r>
          </a:p>
        </p:txBody>
      </p:sp>
      <p:pic>
        <p:nvPicPr>
          <p:cNvPr id="4" name="Picture 3" descr="Julia_with_Abdallah_and_Christian.jpg"/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332"/>
          <a:stretch/>
        </p:blipFill>
        <p:spPr>
          <a:xfrm>
            <a:off x="4475984" y="2148918"/>
            <a:ext cx="4094936" cy="2639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88427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6" grpId="0" animBg="1"/>
      <p:bldP spid="5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258785" y="5035136"/>
            <a:ext cx="708719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  <a:latin typeface="Century Gothic" pitchFamily="34" charset="0"/>
              </a:rPr>
              <a:t>VIDEO: </a:t>
            </a:r>
            <a:r>
              <a:rPr lang="es-ES" sz="2400" dirty="0" smtClean="0">
                <a:solidFill>
                  <a:schemeClr val="bg1"/>
                </a:solidFill>
                <a:latin typeface="Century Gothic" pitchFamily="34" charset="0"/>
              </a:rPr>
              <a:t>Usando todos sus datos para planificar</a:t>
            </a:r>
            <a:endParaRPr lang="en-US" sz="2400" dirty="0">
              <a:solidFill>
                <a:schemeClr val="bg1"/>
              </a:solidFill>
              <a:latin typeface="Century Gothic" pitchFamily="34" charset="0"/>
            </a:endParaRPr>
          </a:p>
        </p:txBody>
      </p:sp>
      <p:pic>
        <p:nvPicPr>
          <p:cNvPr id="4" name="Using-All-Of-Your-Data-To-Plan_ESP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76472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 fontAlgn="auto">
              <a:spcAft>
                <a:spcPts val="0"/>
              </a:spcAft>
              <a:defRPr/>
            </a:pPr>
            <a:r>
              <a:rPr lang="es" dirty="0" smtClean="0">
                <a:ea typeface="+mj-ea"/>
                <a:cs typeface="+mj-cs"/>
              </a:rPr>
              <a:t>AJUSTAR </a:t>
            </a:r>
            <a:r>
              <a:rPr lang="es" dirty="0">
                <a:ea typeface="+mj-ea"/>
                <a:cs typeface="+mj-cs"/>
              </a:rPr>
              <a:t>LA ENSEÑANZA</a:t>
            </a:r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>
          <a:xfrm>
            <a:off x="4951350" y="1989977"/>
            <a:ext cx="3727330" cy="4155492"/>
          </a:xfrm>
        </p:spPr>
        <p:txBody>
          <a:bodyPr rtlCol="0">
            <a:noAutofit/>
          </a:bodyPr>
          <a:lstStyle/>
          <a:p>
            <a:pPr marL="0" indent="0" rtl="0" fontAlgn="auto">
              <a:spcAft>
                <a:spcPts val="0"/>
              </a:spcAft>
              <a:buNone/>
              <a:defRPr/>
            </a:pPr>
            <a:r>
              <a:rPr lang="es" sz="3600" dirty="0">
                <a:ea typeface="+mn-ea"/>
                <a:cs typeface="+mn-cs"/>
              </a:rPr>
              <a:t>¿Cómo </a:t>
            </a:r>
            <a:r>
              <a:rPr lang="es" sz="3600" dirty="0" smtClean="0">
                <a:ea typeface="+mn-ea"/>
                <a:cs typeface="+mn-cs"/>
              </a:rPr>
              <a:t>utilizan </a:t>
            </a:r>
            <a:r>
              <a:rPr lang="en-US" sz="3600" dirty="0" smtClean="0">
                <a:ea typeface="+mn-ea"/>
                <a:cs typeface="+mn-cs"/>
              </a:rPr>
              <a:t/>
            </a:r>
            <a:br>
              <a:rPr lang="en-US" sz="3600" dirty="0" smtClean="0">
                <a:ea typeface="+mn-ea"/>
                <a:cs typeface="+mn-cs"/>
              </a:rPr>
            </a:br>
            <a:r>
              <a:rPr lang="es" sz="3600" dirty="0" smtClean="0">
                <a:ea typeface="+mn-ea"/>
                <a:cs typeface="+mn-cs"/>
              </a:rPr>
              <a:t>la </a:t>
            </a:r>
            <a:r>
              <a:rPr lang="es" sz="3600" dirty="0">
                <a:ea typeface="+mn-ea"/>
                <a:cs typeface="+mn-cs"/>
              </a:rPr>
              <a:t>información evaluativa que </a:t>
            </a:r>
            <a:r>
              <a:rPr lang="es" sz="3600" dirty="0" smtClean="0">
                <a:ea typeface="+mn-ea"/>
                <a:cs typeface="+mn-cs"/>
              </a:rPr>
              <a:t>han recabado</a:t>
            </a:r>
            <a:r>
              <a:rPr lang="en-US" sz="3600" dirty="0" smtClean="0">
                <a:ea typeface="+mn-ea"/>
                <a:cs typeface="+mn-cs"/>
              </a:rPr>
              <a:t/>
            </a:r>
            <a:br>
              <a:rPr lang="en-US" sz="3600" dirty="0" smtClean="0">
                <a:ea typeface="+mn-ea"/>
                <a:cs typeface="+mn-cs"/>
              </a:rPr>
            </a:br>
            <a:r>
              <a:rPr lang="es" sz="3600" dirty="0">
                <a:ea typeface="+mn-ea"/>
                <a:cs typeface="+mn-cs"/>
              </a:rPr>
              <a:t>para </a:t>
            </a:r>
            <a:r>
              <a:rPr lang="es" sz="3600" dirty="0" smtClean="0">
                <a:ea typeface="+mn-ea"/>
                <a:cs typeface="+mn-cs"/>
              </a:rPr>
              <a:t>ajustar </a:t>
            </a:r>
            <a:r>
              <a:rPr lang="es" sz="3600" dirty="0">
                <a:ea typeface="+mn-ea"/>
                <a:cs typeface="+mn-cs"/>
              </a:rPr>
              <a:t>la enseñanza en </a:t>
            </a:r>
            <a:r>
              <a:rPr lang="en-US" sz="3600" dirty="0" smtClean="0">
                <a:ea typeface="+mn-ea"/>
                <a:cs typeface="+mn-cs"/>
              </a:rPr>
              <a:t/>
            </a:r>
            <a:br>
              <a:rPr lang="en-US" sz="3600" dirty="0" smtClean="0">
                <a:ea typeface="+mn-ea"/>
                <a:cs typeface="+mn-cs"/>
              </a:rPr>
            </a:br>
            <a:r>
              <a:rPr lang="es" sz="3600" dirty="0" smtClean="0">
                <a:ea typeface="+mn-ea"/>
                <a:cs typeface="+mn-cs"/>
              </a:rPr>
              <a:t>su programa?</a:t>
            </a:r>
            <a:endParaRPr lang="es" sz="3600" dirty="0">
              <a:ea typeface="+mn-ea"/>
              <a:cs typeface="+mn-cs"/>
            </a:endParaRPr>
          </a:p>
        </p:txBody>
      </p:sp>
      <p:pic>
        <p:nvPicPr>
          <p:cNvPr id="3" name="Picture 2" descr="using data _ slide.png"/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945" b="3900"/>
          <a:stretch/>
        </p:blipFill>
        <p:spPr>
          <a:xfrm>
            <a:off x="669417" y="2040958"/>
            <a:ext cx="4148017" cy="4203168"/>
          </a:xfrm>
          <a:prstGeom prst="rect">
            <a:avLst/>
          </a:prstGeom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/>
        <p:txBody>
          <a:bodyPr rtlCol="0">
            <a:noAutofit/>
          </a:bodyPr>
          <a:lstStyle/>
          <a:p>
            <a:pPr rtl="0" eaLnBrk="1" hangingPunct="1"/>
            <a:r>
              <a:rPr lang="es" sz="3200" dirty="0"/>
              <a:t>INTERPRETAR LOS DATOS </a:t>
            </a:r>
            <a:r>
              <a:rPr lang="es" sz="3200" dirty="0" smtClean="0"/>
              <a:t>EVALUATIVOS:</a:t>
            </a:r>
            <a:r>
              <a:rPr lang="en-US" sz="3200" dirty="0" smtClean="0"/>
              <a:t> </a:t>
            </a:r>
            <a:r>
              <a:rPr lang="es" sz="3200" dirty="0" smtClean="0"/>
              <a:t>PATRONES</a:t>
            </a:r>
            <a:endParaRPr lang="es" sz="3200" dirty="0"/>
          </a:p>
        </p:txBody>
      </p:sp>
      <p:pic>
        <p:nvPicPr>
          <p:cNvPr id="6148" name="Picture 5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/>
          <a:srcRect/>
          <a:stretch>
            <a:fillRect/>
          </a:stretch>
        </p:blipFill>
        <p:spPr>
          <a:xfrm>
            <a:off x="695014" y="1982114"/>
            <a:ext cx="3064185" cy="4305300"/>
          </a:xfrm>
          <a:noFill/>
          <a:effectLst>
            <a:outerShdw blurRad="123825" dist="88900" dir="2700000" algn="tl" rotWithShape="0">
              <a:srgbClr val="000000">
                <a:alpha val="43000"/>
              </a:srgbClr>
            </a:outerShdw>
          </a:effectLst>
        </p:spPr>
      </p:pic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35558926"/>
              </p:ext>
            </p:extLst>
          </p:nvPr>
        </p:nvGraphicFramePr>
        <p:xfrm>
          <a:off x="4078209" y="2239446"/>
          <a:ext cx="4419600" cy="3509515"/>
        </p:xfrm>
        <a:graphic>
          <a:graphicData uri="http://schemas.openxmlformats.org/drawingml/2006/table">
            <a:tbl>
              <a:tblPr/>
              <a:tblGrid>
                <a:gridCol w="806017"/>
                <a:gridCol w="878524"/>
                <a:gridCol w="910562"/>
                <a:gridCol w="706529"/>
                <a:gridCol w="1117968"/>
              </a:tblGrid>
              <a:tr h="711198">
                <a:tc gridSpan="5"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" sz="3200" b="1" i="0">
                          <a:solidFill>
                            <a:schemeClr val="bg1"/>
                          </a:solidFill>
                          <a:latin typeface="Century Gothic"/>
                          <a:ea typeface="Calibri"/>
                          <a:cs typeface="Century Gothic"/>
                        </a:rPr>
                        <a:t>Habilidades de escritura temprana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AA4F"/>
                    </a:solidFill>
                  </a:tcPr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</a:tr>
              <a:tr h="457200"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Garabatos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AA4F">
                        <a:alpha val="1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Formas similares</a:t>
                      </a:r>
                    </a:p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a letras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AA4F">
                        <a:alpha val="1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Letras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AA4F">
                        <a:alpha val="1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Ortografía</a:t>
                      </a:r>
                    </a:p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inventada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AA4F">
                        <a:alpha val="15000"/>
                      </a:srgbClr>
                    </a:solidFill>
                  </a:tcPr>
                </a:tc>
              </a:tr>
              <a:tr h="406247"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John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>
                        <a:alpha val="1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40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06247"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Anna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>
                        <a:alpha val="1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40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1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emergente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06247"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Tyler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>
                        <a:alpha val="1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40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1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06247"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Bethany</a:t>
                      </a: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>
                        <a:alpha val="1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40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06247"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100">
                          <a:latin typeface="Century Gothic"/>
                          <a:ea typeface="Calibri"/>
                          <a:cs typeface="Century Gothic"/>
                        </a:rPr>
                        <a:t>Mee</a:t>
                      </a: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>
                        <a:alpha val="1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s" sz="140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1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6201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rtlCol="0" anchor="ctr">
            <a:spAutoFit/>
          </a:bodyPr>
          <a:lstStyle/>
          <a:p>
            <a:pPr rtl="0" eaLnBrk="0" hangingPunct="0"/>
            <a:endParaRPr lang="en-US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/>
        <p:txBody>
          <a:bodyPr rtlCol="0">
            <a:noAutofit/>
          </a:bodyPr>
          <a:lstStyle/>
          <a:p>
            <a:pPr rtl="0" eaLnBrk="1" hangingPunct="1"/>
            <a:r>
              <a:rPr lang="es" sz="3200" dirty="0"/>
              <a:t>INTERPRETAR LOS DATOS EVALUATIVOS:</a:t>
            </a:r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s" sz="3200" dirty="0"/>
              <a:t>INCONGRUENCIAS</a:t>
            </a:r>
          </a:p>
        </p:txBody>
      </p:sp>
      <p:sp>
        <p:nvSpPr>
          <p:cNvPr id="7174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rtlCol="0" anchor="ctr">
            <a:spAutoFit/>
          </a:bodyPr>
          <a:lstStyle/>
          <a:p>
            <a:pPr rtl="0" eaLnBrk="0" hangingPunct="0"/>
            <a:endParaRPr lang="en-US"/>
          </a:p>
        </p:txBody>
      </p:sp>
      <p:sp>
        <p:nvSpPr>
          <p:cNvPr id="2" name="TextBox 1"/>
          <p:cNvSpPr txBox="1"/>
          <p:nvPr/>
        </p:nvSpPr>
        <p:spPr>
          <a:xfrm>
            <a:off x="4554665" y="1944366"/>
            <a:ext cx="4335779" cy="4664583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rtl="0">
              <a:lnSpc>
                <a:spcPts val="2000"/>
              </a:lnSpc>
              <a:spcBef>
                <a:spcPts val="0"/>
              </a:spcBef>
              <a:spcAft>
                <a:spcPts val="0"/>
              </a:spcAft>
            </a:pPr>
            <a:r>
              <a:rPr lang="es" sz="2400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Frases de </a:t>
            </a:r>
            <a:r>
              <a:rPr lang="es" sz="24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Dina:</a:t>
            </a:r>
            <a:endParaRPr lang="en-US" sz="1600" dirty="0" smtClean="0">
              <a:solidFill>
                <a:srgbClr val="00AA4F"/>
              </a:solidFill>
              <a:latin typeface="Century Gothic"/>
              <a:ea typeface="Calibri"/>
              <a:cs typeface="Century Gothic"/>
            </a:endParaRPr>
          </a:p>
          <a:p>
            <a:pPr marL="274320">
              <a:lnSpc>
                <a:spcPts val="1800"/>
              </a:lnSpc>
              <a:spcBef>
                <a:spcPts val="0"/>
              </a:spcBef>
              <a:spcAft>
                <a:spcPts val="0"/>
              </a:spcAft>
            </a:pP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9/4 (jugar en el tobogán/     </a:t>
            </a:r>
            <a:b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</a:b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        resbaladilla)</a:t>
            </a:r>
          </a:p>
          <a:p>
            <a:pPr marL="274320">
              <a:lnSpc>
                <a:spcPts val="1800"/>
              </a:lnSpc>
              <a:spcBef>
                <a:spcPts val="0"/>
              </a:spcBef>
              <a:spcAft>
                <a:spcPts val="0"/>
              </a:spcAft>
            </a:pPr>
            <a:r>
              <a:rPr lang="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arriba</a:t>
            </a:r>
            <a:r>
              <a:rPr lang="en-U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 </a:t>
            </a:r>
          </a:p>
          <a:p>
            <a:pPr marL="274320" rtl="0">
              <a:lnSpc>
                <a:spcPts val="1800"/>
              </a:lnSpc>
              <a:spcBef>
                <a:spcPts val="0"/>
              </a:spcBef>
              <a:spcAft>
                <a:spcPts val="0"/>
              </a:spcAft>
            </a:pPr>
            <a:r>
              <a:rPr lang="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va Dina</a:t>
            </a:r>
          </a:p>
          <a:p>
            <a:pPr marL="274320" rtl="0">
              <a:lnSpc>
                <a:spcPts val="1000"/>
              </a:lnSpc>
              <a:spcBef>
                <a:spcPts val="0"/>
              </a:spcBef>
              <a:spcAft>
                <a:spcPts val="0"/>
              </a:spcAft>
            </a:pPr>
            <a:endParaRPr lang="en-US" sz="1600" dirty="0">
              <a:solidFill>
                <a:srgbClr val="00AA4F"/>
              </a:solidFill>
              <a:latin typeface="Century Gothic"/>
              <a:ea typeface="Calibri"/>
              <a:cs typeface="Century Gothic"/>
            </a:endParaRPr>
          </a:p>
          <a:p>
            <a:pPr marL="274320">
              <a:lnSpc>
                <a:spcPts val="1800"/>
              </a:lnSpc>
              <a:spcBef>
                <a:spcPts val="0"/>
              </a:spcBef>
              <a:spcAft>
                <a:spcPts val="0"/>
              </a:spcAft>
            </a:pP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10/4 </a:t>
            </a:r>
            <a:r>
              <a:rPr lang="en" sz="1600" b="1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(área de arte</a:t>
            </a: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)</a:t>
            </a:r>
            <a:r>
              <a:rPr lang="en-US" sz="1600" b="1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/>
            </a:r>
            <a:br>
              <a:rPr lang="en-US" sz="1600" b="1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</a:br>
            <a:r>
              <a:rPr lang="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cray</a:t>
            </a:r>
            <a:r>
              <a:rPr lang="en-U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o</a:t>
            </a:r>
            <a:r>
              <a:rPr lang="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n</a:t>
            </a:r>
            <a:r>
              <a:rPr lang="en-U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 </a:t>
            </a:r>
          </a:p>
          <a:p>
            <a:pPr marL="274320">
              <a:lnSpc>
                <a:spcPts val="1800"/>
              </a:lnSpc>
              <a:spcBef>
                <a:spcPts val="0"/>
              </a:spcBef>
              <a:spcAft>
                <a:spcPts val="0"/>
              </a:spcAft>
            </a:pPr>
            <a:r>
              <a:rPr lang="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más </a:t>
            </a:r>
          </a:p>
          <a:p>
            <a:pPr marL="274320">
              <a:lnSpc>
                <a:spcPts val="1000"/>
              </a:lnSpc>
              <a:spcBef>
                <a:spcPts val="0"/>
              </a:spcBef>
              <a:spcAft>
                <a:spcPts val="0"/>
              </a:spcAft>
            </a:pPr>
            <a:endParaRPr lang="en-US" sz="1600" dirty="0">
              <a:solidFill>
                <a:srgbClr val="00AA4F"/>
              </a:solidFill>
              <a:latin typeface="Century Gothic"/>
              <a:ea typeface="Calibri"/>
              <a:cs typeface="Century Gothic"/>
            </a:endParaRPr>
          </a:p>
          <a:p>
            <a:pPr marL="274320">
              <a:lnSpc>
                <a:spcPts val="1800"/>
              </a:lnSpc>
              <a:spcBef>
                <a:spcPts val="0"/>
              </a:spcBef>
              <a:spcAft>
                <a:spcPts val="0"/>
              </a:spcAft>
            </a:pP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17/4 </a:t>
            </a:r>
            <a:r>
              <a:rPr lang="en" sz="1600" b="1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(mesa de </a:t>
            </a: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bocadillos/merienda)</a:t>
            </a:r>
            <a:r>
              <a:rPr lang="en-US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/>
            </a:r>
            <a:br>
              <a:rPr lang="en-US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</a:br>
            <a:r>
              <a:rPr lang="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manzana</a:t>
            </a:r>
          </a:p>
          <a:p>
            <a:pPr marL="274320">
              <a:lnSpc>
                <a:spcPts val="1800"/>
              </a:lnSpc>
              <a:spcBef>
                <a:spcPts val="0"/>
              </a:spcBef>
              <a:spcAft>
                <a:spcPts val="0"/>
              </a:spcAft>
            </a:pPr>
            <a:r>
              <a:rPr lang="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más leche</a:t>
            </a:r>
          </a:p>
          <a:p>
            <a:pPr marL="274320">
              <a:lnSpc>
                <a:spcPts val="1000"/>
              </a:lnSpc>
              <a:spcBef>
                <a:spcPts val="0"/>
              </a:spcBef>
              <a:spcAft>
                <a:spcPts val="0"/>
              </a:spcAft>
            </a:pPr>
            <a:endParaRPr lang="en-US" sz="1600" dirty="0">
              <a:solidFill>
                <a:srgbClr val="00AA4F"/>
              </a:solidFill>
              <a:latin typeface="Century Gothic"/>
              <a:ea typeface="Calibri"/>
              <a:cs typeface="Century Gothic"/>
            </a:endParaRPr>
          </a:p>
          <a:p>
            <a:pPr marL="274320">
              <a:lnSpc>
                <a:spcPts val="1800"/>
              </a:lnSpc>
              <a:spcBef>
                <a:spcPts val="0"/>
              </a:spcBef>
              <a:spcAft>
                <a:spcPts val="0"/>
              </a:spcAft>
            </a:pP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19/4 </a:t>
            </a:r>
            <a:r>
              <a:rPr lang="en" sz="1600" b="1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(plantando semillas</a:t>
            </a: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)</a:t>
            </a:r>
            <a:r>
              <a:rPr lang="en-US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/>
            </a:r>
            <a:br>
              <a:rPr lang="en-US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</a:br>
            <a:r>
              <a:rPr lang="es-ES" sz="1600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Empuja la semilla </a:t>
            </a:r>
            <a:r>
              <a:rPr lang="es-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para abajo en </a:t>
            </a:r>
            <a:br>
              <a:rPr lang="es-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</a:br>
            <a:r>
              <a:rPr lang="es-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la </a:t>
            </a:r>
            <a:r>
              <a:rPr lang="es-ES" sz="1600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tierra</a:t>
            </a:r>
            <a:r>
              <a:rPr lang="es-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.</a:t>
            </a:r>
          </a:p>
          <a:p>
            <a:pPr marL="274320">
              <a:lnSpc>
                <a:spcPts val="1000"/>
              </a:lnSpc>
              <a:spcBef>
                <a:spcPts val="0"/>
              </a:spcBef>
              <a:spcAft>
                <a:spcPts val="0"/>
              </a:spcAft>
            </a:pPr>
            <a:endParaRPr lang="en-US" sz="1600" dirty="0">
              <a:solidFill>
                <a:srgbClr val="00AA4F"/>
              </a:solidFill>
              <a:latin typeface="Century Gothic"/>
              <a:ea typeface="Calibri"/>
              <a:cs typeface="Century Gothic"/>
            </a:endParaRPr>
          </a:p>
          <a:p>
            <a:pPr marL="274320">
              <a:lnSpc>
                <a:spcPts val="1800"/>
              </a:lnSpc>
              <a:spcBef>
                <a:spcPts val="0"/>
              </a:spcBef>
              <a:spcAft>
                <a:spcPts val="0"/>
              </a:spcAft>
            </a:pP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25/4 </a:t>
            </a:r>
            <a:r>
              <a:rPr lang="en" sz="1600" b="1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(mesa </a:t>
            </a:r>
            <a:r>
              <a:rPr lang="en" sz="1600" b="1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de bocadillos/merienda</a:t>
            </a:r>
            <a:r>
              <a:rPr lang="en" sz="1600" b="1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)
</a:t>
            </a:r>
            <a:r>
              <a:rPr lang="es" sz="1600" dirty="0" smtClean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plato </a:t>
            </a:r>
            <a:r>
              <a:rPr lang="es" sz="1600" dirty="0">
                <a:solidFill>
                  <a:srgbClr val="00AA4F"/>
                </a:solidFill>
                <a:latin typeface="Century Gothic"/>
                <a:ea typeface="Calibri"/>
                <a:cs typeface="Century Gothic"/>
              </a:rPr>
              <a:t>rojo</a:t>
            </a:r>
            <a:endParaRPr lang="en-US" sz="1600" dirty="0">
              <a:solidFill>
                <a:srgbClr val="00AA4F"/>
              </a:solidFill>
              <a:latin typeface="Century Gothic"/>
              <a:ea typeface="Calibri"/>
              <a:cs typeface="Century Gothic"/>
            </a:endParaRPr>
          </a:p>
        </p:txBody>
      </p:sp>
      <p:pic>
        <p:nvPicPr>
          <p:cNvPr id="5" name="Picture 4" descr="IMG_4875.JPG"/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397" t="3592" r="10664" b="23263"/>
          <a:stretch/>
        </p:blipFill>
        <p:spPr>
          <a:xfrm rot="5400000">
            <a:off x="576623" y="2370835"/>
            <a:ext cx="4435010" cy="3548896"/>
          </a:xfrm>
          <a:prstGeom prst="rect">
            <a:avLst/>
          </a:prstGeom>
          <a:ln w="12700" cmpd="sng">
            <a:noFill/>
          </a:ln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331984" y="419405"/>
            <a:ext cx="8477737" cy="1143000"/>
          </a:xfrm>
        </p:spPr>
        <p:txBody>
          <a:bodyPr rtlCol="0">
            <a:noAutofit/>
          </a:bodyPr>
          <a:lstStyle/>
          <a:p>
            <a:pPr rtl="0" eaLnBrk="1" hangingPunct="1"/>
            <a:r>
              <a:rPr lang="es" sz="3200" dirty="0"/>
              <a:t>INTERPRETAR LOS DATOS EVALUATIVOS:</a:t>
            </a:r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s" sz="3200" dirty="0"/>
              <a:t> CUANDO UN NIÑO ESTÁ AVANZANDO</a:t>
            </a:r>
          </a:p>
        </p:txBody>
      </p:sp>
      <p:sp>
        <p:nvSpPr>
          <p:cNvPr id="8196" name="Content Placeholder 4"/>
          <p:cNvSpPr>
            <a:spLocks noGrp="1"/>
          </p:cNvSpPr>
          <p:nvPr>
            <p:ph idx="1"/>
          </p:nvPr>
        </p:nvSpPr>
        <p:spPr>
          <a:xfrm>
            <a:off x="0" y="1881188"/>
            <a:ext cx="9144000" cy="666232"/>
          </a:xfrm>
        </p:spPr>
        <p:txBody>
          <a:bodyPr rtlCol="0">
            <a:normAutofit/>
          </a:bodyPr>
          <a:lstStyle/>
          <a:p>
            <a:pPr marL="0" indent="0" algn="ctr" rtl="0">
              <a:buNone/>
            </a:pPr>
            <a:r>
              <a:rPr lang="en" sz="2800" b="1" dirty="0" smtClean="0">
                <a:solidFill>
                  <a:srgbClr val="00AA4F"/>
                </a:solidFill>
              </a:rPr>
              <a:t>Continúe </a:t>
            </a:r>
            <a:r>
              <a:rPr lang="en" sz="2800" b="1" dirty="0">
                <a:solidFill>
                  <a:srgbClr val="00AA4F"/>
                </a:solidFill>
              </a:rPr>
              <a:t>con lo que </a:t>
            </a:r>
            <a:r>
              <a:rPr lang="en" sz="2800" b="1" dirty="0" smtClean="0">
                <a:solidFill>
                  <a:srgbClr val="00AA4F"/>
                </a:solidFill>
              </a:rPr>
              <a:t>ha </a:t>
            </a:r>
            <a:r>
              <a:rPr lang="en" sz="2800" b="1" dirty="0">
                <a:solidFill>
                  <a:srgbClr val="00AA4F"/>
                </a:solidFill>
              </a:rPr>
              <a:t>estado haciendo.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204" b="6631"/>
          <a:stretch/>
        </p:blipFill>
        <p:spPr bwMode="auto">
          <a:xfrm>
            <a:off x="5492189" y="2455265"/>
            <a:ext cx="3138842" cy="39397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" name="Picture 1" descr="Neighborhood_House_Angela_P031.jpg"/>
          <p:cNvPicPr>
            <a:picLocks noChangeAspect="1"/>
          </p:cNvPicPr>
          <p:nvPr/>
        </p:nvPicPr>
        <p:blipFill rotWithShape="1"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993" b="7632"/>
          <a:stretch/>
        </p:blipFill>
        <p:spPr>
          <a:xfrm>
            <a:off x="630462" y="2667824"/>
            <a:ext cx="4669082" cy="3194348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5372754" y="2449322"/>
            <a:ext cx="3363052" cy="58477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 rtl="0"/>
            <a:r>
              <a:rPr lang="es" sz="1600" b="1" dirty="0">
                <a:latin typeface="Century Gothic"/>
                <a:cs typeface="Century Gothic"/>
              </a:rPr>
              <a:t>Tyler: Completa la actividad </a:t>
            </a:r>
            <a:r>
              <a:rPr lang="es" sz="1600" b="1" dirty="0" smtClean="0">
                <a:latin typeface="Century Gothic"/>
                <a:cs typeface="Century Gothic"/>
              </a:rPr>
              <a:t>a </a:t>
            </a:r>
            <a:r>
              <a:rPr lang="es" sz="1600" b="1" dirty="0">
                <a:latin typeface="Century Gothic"/>
                <a:cs typeface="Century Gothic"/>
              </a:rPr>
              <a:t>pesar </a:t>
            </a:r>
            <a:r>
              <a:rPr lang="es" sz="1600" b="1" dirty="0" smtClean="0">
                <a:latin typeface="Century Gothic"/>
                <a:cs typeface="Century Gothic"/>
              </a:rPr>
              <a:t>de las frustraciones</a:t>
            </a:r>
            <a:endParaRPr lang="es" sz="1600" b="1" dirty="0">
              <a:latin typeface="Century Gothic"/>
              <a:cs typeface="Century Gothic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5855871" y="6044699"/>
            <a:ext cx="2921935" cy="292388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pPr algn="ctr" rtl="0"/>
            <a:r>
              <a:rPr lang="es-MX" sz="1300" b="1" dirty="0" smtClean="0">
                <a:latin typeface="Century Gothic"/>
                <a:cs typeface="Century Gothic"/>
              </a:rPr>
              <a:t>Semana</a:t>
            </a:r>
            <a:endParaRPr lang="es-MX" sz="1300" b="1" dirty="0">
              <a:latin typeface="Century Gothic"/>
              <a:cs typeface="Century Gothic"/>
            </a:endParaRPr>
          </a:p>
        </p:txBody>
      </p:sp>
      <p:sp>
        <p:nvSpPr>
          <p:cNvPr id="10" name="Rectangle 9"/>
          <p:cNvSpPr/>
          <p:nvPr/>
        </p:nvSpPr>
        <p:spPr>
          <a:xfrm rot="16200000">
            <a:off x="4454176" y="4320644"/>
            <a:ext cx="2222164" cy="292388"/>
          </a:xfrm>
          <a:prstGeom prst="rect">
            <a:avLst/>
          </a:prstGeom>
          <a:solidFill>
            <a:schemeClr val="bg1"/>
          </a:solidFill>
        </p:spPr>
        <p:txBody>
          <a:bodyPr wrap="square" rtlCol="0" anchor="t">
            <a:spAutoFit/>
          </a:bodyPr>
          <a:lstStyle/>
          <a:p>
            <a:pPr algn="ctr" rtl="0"/>
            <a:r>
              <a:rPr lang="es-MX" sz="1300" b="1" dirty="0" smtClean="0">
                <a:latin typeface="Century Gothic"/>
                <a:cs typeface="Century Gothic"/>
              </a:rPr>
              <a:t>Porcentaje completada</a:t>
            </a:r>
            <a:endParaRPr lang="es-MX" sz="1300" b="1" dirty="0">
              <a:latin typeface="Century Gothic"/>
              <a:cs typeface="Century Gothic"/>
            </a:endParaRP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545598" y="1914593"/>
            <a:ext cx="8034284" cy="863775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>
              <a:defRPr/>
            </a:pPr>
            <a:endParaRPr lang="en-US" dirty="0"/>
          </a:p>
        </p:txBody>
      </p:sp>
      <p:sp>
        <p:nvSpPr>
          <p:cNvPr id="9219" name="Rectangle 6"/>
          <p:cNvSpPr>
            <a:spLocks noGrp="1"/>
          </p:cNvSpPr>
          <p:nvPr>
            <p:ph type="title"/>
          </p:nvPr>
        </p:nvSpPr>
        <p:spPr>
          <a:xfrm>
            <a:off x="0" y="434523"/>
            <a:ext cx="9144000" cy="1143000"/>
          </a:xfrm>
        </p:spPr>
        <p:txBody>
          <a:bodyPr rtlCol="0">
            <a:noAutofit/>
          </a:bodyPr>
          <a:lstStyle/>
          <a:p>
            <a:pPr rtl="0" eaLnBrk="1" hangingPunct="1"/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s" sz="3200"/>
              <a:t>INTERPRETAR LOS DATOS EVALUATIVOS:</a:t>
            </a:r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s" sz="3200"/>
              <a:t> CUANDO UN NIÑO NO ESTÁ AVANZANDO</a:t>
            </a:r>
            <a:r>
              <a:rPr lang="en-US" sz="3200" dirty="0" smtClean="0"/>
              <a:t/>
            </a:r>
            <a:br>
              <a:rPr lang="en-US" sz="3200" dirty="0" smtClean="0"/>
            </a:br>
            <a:endParaRPr lang="en-US" sz="3200" dirty="0" smtClean="0">
              <a:latin typeface="Arial" pitchFamily="34" charset="0"/>
              <a:ea typeface="ＭＳ Ｐゴシック"/>
              <a:cs typeface="ＭＳ Ｐゴシック"/>
            </a:endParaRPr>
          </a:p>
        </p:txBody>
      </p:sp>
      <p:sp>
        <p:nvSpPr>
          <p:cNvPr id="9220" name="Rectangle 7"/>
          <p:cNvSpPr>
            <a:spLocks noGrp="1"/>
          </p:cNvSpPr>
          <p:nvPr>
            <p:ph idx="1"/>
          </p:nvPr>
        </p:nvSpPr>
        <p:spPr>
          <a:xfrm>
            <a:off x="611110" y="1953374"/>
            <a:ext cx="8006569" cy="4484564"/>
          </a:xfrm>
        </p:spPr>
        <p:txBody>
          <a:bodyPr rtlCol="0">
            <a:noAutofit/>
          </a:bodyPr>
          <a:lstStyle/>
          <a:p>
            <a:pPr marL="0" indent="0" rtl="0" eaLnBrk="1" hangingPunct="1">
              <a:spcBef>
                <a:spcPts val="0"/>
              </a:spcBef>
              <a:spcAft>
                <a:spcPts val="2400"/>
              </a:spcAft>
              <a:buNone/>
            </a:pPr>
            <a:r>
              <a:rPr lang="es" sz="2400" dirty="0" smtClean="0">
                <a:solidFill>
                  <a:schemeClr val="bg1"/>
                </a:solidFill>
              </a:rPr>
              <a:t>Modifique </a:t>
            </a:r>
            <a:r>
              <a:rPr lang="es" sz="2400" dirty="0">
                <a:solidFill>
                  <a:schemeClr val="bg1"/>
                </a:solidFill>
              </a:rPr>
              <a:t>lo que </a:t>
            </a:r>
            <a:r>
              <a:rPr lang="es" sz="2400" dirty="0" smtClean="0">
                <a:solidFill>
                  <a:schemeClr val="bg1"/>
                </a:solidFill>
              </a:rPr>
              <a:t>está </a:t>
            </a:r>
            <a:r>
              <a:rPr lang="es" sz="2400" dirty="0">
                <a:solidFill>
                  <a:schemeClr val="bg1"/>
                </a:solidFill>
              </a:rPr>
              <a:t>enseñando, o cómo lo </a:t>
            </a:r>
            <a:r>
              <a:rPr lang="es" sz="2400" dirty="0" smtClean="0">
                <a:solidFill>
                  <a:schemeClr val="bg1"/>
                </a:solidFill>
              </a:rPr>
              <a:t>está </a:t>
            </a:r>
            <a:r>
              <a:rPr lang="es" sz="2400" dirty="0">
                <a:solidFill>
                  <a:schemeClr val="bg1"/>
                </a:solidFill>
              </a:rPr>
              <a:t>enseñando.</a:t>
            </a:r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s" sz="2000" dirty="0" smtClean="0"/>
              <a:t>Simplifique </a:t>
            </a:r>
            <a:r>
              <a:rPr lang="es" sz="2000" dirty="0"/>
              <a:t>la meta o tarea </a:t>
            </a:r>
            <a:endParaRPr lang="en-US" sz="2000" dirty="0"/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s" sz="2000" dirty="0" smtClean="0"/>
              <a:t>Cambie </a:t>
            </a:r>
            <a:r>
              <a:rPr lang="es" sz="2000" dirty="0"/>
              <a:t>el entorno u </a:t>
            </a:r>
            <a:r>
              <a:rPr lang="es" sz="2000" dirty="0" smtClean="0"/>
              <a:t>horario </a:t>
            </a:r>
            <a:endParaRPr lang="en-US" sz="2000" dirty="0"/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s" sz="2000" dirty="0" smtClean="0"/>
              <a:t>Incremente </a:t>
            </a:r>
            <a:r>
              <a:rPr lang="es" sz="2000" dirty="0"/>
              <a:t>las oportunidades de </a:t>
            </a:r>
            <a:r>
              <a:rPr lang="en-US" sz="2000" dirty="0" smtClean="0"/>
              <a:t/>
            </a:r>
            <a:br>
              <a:rPr lang="en-US" sz="2000" dirty="0" smtClean="0"/>
            </a:br>
            <a:r>
              <a:rPr lang="es" sz="2000" dirty="0"/>
              <a:t>aprendizaje o el tiempo asignado </a:t>
            </a:r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s" sz="2000" dirty="0" smtClean="0"/>
              <a:t>Ajuste </a:t>
            </a:r>
            <a:r>
              <a:rPr lang="es" sz="2000" dirty="0"/>
              <a:t>el tipo de ayuda </a:t>
            </a:r>
            <a:endParaRPr lang="en-US" sz="2000" dirty="0"/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s" sz="2000" dirty="0" smtClean="0"/>
              <a:t>Proporcione </a:t>
            </a:r>
            <a:r>
              <a:rPr lang="es" sz="2000" dirty="0"/>
              <a:t>recursos adicionales </a:t>
            </a:r>
          </a:p>
        </p:txBody>
      </p:sp>
      <p:pic>
        <p:nvPicPr>
          <p:cNvPr id="2" name="Picture 1" descr="interpreting_Data.png"/>
          <p:cNvPicPr>
            <a:picLocks noChangeAspect="1"/>
          </p:cNvPicPr>
          <p:nvPr/>
        </p:nvPicPr>
        <p:blipFill rotWithShape="1"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13492"/>
          <a:stretch/>
        </p:blipFill>
        <p:spPr>
          <a:xfrm>
            <a:off x="5531310" y="2860918"/>
            <a:ext cx="3039404" cy="2714846"/>
          </a:xfrm>
          <a:prstGeom prst="rect">
            <a:avLst/>
          </a:prstGeom>
        </p:spPr>
      </p:pic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2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922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922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922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922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922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545598" y="2002514"/>
            <a:ext cx="8034284" cy="688528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>
              <a:defRPr/>
            </a:pPr>
            <a:endParaRPr lang="en-US" dirty="0"/>
          </a:p>
        </p:txBody>
      </p:sp>
      <p:sp>
        <p:nvSpPr>
          <p:cNvPr id="10243" name="Rectangle 6"/>
          <p:cNvSpPr>
            <a:spLocks noGrp="1"/>
          </p:cNvSpPr>
          <p:nvPr>
            <p:ph type="title"/>
          </p:nvPr>
        </p:nvSpPr>
        <p:spPr>
          <a:xfrm>
            <a:off x="0" y="419405"/>
            <a:ext cx="9144000" cy="1143000"/>
          </a:xfrm>
        </p:spPr>
        <p:txBody>
          <a:bodyPr rtlCol="0">
            <a:noAutofit/>
          </a:bodyPr>
          <a:lstStyle/>
          <a:p>
            <a:pPr rtl="0" eaLnBrk="1" hangingPunct="1"/>
            <a:r>
              <a:rPr lang="es" sz="2800" dirty="0"/>
              <a:t>INTERPRETAR LOS DATOS EVALUATIVOS:</a:t>
            </a:r>
            <a:r>
              <a:rPr lang="en-US" sz="2800" dirty="0" smtClean="0"/>
              <a:t/>
            </a:r>
            <a:br>
              <a:rPr lang="en-US" sz="2800" dirty="0" smtClean="0"/>
            </a:br>
            <a:r>
              <a:rPr lang="es" sz="2800" dirty="0"/>
              <a:t>CUANDO UN NIÑO HA ALCANZADO UNA META</a:t>
            </a:r>
            <a:endParaRPr lang="en-US" sz="2800" dirty="0" smtClean="0">
              <a:latin typeface="Arial" pitchFamily="34" charset="0"/>
              <a:ea typeface="ＭＳ Ｐゴシック"/>
              <a:cs typeface="ＭＳ Ｐゴシック"/>
            </a:endParaRPr>
          </a:p>
        </p:txBody>
      </p:sp>
      <p:sp>
        <p:nvSpPr>
          <p:cNvPr id="10244" name="Rectangle 7"/>
          <p:cNvSpPr>
            <a:spLocks noGrp="1"/>
          </p:cNvSpPr>
          <p:nvPr>
            <p:ph idx="1"/>
          </p:nvPr>
        </p:nvSpPr>
        <p:spPr>
          <a:xfrm>
            <a:off x="680343" y="2066463"/>
            <a:ext cx="8227498" cy="2831837"/>
          </a:xfrm>
        </p:spPr>
        <p:txBody>
          <a:bodyPr rtlCol="0">
            <a:noAutofit/>
          </a:bodyPr>
          <a:lstStyle/>
          <a:p>
            <a:pPr marL="0" indent="0" rtl="0" eaLnBrk="1" hangingPunct="1">
              <a:spcBef>
                <a:spcPts val="0"/>
              </a:spcBef>
              <a:spcAft>
                <a:spcPts val="2400"/>
              </a:spcAft>
              <a:buNone/>
            </a:pPr>
            <a:r>
              <a:rPr lang="es" sz="2800" dirty="0" smtClean="0">
                <a:solidFill>
                  <a:srgbClr val="FFFFFF"/>
                </a:solidFill>
              </a:rPr>
              <a:t>Pase </a:t>
            </a:r>
            <a:r>
              <a:rPr lang="es" sz="2800" dirty="0">
                <a:solidFill>
                  <a:srgbClr val="FFFFFF"/>
                </a:solidFill>
              </a:rPr>
              <a:t>a algo que presente un reto mayor.</a:t>
            </a:r>
          </a:p>
          <a:p>
            <a:pPr marL="640080" rtl="0" eaLnBrk="1" hangingPunct="1">
              <a:spcBef>
                <a:spcPts val="0"/>
              </a:spcBef>
              <a:spcAft>
                <a:spcPts val="1200"/>
              </a:spcAft>
            </a:pPr>
            <a:r>
              <a:rPr lang="es" sz="2800" dirty="0" smtClean="0"/>
              <a:t>Considere </a:t>
            </a:r>
            <a:r>
              <a:rPr lang="es" sz="2800" dirty="0"/>
              <a:t>los </a:t>
            </a:r>
            <a:r>
              <a:rPr lang="en-US" sz="2800" dirty="0" smtClean="0"/>
              <a:t/>
            </a:r>
            <a:br>
              <a:rPr lang="en-US" sz="2800" dirty="0" smtClean="0"/>
            </a:br>
            <a:r>
              <a:rPr lang="es" sz="2800" dirty="0"/>
              <a:t>datos evaluativos</a:t>
            </a:r>
          </a:p>
          <a:p>
            <a:pPr marL="640080" rtl="0" eaLnBrk="1" hangingPunct="1">
              <a:spcBef>
                <a:spcPts val="0"/>
              </a:spcBef>
              <a:spcAft>
                <a:spcPts val="1200"/>
              </a:spcAft>
            </a:pPr>
            <a:r>
              <a:rPr lang="es" sz="2800" dirty="0" smtClean="0"/>
              <a:t>Considere </a:t>
            </a:r>
            <a:r>
              <a:rPr lang="es" sz="2800" dirty="0"/>
              <a:t>el </a:t>
            </a:r>
            <a:r>
              <a:rPr lang="en-US" sz="2800" dirty="0" smtClean="0"/>
              <a:t/>
            </a:r>
            <a:br>
              <a:rPr lang="en-US" sz="2800" dirty="0" smtClean="0"/>
            </a:br>
            <a:r>
              <a:rPr lang="es" sz="2800" dirty="0"/>
              <a:t>currículo</a:t>
            </a:r>
          </a:p>
        </p:txBody>
      </p:sp>
      <p:pic>
        <p:nvPicPr>
          <p:cNvPr id="10245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973166" y="2888902"/>
            <a:ext cx="2472810" cy="3297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02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024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1024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>
            <a:normAutofit fontScale="90000"/>
          </a:bodyPr>
          <a:lstStyle/>
          <a:p>
            <a:r>
              <a:rPr lang="es" dirty="0">
                <a:solidFill>
                  <a:prstClr val="black"/>
                </a:solidFill>
              </a:rPr>
              <a:t>EL CICLO EVALUACIÓN-INSTRUCCIÓN</a:t>
            </a:r>
            <a:endParaRPr lang="es" dirty="0"/>
          </a:p>
        </p:txBody>
      </p:sp>
      <p:pic>
        <p:nvPicPr>
          <p:cNvPr id="4" name="Picture 3" descr="ESP OngoingAssessmentDiagram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58100" y="1926075"/>
            <a:ext cx="5342480" cy="44255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20905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439423" y="5011385"/>
            <a:ext cx="801213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2400" dirty="0" smtClean="0">
                <a:solidFill>
                  <a:schemeClr val="bg1"/>
                </a:solidFill>
                <a:latin typeface="Century Gothic" pitchFamily="34" charset="0"/>
              </a:rPr>
              <a:t>VIDEO: Acoplar la estrategia a la necesidad del niño</a:t>
            </a:r>
            <a:endParaRPr lang="en-US" sz="2400" dirty="0">
              <a:solidFill>
                <a:schemeClr val="bg1"/>
              </a:solidFill>
              <a:latin typeface="Century Gothic" pitchFamily="34" charset="0"/>
            </a:endParaRPr>
          </a:p>
        </p:txBody>
      </p:sp>
      <p:pic>
        <p:nvPicPr>
          <p:cNvPr id="4" name="Match-Strategy-To-Childs-Need_ESP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-1" y="0"/>
            <a:ext cx="9161194" cy="68708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79157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0" y="355600"/>
            <a:ext cx="9144000" cy="1295400"/>
          </a:xfrm>
        </p:spPr>
        <p:txBody>
          <a:bodyPr rtlCol="0">
            <a:normAutofit/>
          </a:bodyPr>
          <a:lstStyle/>
          <a:p>
            <a:pPr rtl="0" eaLnBrk="1" hangingPunct="1"/>
            <a:r>
              <a:rPr lang="es" dirty="0"/>
              <a:t>RESUMEN: USAR LOS DATOS PARA INFORMAR LA ENSEÑANZA </a:t>
            </a:r>
            <a:endParaRPr lang="en-US" dirty="0" smtClean="0"/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2" y="1875217"/>
            <a:ext cx="4823806" cy="4620586"/>
          </a:xfrm>
        </p:spPr>
        <p:txBody>
          <a:bodyPr rtlCol="0">
            <a:noAutofit/>
          </a:bodyPr>
          <a:lstStyle/>
          <a:p>
            <a:pPr rtl="0" eaLnBrk="1" hangingPunct="1">
              <a:spcBef>
                <a:spcPts val="720"/>
              </a:spcBef>
            </a:pPr>
            <a:r>
              <a:rPr lang="es" sz="2200" dirty="0"/>
              <a:t>Los datos evaluativos deben </a:t>
            </a:r>
            <a:r>
              <a:rPr lang="en-US" sz="2200" dirty="0" smtClean="0"/>
              <a:t/>
            </a:r>
            <a:br>
              <a:rPr lang="en-US" sz="2200" dirty="0" smtClean="0"/>
            </a:br>
            <a:r>
              <a:rPr lang="es" sz="2200" dirty="0"/>
              <a:t>interpretarse.</a:t>
            </a:r>
          </a:p>
          <a:p>
            <a:pPr rtl="0" eaLnBrk="1" hangingPunct="1">
              <a:spcBef>
                <a:spcPts val="720"/>
              </a:spcBef>
            </a:pPr>
            <a:r>
              <a:rPr lang="es" sz="2200" dirty="0" smtClean="0"/>
              <a:t>Determinar </a:t>
            </a:r>
            <a:r>
              <a:rPr lang="es" sz="2200" dirty="0"/>
              <a:t>si los niños </a:t>
            </a:r>
            <a:r>
              <a:rPr lang="en-US" sz="2200" dirty="0" smtClean="0"/>
              <a:t/>
            </a:r>
            <a:br>
              <a:rPr lang="en-US" sz="2200" dirty="0" smtClean="0"/>
            </a:br>
            <a:r>
              <a:rPr lang="es" sz="2200" dirty="0"/>
              <a:t>están avanzando.</a:t>
            </a:r>
          </a:p>
          <a:p>
            <a:pPr rtl="0" eaLnBrk="1" hangingPunct="1">
              <a:spcBef>
                <a:spcPts val="720"/>
              </a:spcBef>
            </a:pPr>
            <a:r>
              <a:rPr lang="es" sz="2200" dirty="0" smtClean="0"/>
              <a:t>Decidir </a:t>
            </a:r>
            <a:r>
              <a:rPr lang="es" sz="2200" dirty="0"/>
              <a:t>cómo </a:t>
            </a:r>
            <a:r>
              <a:rPr lang="es" sz="2200" dirty="0" smtClean="0"/>
              <a:t>ajustar </a:t>
            </a:r>
            <a:r>
              <a:rPr lang="es" sz="2200" dirty="0"/>
              <a:t>su enseñanza.</a:t>
            </a:r>
          </a:p>
          <a:p>
            <a:pPr rtl="0" eaLnBrk="1" hangingPunct="1">
              <a:spcBef>
                <a:spcPts val="720"/>
              </a:spcBef>
            </a:pPr>
            <a:r>
              <a:rPr lang="es" sz="2200" dirty="0" smtClean="0"/>
              <a:t>Planificar intencionalmente </a:t>
            </a:r>
            <a:r>
              <a:rPr lang="es" sz="2200" dirty="0"/>
              <a:t>para los grupos y los individuos.</a:t>
            </a:r>
          </a:p>
          <a:p>
            <a:pPr rtl="0" eaLnBrk="1" hangingPunct="1">
              <a:spcBef>
                <a:spcPts val="720"/>
              </a:spcBef>
            </a:pPr>
            <a:r>
              <a:rPr lang="es" sz="2200" smtClean="0"/>
              <a:t>Continuar </a:t>
            </a:r>
            <a:r>
              <a:rPr lang="es" sz="2200" dirty="0" smtClean="0"/>
              <a:t>recabando </a:t>
            </a:r>
            <a:r>
              <a:rPr lang="es" sz="2200" dirty="0"/>
              <a:t>información evaluativa </a:t>
            </a:r>
            <a:r>
              <a:rPr lang="es" sz="2200"/>
              <a:t>y </a:t>
            </a:r>
            <a:r>
              <a:rPr lang="es" sz="2200" smtClean="0"/>
              <a:t>utilizarla </a:t>
            </a:r>
            <a:r>
              <a:rPr lang="es" sz="2200" dirty="0"/>
              <a:t>para informar la enseñanza.</a:t>
            </a:r>
          </a:p>
        </p:txBody>
      </p:sp>
      <p:pic>
        <p:nvPicPr>
          <p:cNvPr id="3" name="Picture 2" descr="Using Data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58356" y="1993147"/>
            <a:ext cx="3093672" cy="3646865"/>
          </a:xfrm>
          <a:prstGeom prst="rect">
            <a:avLst/>
          </a:prstGeom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112517" y="6306368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defTabSz="457200" fontAlgn="auto">
              <a:spcBef>
                <a:spcPts val="0"/>
              </a:spcBef>
              <a:spcAft>
                <a:spcPts val="0"/>
              </a:spcAft>
            </a:pPr>
            <a:r>
              <a:rPr lang="es-MX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entury Gothic"/>
                <a:cs typeface="Century Gothic"/>
              </a:rPr>
              <a:t>PRIMAVERA</a:t>
            </a:r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entury Gothic"/>
                <a:cs typeface="Century Gothic"/>
              </a:rPr>
              <a:t>, 2014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entury Gothic"/>
              <a:cs typeface="Century Gothic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381000" y="5675100"/>
            <a:ext cx="8382000" cy="60016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 defTabSz="457200"/>
            <a:r>
              <a:rPr lang="es-ES" sz="1300" dirty="0">
                <a:solidFill>
                  <a:prstClr val="black"/>
                </a:solidFill>
                <a:latin typeface="Century Gothic" pitchFamily="34" charset="0"/>
                <a:cs typeface="Arial" pitchFamily="34" charset="0"/>
              </a:rPr>
              <a:t>Si desea más información, escríbanos a: </a:t>
            </a:r>
            <a:r>
              <a:rPr lang="es-ES" sz="1300" b="1" dirty="0">
                <a:solidFill>
                  <a:prstClr val="black"/>
                </a:solidFill>
                <a:latin typeface="Century Gothic" pitchFamily="34" charset="0"/>
                <a:cs typeface="Arial" pitchFamily="34" charset="0"/>
              </a:rPr>
              <a:t>NCQTL@UW.EDU</a:t>
            </a:r>
            <a:r>
              <a:rPr lang="es-ES" sz="1300" dirty="0">
                <a:solidFill>
                  <a:prstClr val="black"/>
                </a:solidFill>
                <a:latin typeface="Century Gothic" pitchFamily="34" charset="0"/>
                <a:cs typeface="Arial" pitchFamily="34" charset="0"/>
              </a:rPr>
              <a:t> o llámenos al 877-731-0764</a:t>
            </a:r>
          </a:p>
          <a:p>
            <a:pPr algn="ctr" defTabSz="457200"/>
            <a:endParaRPr lang="es-ES" sz="400" dirty="0">
              <a:solidFill>
                <a:prstClr val="black"/>
              </a:solidFill>
              <a:latin typeface="Century Gothic" pitchFamily="34" charset="0"/>
              <a:cs typeface="Arial" pitchFamily="34" charset="0"/>
            </a:endParaRPr>
          </a:p>
          <a:p>
            <a:pPr algn="ctr" defTabSz="457200"/>
            <a:r>
              <a:rPr lang="es-MX" sz="800" dirty="0">
                <a:solidFill>
                  <a:prstClr val="black"/>
                </a:solidFill>
                <a:latin typeface="Century Gothic" pitchFamily="34" charset="0"/>
                <a:cs typeface="Arial" pitchFamily="34" charset="0"/>
              </a:rPr>
              <a:t>Este documento fue preparado por el Centro Nacional para la Enseñanza y el Aprendizaje de Calidad para el Departamento de Salud y Servicios Humanos </a:t>
            </a:r>
            <a:br>
              <a:rPr lang="es-MX" sz="800" dirty="0">
                <a:solidFill>
                  <a:prstClr val="black"/>
                </a:solidFill>
                <a:latin typeface="Century Gothic" pitchFamily="34" charset="0"/>
                <a:cs typeface="Arial" pitchFamily="34" charset="0"/>
              </a:rPr>
            </a:br>
            <a:r>
              <a:rPr lang="es-MX" sz="800" dirty="0">
                <a:solidFill>
                  <a:prstClr val="black"/>
                </a:solidFill>
                <a:latin typeface="Century Gothic" pitchFamily="34" charset="0"/>
                <a:cs typeface="Arial" pitchFamily="34" charset="0"/>
              </a:rPr>
              <a:t>de los Estados Unidos, Administración para Niños y Familias, Oficina Nacional de Head Start, con la subvención #90HC0002.</a:t>
            </a:r>
            <a:endParaRPr lang="en-US" sz="800" dirty="0">
              <a:solidFill>
                <a:prstClr val="black"/>
              </a:solidFill>
              <a:latin typeface="Century Gothic" pitchFamily="34" charset="0"/>
              <a:cs typeface="Arial" pitchFamily="34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935958" y="2957700"/>
            <a:ext cx="2486025" cy="892175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7200"/>
            <a:endParaRPr lang="en-US">
              <a:solidFill>
                <a:prstClr val="white"/>
              </a:solidFill>
            </a:endParaRPr>
          </a:p>
        </p:txBody>
      </p:sp>
      <p:pic>
        <p:nvPicPr>
          <p:cNvPr id="6" name="Picture 5" descr="NCQTL_Logo_SPANISH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49991" y="3071440"/>
            <a:ext cx="2223701" cy="6736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56066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4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Powerpoint_template.pptx</Template>
  <TotalTime>3386</TotalTime>
  <Words>233</Words>
  <Application>Microsoft Office PowerPoint</Application>
  <PresentationFormat>On-screen Show (4:3)</PresentationFormat>
  <Paragraphs>83</Paragraphs>
  <Slides>14</Slides>
  <Notes>12</Notes>
  <HiddenSlides>0</HiddenSlides>
  <MMClips>2</MMClips>
  <ScaleCrop>false</ScaleCrop>
  <HeadingPairs>
    <vt:vector size="4" baseType="variant">
      <vt:variant>
        <vt:lpstr>Theme</vt:lpstr>
      </vt:variant>
      <vt:variant>
        <vt:i4>4</vt:i4>
      </vt:variant>
      <vt:variant>
        <vt:lpstr>Slide Titles</vt:lpstr>
      </vt:variant>
      <vt:variant>
        <vt:i4>14</vt:i4>
      </vt:variant>
    </vt:vector>
  </HeadingPairs>
  <TitlesOfParts>
    <vt:vector size="18" baseType="lpstr">
      <vt:lpstr>Powerpoint_template</vt:lpstr>
      <vt:lpstr>Office Theme</vt:lpstr>
      <vt:lpstr>Powerpoint_template NCQTL_122011</vt:lpstr>
      <vt:lpstr>4_Office Theme</vt:lpstr>
      <vt:lpstr>EVALUACIÓN CONTINUA DEL NIÑO: USAR LOS DATOS PARA INFORMAR LA ENSEÑANZA</vt:lpstr>
      <vt:lpstr>MARCO PARA LA PRÁCTICA EFECTIVA  EN APOYO A LA PREPARACIÓN PARA LA ESCUELA PARA  TODOS LOS NIÑOS</vt:lpstr>
      <vt:lpstr>OBJETIVOS</vt:lpstr>
      <vt:lpstr>PowerPoint Presentation</vt:lpstr>
      <vt:lpstr>AJUSTAR LA ENSEÑANZA</vt:lpstr>
      <vt:lpstr>INTERPRETAR LOS DATOS EVALUATIVOS: PATRONES</vt:lpstr>
      <vt:lpstr>INTERPRETAR LOS DATOS EVALUATIVOS: INCONGRUENCIAS</vt:lpstr>
      <vt:lpstr>INTERPRETAR LOS DATOS EVALUATIVOS:  CUANDO UN NIÑO ESTÁ AVANZANDO</vt:lpstr>
      <vt:lpstr> INTERPRETAR LOS DATOS EVALUATIVOS:  CUANDO UN NIÑO NO ESTÁ AVANZANDO </vt:lpstr>
      <vt:lpstr>INTERPRETAR LOS DATOS EVALUATIVOS: CUANDO UN NIÑO HA ALCANZADO UNA META</vt:lpstr>
      <vt:lpstr>EL CICLO EVALUACIÓN-INSTRUCCIÓN</vt:lpstr>
      <vt:lpstr>PowerPoint Presentation</vt:lpstr>
      <vt:lpstr>RESUMEN: USAR LOS DATOS PARA INFORMAR LA ENSEÑANZA </vt:lpstr>
      <vt:lpstr>PowerPoint Presentation</vt:lpstr>
    </vt:vector>
  </TitlesOfParts>
  <Company>UW-Milwaukee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Crista Scott</dc:creator>
  <cp:lastModifiedBy>L. Slater</cp:lastModifiedBy>
  <cp:revision>188</cp:revision>
  <cp:lastPrinted>2014-03-14T05:06:11Z</cp:lastPrinted>
  <dcterms:created xsi:type="dcterms:W3CDTF">2011-05-31T14:13:35Z</dcterms:created>
  <dcterms:modified xsi:type="dcterms:W3CDTF">2015-08-06T22:09:33Z</dcterms:modified>
</cp:coreProperties>
</file>