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1"/>
    <p:sldMasterId id="2147483661" r:id="rId2"/>
  </p:sldMasterIdLst>
  <p:notesMasterIdLst>
    <p:notesMasterId r:id="rId21"/>
  </p:notesMasterIdLst>
  <p:sldIdLst>
    <p:sldId id="260" r:id="rId3"/>
    <p:sldId id="309" r:id="rId4"/>
    <p:sldId id="310" r:id="rId5"/>
    <p:sldId id="290" r:id="rId6"/>
    <p:sldId id="292" r:id="rId7"/>
    <p:sldId id="293" r:id="rId8"/>
    <p:sldId id="306" r:id="rId9"/>
    <p:sldId id="296" r:id="rId10"/>
    <p:sldId id="297" r:id="rId11"/>
    <p:sldId id="298" r:id="rId12"/>
    <p:sldId id="302" r:id="rId13"/>
    <p:sldId id="303" r:id="rId14"/>
    <p:sldId id="304" r:id="rId15"/>
    <p:sldId id="305" r:id="rId16"/>
    <p:sldId id="299" r:id="rId17"/>
    <p:sldId id="300" r:id="rId18"/>
    <p:sldId id="301" r:id="rId19"/>
    <p:sldId id="308" r:id="rId20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BCAE"/>
    <a:srgbClr val="EE2F96"/>
    <a:srgbClr val="E1542B"/>
    <a:srgbClr val="07B22F"/>
    <a:srgbClr val="FF3600"/>
    <a:srgbClr val="6792DF"/>
    <a:srgbClr val="AC35A7"/>
    <a:srgbClr val="3F8AA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261" autoAdjust="0"/>
    <p:restoredTop sz="92692" autoAdjust="0"/>
  </p:normalViewPr>
  <p:slideViewPr>
    <p:cSldViewPr snapToGrid="0" snapToObjects="1">
      <p:cViewPr>
        <p:scale>
          <a:sx n="78" d="100"/>
          <a:sy n="78" d="100"/>
        </p:scale>
        <p:origin x="54" y="-6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B40607E-B157-7E4D-BDD4-B53465B6137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66FEC2B-43A8-8D46-B020-250D5B2F23B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302621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496418D-3944-430F-83DF-501724AE6A7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8434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US" i="0" dirty="0" smtClean="0"/>
          </a:p>
        </p:txBody>
      </p:sp>
      <p:sp>
        <p:nvSpPr>
          <p:cNvPr id="1843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42F464A2-EA97-4099-8F32-E997B892E3D1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</a:pPr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 typeface="Arial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4</a:t>
            </a:fld>
            <a:endParaRPr lang="en-US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0090461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0090461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0090461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8</a:t>
            </a:fld>
            <a:endParaRPr lang="en-US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10</a:t>
            </a:fld>
            <a:endParaRPr lang="en-US"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66FEC2B-43A8-8D46-B020-250D5B2F23B7}" type="slidenum">
              <a:rPr lang="en-US" smtClean="0"/>
              <a:pPr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4898691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12</a:t>
            </a:fld>
            <a:endParaRPr lang="en-US" dirty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lvl="1">
              <a:buFont typeface="Arial" pitchFamily="34" charset="0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14</a:t>
            </a:fld>
            <a:endParaRPr lang="en-US"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15</a:t>
            </a:fld>
            <a:endParaRPr lang="en-US" dirty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92500" lnSpcReduction="20000"/>
          </a:bodyPr>
          <a:lstStyle/>
          <a:p>
            <a:pPr>
              <a:spcAft>
                <a:spcPts val="1200"/>
              </a:spcAft>
              <a:buFont typeface="Arial" pitchFamily="34" charset="0"/>
              <a:buNone/>
            </a:pPr>
            <a:endParaRPr lang="en-US" i="1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16</a:t>
            </a:fld>
            <a:endParaRPr lang="en-US" dirty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spcAft>
                <a:spcPts val="1200"/>
              </a:spcAft>
              <a:buFont typeface="Arial" pitchFamily="34" charset="0"/>
              <a:buNone/>
            </a:pPr>
            <a:endParaRPr lang="en-US" dirty="0" smtClean="0"/>
          </a:p>
          <a:p>
            <a:pPr>
              <a:spcAft>
                <a:spcPts val="1200"/>
              </a:spcAft>
              <a:buFont typeface="Arial" pitchFamily="34" charset="0"/>
              <a:buChar char="•"/>
            </a:pPr>
            <a:endParaRPr lang="en-US" dirty="0" smtClean="0"/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17</a:t>
            </a:fld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4" name="Rectangle 13"/>
          <p:cNvSpPr/>
          <p:nvPr userDrawn="1"/>
        </p:nvSpPr>
        <p:spPr>
          <a:xfrm>
            <a:off x="3011638" y="2683736"/>
            <a:ext cx="6043461" cy="155700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ectangle 7"/>
          <p:cNvSpPr/>
          <p:nvPr userDrawn="1"/>
        </p:nvSpPr>
        <p:spPr>
          <a:xfrm>
            <a:off x="3093129" y="2721836"/>
            <a:ext cx="5861065" cy="1450114"/>
          </a:xfrm>
          <a:prstGeom prst="rect">
            <a:avLst/>
          </a:prstGeom>
          <a:solidFill>
            <a:srgbClr val="005D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0184044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44219841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86110492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78600515"/>
      </p:ext>
    </p:extLst>
  </p:cSld>
  <p:clrMapOvr>
    <a:masterClrMapping/>
  </p:clrMapOvr>
  <p:hf sldNum="0" hdr="0" ftr="0" dt="0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64638449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42502302"/>
      </p:ext>
    </p:extLst>
  </p:cSld>
  <p:clrMapOvr>
    <a:masterClrMapping/>
  </p:clrMapOvr>
  <p:hf sldNum="0" hdr="0" ftr="0" dt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80052605"/>
      </p:ext>
    </p:extLst>
  </p:cSld>
  <p:clrMapOvr>
    <a:masterClrMapping/>
  </p:clrMapOvr>
  <p:hf sldNum="0"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28083395"/>
      </p:ext>
    </p:extLst>
  </p:cSld>
  <p:clrMapOvr>
    <a:masterClrMapping/>
  </p:clrMapOvr>
  <p:hf sldNum="0"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949179587"/>
      </p:ext>
    </p:extLst>
  </p:cSld>
  <p:clrMapOvr>
    <a:masterClrMapping/>
  </p:clrMapOvr>
  <p:hf sldNum="0"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3951579"/>
      </p:ext>
    </p:extLst>
  </p:cSld>
  <p:clrMapOvr>
    <a:masterClrMapping/>
  </p:clrMapOvr>
  <p:hf sldNum="0"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912081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3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9/4/2012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/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defTabSz="914400"/>
              <a:t>9/4/2012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/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/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defTabSz="914400"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514982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jpeg"/><Relationship Id="rId5" Type="http://schemas.openxmlformats.org/officeDocument/2006/relationships/image" Target="../media/image8.jpg"/><Relationship Id="rId4" Type="http://schemas.openxmlformats.org/officeDocument/2006/relationships/image" Target="../media/image7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4" Type="http://schemas.openxmlformats.org/officeDocument/2006/relationships/image" Target="../media/image16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17.png"/><Relationship Id="rId4" Type="http://schemas.openxmlformats.org/officeDocument/2006/relationships/notesSlide" Target="../notesSlides/notesSlide9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4" Type="http://schemas.openxmlformats.org/officeDocument/2006/relationships/image" Target="../media/image18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/>
        </p:nvSpPr>
        <p:spPr>
          <a:xfrm>
            <a:off x="3086100" y="2717800"/>
            <a:ext cx="5880100" cy="1447800"/>
          </a:xfrm>
          <a:prstGeom prst="rect">
            <a:avLst/>
          </a:prstGeom>
          <a:solidFill>
            <a:srgbClr val="005D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107061" y="2518060"/>
            <a:ext cx="5808339" cy="1828800"/>
          </a:xfrm>
        </p:spPr>
        <p:txBody>
          <a:bodyPr>
            <a:normAutofit/>
          </a:bodyPr>
          <a:lstStyle/>
          <a:p>
            <a:r>
              <a:rPr lang="en-US" sz="1900" dirty="0" smtClean="0"/>
              <a:t>INTEREST-BASED LEARNING:</a:t>
            </a:r>
            <a:br>
              <a:rPr lang="en-US" sz="1900" dirty="0" smtClean="0"/>
            </a:br>
            <a:r>
              <a:rPr lang="en-US" sz="2600" dirty="0" smtClean="0"/>
              <a:t>GIVING CHILDREN RESPONSIBILITIES</a:t>
            </a:r>
            <a:endParaRPr lang="en-US" sz="2600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20946" y="4184465"/>
            <a:ext cx="2967410" cy="2599197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3088357" y="5443057"/>
            <a:ext cx="3059718" cy="134060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 descr="NeveahClimbingStructure_cropped.jpg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08515" y="5482458"/>
            <a:ext cx="1435608" cy="1210739"/>
          </a:xfrm>
          <a:prstGeom prst="rect">
            <a:avLst/>
          </a:prstGeom>
        </p:spPr>
      </p:pic>
      <p:pic>
        <p:nvPicPr>
          <p:cNvPr id="11" name="Picture 10" descr="MickeyasAnthonyDrawChalkCRP.jpg"/>
          <p:cNvPicPr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51" y="4279830"/>
            <a:ext cx="2827510" cy="2409233"/>
          </a:xfrm>
          <a:prstGeom prst="rect">
            <a:avLst/>
          </a:prstGeom>
        </p:spPr>
      </p:pic>
      <p:pic>
        <p:nvPicPr>
          <p:cNvPr id="12" name="Picture 11" descr="ChildMonkeyBarCROP.jpg"/>
          <p:cNvPicPr>
            <a:picLocks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50125" y="5482457"/>
            <a:ext cx="1417320" cy="12064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38989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1828369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fontAlgn="auto">
              <a:spcAft>
                <a:spcPts val="0"/>
              </a:spcAft>
              <a:defRPr/>
            </a:pPr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469321" y="2040456"/>
            <a:ext cx="8219166" cy="969444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spcAft>
                <a:spcPts val="600"/>
              </a:spcAft>
            </a:pPr>
            <a:r>
              <a:rPr lang="en-US" sz="2000" b="1" dirty="0">
                <a:latin typeface="Century Gothic"/>
                <a:cs typeface="Century Gothic"/>
              </a:rPr>
              <a:t>Provide a definition of </a:t>
            </a:r>
            <a:r>
              <a:rPr lang="en-US" sz="2000" i="1" dirty="0">
                <a:latin typeface="Century Gothic"/>
                <a:cs typeface="Century Gothic"/>
              </a:rPr>
              <a:t>Giving Children Responsibilities.</a:t>
            </a:r>
            <a:endParaRPr lang="en-US" sz="2000" b="1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469321" y="3141123"/>
            <a:ext cx="8219166" cy="969444"/>
          </a:xfrm>
          <a:prstGeom prst="rect">
            <a:avLst/>
          </a:prstGeom>
          <a:solidFill>
            <a:srgbClr val="3F8AA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spcAft>
                <a:spcPts val="600"/>
              </a:spcAft>
            </a:pPr>
            <a:r>
              <a:rPr lang="en-US" sz="2000" b="1" dirty="0">
                <a:latin typeface="Century Gothic"/>
                <a:cs typeface="Century Gothic"/>
              </a:rPr>
              <a:t>Give examples and strategies </a:t>
            </a:r>
            <a:r>
              <a:rPr lang="en-US" sz="2000" dirty="0">
                <a:latin typeface="Century Gothic"/>
                <a:cs typeface="Century Gothic"/>
              </a:rPr>
              <a:t>for how teachers can provide children with more responsibilities in their classrooms.  </a:t>
            </a:r>
          </a:p>
        </p:txBody>
      </p:sp>
      <p:sp>
        <p:nvSpPr>
          <p:cNvPr id="6" name="Rectangle 5"/>
          <p:cNvSpPr/>
          <p:nvPr/>
        </p:nvSpPr>
        <p:spPr>
          <a:xfrm>
            <a:off x="469321" y="4241790"/>
            <a:ext cx="8219166" cy="969444"/>
          </a:xfrm>
          <a:prstGeom prst="rect">
            <a:avLst/>
          </a:prstGeom>
          <a:solidFill>
            <a:srgbClr val="07B22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spcAft>
                <a:spcPts val="600"/>
              </a:spcAft>
            </a:pPr>
            <a:r>
              <a:rPr lang="en-US" sz="2000" b="1" dirty="0">
                <a:latin typeface="Century Gothic"/>
                <a:cs typeface="Century Gothic"/>
              </a:rPr>
              <a:t>Connect</a:t>
            </a:r>
            <a:r>
              <a:rPr lang="en-US" sz="2000" dirty="0">
                <a:latin typeface="Century Gothic"/>
                <a:cs typeface="Century Gothic"/>
              </a:rPr>
              <a:t> </a:t>
            </a:r>
            <a:r>
              <a:rPr lang="en-US" sz="2000" i="1" dirty="0">
                <a:latin typeface="Century Gothic"/>
                <a:cs typeface="Century Gothic"/>
              </a:rPr>
              <a:t>Giving Children Responsibilities </a:t>
            </a:r>
            <a:r>
              <a:rPr lang="en-US" sz="2000" dirty="0">
                <a:latin typeface="Century Gothic"/>
                <a:cs typeface="Century Gothic"/>
              </a:rPr>
              <a:t>to the Head Start Child Development and Early Learning Framework.</a:t>
            </a:r>
          </a:p>
        </p:txBody>
      </p:sp>
      <p:sp>
        <p:nvSpPr>
          <p:cNvPr id="7" name="Rectangle 6"/>
          <p:cNvSpPr/>
          <p:nvPr/>
        </p:nvSpPr>
        <p:spPr>
          <a:xfrm>
            <a:off x="469321" y="5342456"/>
            <a:ext cx="8219166" cy="969444"/>
          </a:xfrm>
          <a:prstGeom prst="rect">
            <a:avLst/>
          </a:prstGeom>
          <a:solidFill>
            <a:srgbClr val="FF3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spcAft>
                <a:spcPts val="600"/>
              </a:spcAft>
            </a:pPr>
            <a:r>
              <a:rPr lang="en-US" sz="2000" b="1" dirty="0">
                <a:latin typeface="Century Gothic"/>
                <a:cs typeface="Century Gothic"/>
              </a:rPr>
              <a:t>Provide suggestions </a:t>
            </a:r>
            <a:r>
              <a:rPr lang="en-US" sz="2000" dirty="0">
                <a:latin typeface="Century Gothic"/>
                <a:cs typeface="Century Gothic"/>
              </a:rPr>
              <a:t>for teachers on how to improve their ability to provide children with responsibilities.  </a:t>
            </a:r>
          </a:p>
        </p:txBody>
      </p:sp>
    </p:spTree>
    <p:extLst>
      <p:ext uri="{BB962C8B-B14F-4D97-AF65-F5344CB8AC3E}">
        <p14:creationId xmlns:p14="http://schemas.microsoft.com/office/powerpoint/2010/main" val="36727747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sz="half" idx="1"/>
          </p:nvPr>
        </p:nvSpPr>
        <p:spPr>
          <a:xfrm>
            <a:off x="285282" y="1998110"/>
            <a:ext cx="8380158" cy="4719554"/>
          </a:xfrm>
        </p:spPr>
        <p:txBody>
          <a:bodyPr>
            <a:noAutofit/>
          </a:bodyPr>
          <a:lstStyle/>
          <a:p>
            <a:pPr marL="45720" indent="0">
              <a:lnSpc>
                <a:spcPct val="114000"/>
              </a:lnSpc>
              <a:spcAft>
                <a:spcPts val="1200"/>
              </a:spcAft>
              <a:buNone/>
            </a:pPr>
            <a:r>
              <a:rPr lang="en-US" sz="3200" b="1" dirty="0" smtClean="0"/>
              <a:t>What does it look like? </a:t>
            </a:r>
          </a:p>
          <a:p>
            <a:pPr marL="502920" indent="-457200">
              <a:lnSpc>
                <a:spcPct val="114000"/>
              </a:lnSpc>
              <a:spcAft>
                <a:spcPts val="1200"/>
              </a:spcAft>
            </a:pPr>
            <a:r>
              <a:rPr lang="en-US" dirty="0" smtClean="0">
                <a:solidFill>
                  <a:srgbClr val="000000"/>
                </a:solidFill>
              </a:rPr>
              <a:t>Teachers offering opportunities for children to have meaningful jobs in the classroom.  </a:t>
            </a:r>
            <a:endParaRPr lang="en-US" sz="1800" b="1" dirty="0" smtClean="0">
              <a:solidFill>
                <a:srgbClr val="000000"/>
              </a:solidFill>
            </a:endParaRPr>
          </a:p>
          <a:p>
            <a:pPr marL="45720" indent="0">
              <a:lnSpc>
                <a:spcPct val="114000"/>
              </a:lnSpc>
              <a:spcAft>
                <a:spcPts val="1200"/>
              </a:spcAft>
              <a:buNone/>
            </a:pPr>
            <a:r>
              <a:rPr lang="en-US" sz="3200" b="1" dirty="0" smtClean="0">
                <a:solidFill>
                  <a:srgbClr val="000000"/>
                </a:solidFill>
              </a:rPr>
              <a:t>What does it </a:t>
            </a:r>
            <a:r>
              <a:rPr lang="en-US" sz="3200" b="1" u="sng" dirty="0" smtClean="0">
                <a:solidFill>
                  <a:srgbClr val="000000"/>
                </a:solidFill>
              </a:rPr>
              <a:t>NOT</a:t>
            </a:r>
            <a:r>
              <a:rPr lang="en-US" sz="3200" b="1" dirty="0" smtClean="0">
                <a:solidFill>
                  <a:srgbClr val="000000"/>
                </a:solidFill>
              </a:rPr>
              <a:t> look like?</a:t>
            </a:r>
          </a:p>
          <a:p>
            <a:pPr marL="502920" indent="-457200">
              <a:lnSpc>
                <a:spcPct val="114000"/>
              </a:lnSpc>
              <a:spcAft>
                <a:spcPts val="1200"/>
              </a:spcAft>
            </a:pPr>
            <a:r>
              <a:rPr lang="en-US" dirty="0" smtClean="0"/>
              <a:t>Children having limited chances to lead or initiate activities.</a:t>
            </a:r>
          </a:p>
          <a:p>
            <a:pPr marL="45720" indent="0">
              <a:lnSpc>
                <a:spcPct val="114000"/>
              </a:lnSpc>
              <a:spcAft>
                <a:spcPts val="1200"/>
              </a:spcAft>
              <a:buNone/>
            </a:pPr>
            <a:endParaRPr lang="en-US" sz="1800" b="1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500" b="1" dirty="0" smtClean="0">
                <a:solidFill>
                  <a:srgbClr val="000000"/>
                </a:solidFill>
              </a:rPr>
              <a:t>Giving Children Responsibilities</a:t>
            </a:r>
            <a:endParaRPr lang="en-US" sz="3500" b="1" dirty="0">
              <a:solidFill>
                <a:srgbClr val="00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587419" y="1251153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72047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35164" y="1983381"/>
            <a:ext cx="8033597" cy="1572619"/>
          </a:xfrm>
          <a:prstGeom prst="rect">
            <a:avLst/>
          </a:prstGeom>
          <a:solidFill>
            <a:srgbClr val="045F7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OFFER MEANINGFUL ROLES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535164" y="3747308"/>
            <a:ext cx="3780714" cy="2795966"/>
          </a:xfrm>
        </p:spPr>
        <p:txBody>
          <a:bodyPr>
            <a:normAutofit fontScale="55000" lnSpcReduction="20000"/>
          </a:bodyPr>
          <a:lstStyle/>
          <a:p>
            <a:pPr marL="0" indent="0">
              <a:buNone/>
            </a:pPr>
            <a:r>
              <a:rPr lang="en-US" dirty="0" smtClean="0"/>
              <a:t>For example: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lnSpc>
                <a:spcPct val="150000"/>
              </a:lnSpc>
              <a:buNone/>
            </a:pPr>
            <a:r>
              <a:rPr lang="en-US" dirty="0" smtClean="0"/>
              <a:t>During a small group activity in which the class is making their own play dough, the teacher assigns children to different tasks (i.e., Mario measures </a:t>
            </a:r>
            <a:r>
              <a:rPr lang="en-US" dirty="0"/>
              <a:t>the </a:t>
            </a:r>
            <a:r>
              <a:rPr lang="en-US" dirty="0" smtClean="0"/>
              <a:t>ingredients, Anna stirs the mixture and Kevin adds the food coloring).</a:t>
            </a:r>
            <a:endParaRPr lang="en-US" dirty="0"/>
          </a:p>
        </p:txBody>
      </p:sp>
      <p:pic>
        <p:nvPicPr>
          <p:cNvPr id="11" name="Content Placeholder 10" descr="Screen shot 2012-02-16 at 2.46.36 PM.png"/>
          <p:cNvPicPr>
            <a:picLocks noGrp="1" noChangeAspect="1"/>
          </p:cNvPicPr>
          <p:nvPr>
            <p:ph sz="half" idx="2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38842" y="2306681"/>
            <a:ext cx="3761874" cy="4047980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12" name="TextBox 11"/>
          <p:cNvSpPr txBox="1"/>
          <p:nvPr/>
        </p:nvSpPr>
        <p:spPr>
          <a:xfrm>
            <a:off x="644358" y="2365401"/>
            <a:ext cx="378071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Provide real jobs for children during class activities. </a:t>
            </a:r>
            <a:endParaRPr lang="en-US" sz="2000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8933627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35164" y="1983381"/>
            <a:ext cx="8033597" cy="1572619"/>
          </a:xfrm>
          <a:prstGeom prst="rect">
            <a:avLst/>
          </a:prstGeom>
          <a:solidFill>
            <a:srgbClr val="AC35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LET CHILDREN LEAD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3824972"/>
            <a:ext cx="4038600" cy="2122604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dirty="0" smtClean="0"/>
              <a:t>For example:</a:t>
            </a:r>
          </a:p>
          <a:p>
            <a:pPr marL="0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1800" dirty="0" smtClean="0"/>
              <a:t>During circle time/morning meeting, the teacher allows Mia to lead the class as they learn the days of the week.  </a:t>
            </a:r>
          </a:p>
        </p:txBody>
      </p:sp>
      <p:pic>
        <p:nvPicPr>
          <p:cNvPr id="7" name="Content Placeholder 6" descr="Screen shot 2012-02-16 at 2.37.02 PM.png"/>
          <p:cNvPicPr>
            <a:picLocks noGrp="1" noChangeAspect="1"/>
          </p:cNvPicPr>
          <p:nvPr>
            <p:ph sz="half" idx="2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02748" y="2172560"/>
            <a:ext cx="3788611" cy="3953603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8" name="TextBox 7"/>
          <p:cNvSpPr txBox="1"/>
          <p:nvPr/>
        </p:nvSpPr>
        <p:spPr>
          <a:xfrm>
            <a:off x="644357" y="2298386"/>
            <a:ext cx="369211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FFFFFF"/>
                </a:solidFill>
                <a:latin typeface="Century Gothic"/>
                <a:cs typeface="Century Gothic"/>
              </a:rPr>
              <a:t>Allow children to be the teacher and make decisions when appropriate.  </a:t>
            </a:r>
            <a:endParaRPr lang="en-US" sz="2000" b="1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9402477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35164" y="1983381"/>
            <a:ext cx="8033597" cy="1572619"/>
          </a:xfrm>
          <a:prstGeom prst="rect">
            <a:avLst/>
          </a:prstGeom>
          <a:solidFill>
            <a:srgbClr val="045F7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ENCOURAGE CHILDREN </a:t>
            </a:r>
            <a:br>
              <a:rPr lang="en-US" dirty="0" smtClean="0"/>
            </a:br>
            <a:r>
              <a:rPr lang="en-US" dirty="0" smtClean="0"/>
              <a:t>TO HELP EACH OTHER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457199" y="3647755"/>
            <a:ext cx="3633052" cy="2478408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1800" dirty="0" smtClean="0"/>
              <a:t>For example:</a:t>
            </a:r>
          </a:p>
          <a:p>
            <a:pPr marL="0" indent="0">
              <a:buNone/>
            </a:pPr>
            <a:endParaRPr lang="en-US" sz="1800" dirty="0" smtClean="0"/>
          </a:p>
          <a:p>
            <a:pPr marL="0" indent="0">
              <a:buNone/>
            </a:pPr>
            <a:r>
              <a:rPr lang="en-US" sz="1800" dirty="0" smtClean="0"/>
              <a:t>As the children transition from snack to book time, the teacher encourages children who are dual language learners to pair up and read books with peers who know English well.  </a:t>
            </a:r>
            <a:endParaRPr lang="en-US" sz="1800" dirty="0"/>
          </a:p>
        </p:txBody>
      </p:sp>
      <p:pic>
        <p:nvPicPr>
          <p:cNvPr id="2" name="Content Placeholder 1" descr="Screen shot 2012-02-16 at 2.54.03 PM.png"/>
          <p:cNvPicPr>
            <a:picLocks noGrp="1" noChangeAspect="1"/>
          </p:cNvPicPr>
          <p:nvPr>
            <p:ph sz="half" idx="2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157091" y="2356718"/>
            <a:ext cx="4226129" cy="3769445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TextBox 6"/>
          <p:cNvSpPr txBox="1"/>
          <p:nvPr/>
        </p:nvSpPr>
        <p:spPr>
          <a:xfrm>
            <a:off x="657725" y="2232976"/>
            <a:ext cx="332240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FFFFFF"/>
                </a:solidFill>
                <a:latin typeface="Century Gothic"/>
                <a:cs typeface="Century Gothic"/>
              </a:rPr>
              <a:t>Facilitate moments in which children can learn from each other.  </a:t>
            </a:r>
            <a:endParaRPr lang="en-US" sz="2000" b="1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6746816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57200" y="2057400"/>
            <a:ext cx="6070600" cy="2286001"/>
          </a:xfrm>
          <a:prstGeom prst="rect">
            <a:avLst/>
          </a:prstGeom>
          <a:solidFill>
            <a:srgbClr val="07B22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5" descr="framework-Aug-2011-Graphic-V2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84615" y="1903275"/>
            <a:ext cx="3699181" cy="4642109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sz="half" idx="1"/>
          </p:nvPr>
        </p:nvSpPr>
        <p:spPr>
          <a:xfrm>
            <a:off x="466513" y="2299368"/>
            <a:ext cx="4613487" cy="1791369"/>
          </a:xfrm>
        </p:spPr>
        <p:txBody>
          <a:bodyPr>
            <a:normAutofit lnSpcReduction="10000"/>
          </a:bodyPr>
          <a:lstStyle/>
          <a:p>
            <a:pPr marL="0" indent="0">
              <a:lnSpc>
                <a:spcPct val="114000"/>
              </a:lnSpc>
              <a:spcAft>
                <a:spcPts val="600"/>
              </a:spcAft>
              <a:buNone/>
            </a:pPr>
            <a:r>
              <a:rPr lang="en-US" sz="2400" i="1" dirty="0" smtClean="0">
                <a:solidFill>
                  <a:srgbClr val="FFFFFF"/>
                </a:solidFill>
              </a:rPr>
              <a:t>Giving Children Responsibilities </a:t>
            </a:r>
            <a:r>
              <a:rPr lang="en-US" sz="2400" dirty="0" smtClean="0">
                <a:solidFill>
                  <a:srgbClr val="FFFFFF"/>
                </a:solidFill>
              </a:rPr>
              <a:t>can occur throughout many domains of the Head Start framework. </a:t>
            </a:r>
            <a:endParaRPr lang="en-US" sz="2200" dirty="0" smtClean="0">
              <a:solidFill>
                <a:srgbClr val="FFFFFF"/>
              </a:solidFill>
            </a:endParaRPr>
          </a:p>
          <a:p>
            <a:pPr marL="457200" lvl="1" indent="0">
              <a:lnSpc>
                <a:spcPct val="114000"/>
              </a:lnSpc>
              <a:spcAft>
                <a:spcPts val="600"/>
              </a:spcAft>
              <a:buNone/>
            </a:pPr>
            <a:endParaRPr lang="en-US" sz="2000" dirty="0" smtClean="0">
              <a:solidFill>
                <a:srgbClr val="FFFFFF"/>
              </a:solidFill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dirty="0" smtClean="0"/>
              <a:t>THE HEAD START CHILD DEVELOPMENT AND EARLY LEARNING FRAMEWORK</a:t>
            </a:r>
            <a:endParaRPr lang="en-US" sz="2800" dirty="0"/>
          </a:p>
        </p:txBody>
      </p:sp>
      <p:sp>
        <p:nvSpPr>
          <p:cNvPr id="4" name="Rectangle 3"/>
          <p:cNvSpPr/>
          <p:nvPr/>
        </p:nvSpPr>
        <p:spPr>
          <a:xfrm>
            <a:off x="628315" y="4410258"/>
            <a:ext cx="5360737" cy="21472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4000"/>
              </a:lnSpc>
              <a:spcAft>
                <a:spcPts val="600"/>
              </a:spcAft>
            </a:pPr>
            <a:r>
              <a:rPr lang="en-US" sz="2000" dirty="0">
                <a:latin typeface="Century Gothic"/>
                <a:cs typeface="Century Gothic"/>
              </a:rPr>
              <a:t>Some examples are: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000" dirty="0">
                <a:solidFill>
                  <a:srgbClr val="EE2F96"/>
                </a:solidFill>
                <a:latin typeface="Century Gothic"/>
                <a:cs typeface="Century Gothic"/>
              </a:rPr>
              <a:t>Social &amp; Emotional Development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000" dirty="0">
                <a:solidFill>
                  <a:srgbClr val="6792DF"/>
                </a:solidFill>
                <a:latin typeface="Century Gothic"/>
                <a:cs typeface="Century Gothic"/>
              </a:rPr>
              <a:t>Approaches to Learning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000" dirty="0">
                <a:solidFill>
                  <a:srgbClr val="00BCAE"/>
                </a:solidFill>
                <a:latin typeface="Century Gothic"/>
                <a:cs typeface="Century Gothic"/>
              </a:rPr>
              <a:t>Physical Development </a:t>
            </a:r>
            <a:r>
              <a:rPr lang="en-US" sz="2000" dirty="0" smtClean="0">
                <a:solidFill>
                  <a:srgbClr val="00BCAE"/>
                </a:solidFill>
                <a:latin typeface="Century Gothic"/>
                <a:cs typeface="Century Gothic"/>
              </a:rPr>
              <a:t>&amp; </a:t>
            </a:r>
            <a:r>
              <a:rPr lang="en-US" sz="2000" dirty="0">
                <a:solidFill>
                  <a:srgbClr val="00BCAE"/>
                </a:solidFill>
                <a:latin typeface="Century Gothic"/>
                <a:cs typeface="Century Gothic"/>
              </a:rPr>
              <a:t>Health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000" dirty="0">
                <a:solidFill>
                  <a:srgbClr val="FF3600"/>
                </a:solidFill>
                <a:latin typeface="Century Gothic"/>
                <a:cs typeface="Century Gothic"/>
              </a:rPr>
              <a:t>Creative Arts Expression</a:t>
            </a:r>
          </a:p>
        </p:txBody>
      </p:sp>
    </p:spTree>
    <p:extLst>
      <p:ext uri="{BB962C8B-B14F-4D97-AF65-F5344CB8AC3E}">
        <p14:creationId xmlns:p14="http://schemas.microsoft.com/office/powerpoint/2010/main" val="11673533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- CLASSROOM JOB REVIEW</a:t>
            </a:r>
            <a:endParaRPr lang="en-US" dirty="0"/>
          </a:p>
        </p:txBody>
      </p:sp>
      <p:pic>
        <p:nvPicPr>
          <p:cNvPr id="2" name="Classroom-Job-Review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12131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eft-Up Arrow 1"/>
          <p:cNvSpPr/>
          <p:nvPr/>
        </p:nvSpPr>
        <p:spPr>
          <a:xfrm rot="8100000">
            <a:off x="4188838" y="3268151"/>
            <a:ext cx="1567815" cy="1567815"/>
          </a:xfrm>
          <a:prstGeom prst="leftUpArrow">
            <a:avLst>
              <a:gd name="adj1" fmla="val 13701"/>
              <a:gd name="adj2" fmla="val 19351"/>
              <a:gd name="adj3" fmla="val 25565"/>
            </a:avLst>
          </a:prstGeom>
          <a:solidFill>
            <a:srgbClr val="3F8AA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209176"/>
            <a:ext cx="8381260" cy="1344705"/>
          </a:xfrm>
        </p:spPr>
        <p:txBody>
          <a:bodyPr>
            <a:normAutofit fontScale="90000"/>
          </a:bodyPr>
          <a:lstStyle/>
          <a:p>
            <a:r>
              <a:rPr lang="en-US" sz="4000" dirty="0"/>
              <a:t>IN THIS CLIP, THE </a:t>
            </a:r>
            <a:r>
              <a:rPr lang="en-US" sz="4000" b="1" dirty="0" smtClean="0"/>
              <a:t>TEACHER OFFERED CHILDREN MEANINGFUL ROLES</a:t>
            </a:r>
            <a:endParaRPr lang="en-US" sz="4000" b="1" dirty="0"/>
          </a:p>
        </p:txBody>
      </p:sp>
      <p:sp>
        <p:nvSpPr>
          <p:cNvPr id="4" name="Rounded Rectangle 3"/>
          <p:cNvSpPr/>
          <p:nvPr/>
        </p:nvSpPr>
        <p:spPr bwMode="auto">
          <a:xfrm>
            <a:off x="5166296" y="1893060"/>
            <a:ext cx="3437094" cy="1470513"/>
          </a:xfrm>
          <a:prstGeom prst="roundRect">
            <a:avLst/>
          </a:prstGeom>
          <a:solidFill>
            <a:srgbClr val="AC35A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children’s </a:t>
            </a:r>
            <a:endParaRPr lang="en-US" sz="2400" b="1" dirty="0" smtClean="0">
              <a:solidFill>
                <a:schemeClr val="bg1"/>
              </a:solidFill>
              <a:latin typeface="Century Gothic"/>
              <a:cs typeface="Century Gothic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Social </a:t>
            </a: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&amp;</a:t>
            </a: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 Emotional Development</a:t>
            </a:r>
            <a:endParaRPr lang="en-US" sz="2400" b="1" dirty="0">
              <a:latin typeface="Century Gothic"/>
              <a:cs typeface="Century Gothic"/>
            </a:endParaRPr>
          </a:p>
        </p:txBody>
      </p:sp>
      <p:sp>
        <p:nvSpPr>
          <p:cNvPr id="6" name="Rounded Rectangle 5"/>
          <p:cNvSpPr/>
          <p:nvPr/>
        </p:nvSpPr>
        <p:spPr>
          <a:xfrm>
            <a:off x="447014" y="2076492"/>
            <a:ext cx="3686814" cy="3912727"/>
          </a:xfrm>
          <a:prstGeom prst="roundRect">
            <a:avLst/>
          </a:prstGeom>
          <a:gradFill flip="none" rotWithShape="1">
            <a:gsLst>
              <a:gs pos="77000">
                <a:schemeClr val="accent6">
                  <a:alpha val="25000"/>
                </a:schemeClr>
              </a:gs>
              <a:gs pos="19000">
                <a:srgbClr val="AC35A7">
                  <a:alpha val="25000"/>
                </a:srgbClr>
              </a:gs>
            </a:gsLst>
            <a:lin ang="0" scaled="1"/>
            <a:tileRect/>
          </a:gra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solidFill>
                  <a:srgbClr val="000000"/>
                </a:solidFill>
                <a:latin typeface="Century Gothic"/>
                <a:cs typeface="Century Gothic"/>
              </a:rPr>
              <a:t>The teacher provided children </a:t>
            </a:r>
            <a:r>
              <a:rPr lang="en-US" sz="2800" b="1" dirty="0" smtClean="0">
                <a:solidFill>
                  <a:srgbClr val="000000"/>
                </a:solidFill>
                <a:latin typeface="Century Gothic"/>
                <a:cs typeface="Century Gothic"/>
              </a:rPr>
              <a:t>meaningful roles </a:t>
            </a:r>
            <a:r>
              <a:rPr lang="en-US" sz="2800" dirty="0" smtClean="0">
                <a:solidFill>
                  <a:srgbClr val="000000"/>
                </a:solidFill>
                <a:latin typeface="Century Gothic"/>
                <a:cs typeface="Century Gothic"/>
              </a:rPr>
              <a:t>during transition</a:t>
            </a:r>
            <a:r>
              <a:rPr lang="en-US" sz="2800" dirty="0" smtClean="0">
                <a:solidFill>
                  <a:srgbClr val="FF0000"/>
                </a:solidFill>
                <a:latin typeface="Century Gothic"/>
                <a:cs typeface="Century Gothic"/>
              </a:rPr>
              <a:t> </a:t>
            </a:r>
            <a:r>
              <a:rPr lang="en-US" sz="2800" dirty="0" smtClean="0">
                <a:solidFill>
                  <a:srgbClr val="000000"/>
                </a:solidFill>
                <a:latin typeface="Century Gothic"/>
                <a:cs typeface="Century Gothic"/>
              </a:rPr>
              <a:t>by assigning them to different jobs.  </a:t>
            </a:r>
          </a:p>
        </p:txBody>
      </p:sp>
      <p:sp>
        <p:nvSpPr>
          <p:cNvPr id="9" name="Rounded Rectangle 8"/>
          <p:cNvSpPr/>
          <p:nvPr/>
        </p:nvSpPr>
        <p:spPr bwMode="auto">
          <a:xfrm>
            <a:off x="5166296" y="4528996"/>
            <a:ext cx="3437094" cy="1460223"/>
          </a:xfrm>
          <a:prstGeom prst="round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</a:t>
            </a: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children’s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 Literacy Knowledge </a:t>
            </a:r>
            <a:b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&amp; Skills</a:t>
            </a:r>
            <a:endParaRPr lang="en-US" sz="2400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069839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– OVAL TIME</a:t>
            </a:r>
            <a:endParaRPr lang="en-US" dirty="0"/>
          </a:p>
        </p:txBody>
      </p:sp>
      <p:pic>
        <p:nvPicPr>
          <p:cNvPr id="4" name="Oval-Tim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3306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209176"/>
            <a:ext cx="8381260" cy="1344705"/>
          </a:xfrm>
        </p:spPr>
        <p:txBody>
          <a:bodyPr>
            <a:normAutofit/>
          </a:bodyPr>
          <a:lstStyle/>
          <a:p>
            <a:r>
              <a:rPr lang="en-US" dirty="0"/>
              <a:t>IN THIS CLIP, THE </a:t>
            </a:r>
            <a:r>
              <a:rPr lang="en-US" b="1" dirty="0" smtClean="0"/>
              <a:t>TEACHER LET THE CHILD LEAD</a:t>
            </a:r>
            <a:endParaRPr lang="en-US" b="1" dirty="0"/>
          </a:p>
        </p:txBody>
      </p:sp>
      <p:sp>
        <p:nvSpPr>
          <p:cNvPr id="4" name="Rounded Rectangle 3"/>
          <p:cNvSpPr/>
          <p:nvPr/>
        </p:nvSpPr>
        <p:spPr bwMode="auto">
          <a:xfrm>
            <a:off x="5166296" y="1893060"/>
            <a:ext cx="3437094" cy="1470513"/>
          </a:xfrm>
          <a:prstGeom prst="roundRect">
            <a:avLst/>
          </a:prstGeom>
          <a:solidFill>
            <a:srgbClr val="AC35A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children’s </a:t>
            </a:r>
            <a:endParaRPr lang="en-US" sz="2400" b="1" dirty="0" smtClean="0">
              <a:solidFill>
                <a:schemeClr val="bg1"/>
              </a:solidFill>
              <a:latin typeface="Century Gothic"/>
              <a:cs typeface="Century Gothic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Social </a:t>
            </a: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&amp;</a:t>
            </a: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 Emotional Development</a:t>
            </a:r>
            <a:endParaRPr lang="en-US" sz="2400" b="1" dirty="0">
              <a:latin typeface="Century Gothic"/>
              <a:cs typeface="Century Gothic"/>
            </a:endParaRPr>
          </a:p>
        </p:txBody>
      </p:sp>
      <p:sp>
        <p:nvSpPr>
          <p:cNvPr id="5" name="Rounded Rectangle 4"/>
          <p:cNvSpPr/>
          <p:nvPr/>
        </p:nvSpPr>
        <p:spPr bwMode="auto">
          <a:xfrm>
            <a:off x="5210249" y="4293563"/>
            <a:ext cx="3437094" cy="1470513"/>
          </a:xfrm>
          <a:prstGeom prst="round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children’s </a:t>
            </a: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Creative Arts Expression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381000" y="1971924"/>
            <a:ext cx="3682117" cy="4436828"/>
          </a:xfrm>
          <a:prstGeom prst="roundRect">
            <a:avLst/>
          </a:prstGeom>
          <a:gradFill flip="none" rotWithShape="1">
            <a:gsLst>
              <a:gs pos="86000">
                <a:schemeClr val="accent6">
                  <a:lumMod val="75000"/>
                  <a:alpha val="25000"/>
                </a:schemeClr>
              </a:gs>
              <a:gs pos="19000">
                <a:srgbClr val="AC35A7">
                  <a:alpha val="25000"/>
                </a:srgbClr>
              </a:gs>
            </a:gsLst>
            <a:lin ang="0" scaled="1"/>
            <a:tileRect/>
          </a:gra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dirty="0" smtClean="0">
                <a:solidFill>
                  <a:srgbClr val="000000"/>
                </a:solidFill>
                <a:latin typeface="Century Gothic"/>
                <a:cs typeface="Century Gothic"/>
              </a:rPr>
              <a:t>The teacher allows  the child to lead the class during circle time/ morning meeting and choose the activity they will do (“mouse in the oval” song).  </a:t>
            </a:r>
          </a:p>
        </p:txBody>
      </p:sp>
      <p:sp>
        <p:nvSpPr>
          <p:cNvPr id="9" name="Left-Up Arrow 8"/>
          <p:cNvSpPr/>
          <p:nvPr/>
        </p:nvSpPr>
        <p:spPr>
          <a:xfrm rot="8100000">
            <a:off x="4095099" y="3229323"/>
            <a:ext cx="1645472" cy="1645472"/>
          </a:xfrm>
          <a:prstGeom prst="leftUpArrow">
            <a:avLst>
              <a:gd name="adj1" fmla="val 13701"/>
              <a:gd name="adj2" fmla="val 19351"/>
              <a:gd name="adj3" fmla="val 25565"/>
            </a:avLst>
          </a:prstGeom>
          <a:solidFill>
            <a:srgbClr val="3F8AA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9314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– WALKING PARTNERS</a:t>
            </a:r>
            <a:endParaRPr lang="en-US" dirty="0"/>
          </a:p>
        </p:txBody>
      </p:sp>
      <p:pic>
        <p:nvPicPr>
          <p:cNvPr id="4" name="Walking-Partn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3306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209176"/>
            <a:ext cx="8381260" cy="1344705"/>
          </a:xfrm>
        </p:spPr>
        <p:txBody>
          <a:bodyPr>
            <a:noAutofit/>
          </a:bodyPr>
          <a:lstStyle/>
          <a:p>
            <a:r>
              <a:rPr lang="en-US" sz="3200" dirty="0"/>
              <a:t>IN THIS CLIP, THE </a:t>
            </a:r>
            <a:r>
              <a:rPr lang="en-US" sz="3200" dirty="0" smtClean="0"/>
              <a:t>TEACHER </a:t>
            </a:r>
            <a:r>
              <a:rPr lang="en-US" sz="3200" b="1" dirty="0" smtClean="0"/>
              <a:t>ENCOURAGED CHILDREN TO HELP EACH OTHER</a:t>
            </a:r>
            <a:endParaRPr lang="en-US" sz="3200" b="1" dirty="0"/>
          </a:p>
        </p:txBody>
      </p:sp>
      <p:sp>
        <p:nvSpPr>
          <p:cNvPr id="4" name="Rounded Rectangle 3"/>
          <p:cNvSpPr/>
          <p:nvPr/>
        </p:nvSpPr>
        <p:spPr bwMode="auto">
          <a:xfrm>
            <a:off x="5166296" y="1893060"/>
            <a:ext cx="3437094" cy="1470513"/>
          </a:xfrm>
          <a:prstGeom prst="roundRect">
            <a:avLst/>
          </a:prstGeom>
          <a:solidFill>
            <a:srgbClr val="AC35A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children’s </a:t>
            </a:r>
            <a:endParaRPr lang="en-US" sz="2400" b="1" dirty="0" smtClean="0">
              <a:solidFill>
                <a:schemeClr val="bg1"/>
              </a:solidFill>
              <a:latin typeface="Century Gothic"/>
              <a:cs typeface="Century Gothic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Social &amp; Emotional Development</a:t>
            </a:r>
            <a:endParaRPr lang="en-US" sz="2400" b="1" dirty="0">
              <a:latin typeface="Century Gothic"/>
              <a:cs typeface="Century Gothic"/>
            </a:endParaRPr>
          </a:p>
        </p:txBody>
      </p:sp>
      <p:sp>
        <p:nvSpPr>
          <p:cNvPr id="6" name="Rounded Rectangle 5"/>
          <p:cNvSpPr/>
          <p:nvPr/>
        </p:nvSpPr>
        <p:spPr>
          <a:xfrm>
            <a:off x="381000" y="2076492"/>
            <a:ext cx="3809999" cy="3912727"/>
          </a:xfrm>
          <a:prstGeom prst="roundRect">
            <a:avLst/>
          </a:prstGeom>
          <a:gradFill flip="none" rotWithShape="1">
            <a:gsLst>
              <a:gs pos="86000">
                <a:srgbClr val="6792DF">
                  <a:alpha val="25000"/>
                </a:srgbClr>
              </a:gs>
              <a:gs pos="19000">
                <a:srgbClr val="AC35A7">
                  <a:alpha val="25000"/>
                </a:srgbClr>
              </a:gs>
            </a:gsLst>
            <a:lin ang="0" scaled="1"/>
            <a:tileRect/>
          </a:gra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dirty="0" smtClean="0">
                <a:solidFill>
                  <a:srgbClr val="000000"/>
                </a:solidFill>
                <a:latin typeface="Century Gothic"/>
                <a:cs typeface="Century Gothic"/>
              </a:rPr>
              <a:t>During outdoor time, the teacher sees a child help her classmate walk and encourages her to continue by saying “You’re being such a good friend.”</a:t>
            </a:r>
          </a:p>
        </p:txBody>
      </p:sp>
      <p:sp>
        <p:nvSpPr>
          <p:cNvPr id="9" name="Rounded Rectangle 8"/>
          <p:cNvSpPr/>
          <p:nvPr/>
        </p:nvSpPr>
        <p:spPr bwMode="auto">
          <a:xfrm>
            <a:off x="5166296" y="4528996"/>
            <a:ext cx="3437094" cy="1460223"/>
          </a:xfrm>
          <a:prstGeom prst="roundRect">
            <a:avLst/>
          </a:prstGeom>
          <a:solidFill>
            <a:srgbClr val="6792D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>
                <a:solidFill>
                  <a:schemeClr val="bg1"/>
                </a:solidFill>
                <a:latin typeface="Century Gothic"/>
                <a:cs typeface="Century Gothic"/>
              </a:rPr>
              <a:t>Supports </a:t>
            </a: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children’s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 Approaches to Learning </a:t>
            </a:r>
            <a:endParaRPr lang="en-US" sz="2400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0" name="Left-Up Arrow 9"/>
          <p:cNvSpPr/>
          <p:nvPr/>
        </p:nvSpPr>
        <p:spPr>
          <a:xfrm rot="8100000">
            <a:off x="4095099" y="3229323"/>
            <a:ext cx="1645472" cy="1645472"/>
          </a:xfrm>
          <a:prstGeom prst="leftUpArrow">
            <a:avLst>
              <a:gd name="adj1" fmla="val 13701"/>
              <a:gd name="adj2" fmla="val 19351"/>
              <a:gd name="adj3" fmla="val 25565"/>
            </a:avLst>
          </a:prstGeom>
          <a:solidFill>
            <a:srgbClr val="3F8AA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9314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88424" y="1722439"/>
            <a:ext cx="8381589" cy="4403724"/>
          </a:xfrm>
        </p:spPr>
        <p:txBody>
          <a:bodyPr>
            <a:normAutofit/>
          </a:bodyPr>
          <a:lstStyle/>
          <a:p>
            <a:pPr>
              <a:lnSpc>
                <a:spcPct val="114000"/>
              </a:lnSpc>
              <a:spcAft>
                <a:spcPts val="600"/>
              </a:spcAft>
            </a:pPr>
            <a:r>
              <a:rPr lang="en-US" dirty="0" smtClean="0"/>
              <a:t>Teachers may give children responsibilities  </a:t>
            </a:r>
            <a:r>
              <a:rPr lang="en-US" b="1" dirty="0" smtClean="0"/>
              <a:t>throughout </a:t>
            </a:r>
            <a:r>
              <a:rPr lang="en-US" b="1" dirty="0"/>
              <a:t>the school day </a:t>
            </a:r>
            <a:r>
              <a:rPr lang="en-US" dirty="0"/>
              <a:t>in many </a:t>
            </a:r>
            <a:r>
              <a:rPr lang="en-US" dirty="0" smtClean="0"/>
              <a:t>classroom activities </a:t>
            </a:r>
            <a:r>
              <a:rPr lang="en-US" dirty="0"/>
              <a:t>including: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dirty="0"/>
              <a:t> </a:t>
            </a:r>
            <a:r>
              <a:rPr lang="en-US" sz="2400" dirty="0"/>
              <a:t>Centers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400" dirty="0"/>
              <a:t> Small and whole </a:t>
            </a:r>
            <a:r>
              <a:rPr lang="en-US" sz="2400" dirty="0" smtClean="0"/>
              <a:t>group </a:t>
            </a:r>
            <a:r>
              <a:rPr lang="en-US" sz="2400" dirty="0"/>
              <a:t>instruction</a:t>
            </a:r>
          </a:p>
          <a:p>
            <a:pPr lvl="1">
              <a:lnSpc>
                <a:spcPct val="114000"/>
              </a:lnSpc>
              <a:spcAft>
                <a:spcPts val="600"/>
              </a:spcAft>
            </a:pPr>
            <a:r>
              <a:rPr lang="en-US" sz="2400" dirty="0"/>
              <a:t> Meal and snack time</a:t>
            </a:r>
          </a:p>
          <a:p>
            <a:pPr lvl="1">
              <a:lnSpc>
                <a:spcPct val="114000"/>
              </a:lnSpc>
            </a:pPr>
            <a:r>
              <a:rPr lang="en-US" sz="2400" dirty="0"/>
              <a:t> Transitions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000" dirty="0" smtClean="0"/>
              <a:t>WHEN CAN </a:t>
            </a:r>
            <a:r>
              <a:rPr lang="en-US" sz="3000" smtClean="0"/>
              <a:t>I </a:t>
            </a:r>
            <a:r>
              <a:rPr lang="en-US" sz="3000" smtClean="0"/>
              <a:t>GIVE</a:t>
            </a:r>
            <a:r>
              <a:rPr lang="en-US" sz="3000" smtClean="0"/>
              <a:t> CHILDREN </a:t>
            </a:r>
            <a:r>
              <a:rPr lang="en-US" sz="3000" dirty="0" smtClean="0"/>
              <a:t>RESPONSIBILITIES? </a:t>
            </a:r>
            <a:endParaRPr lang="en-US" sz="3000" dirty="0"/>
          </a:p>
        </p:txBody>
      </p:sp>
    </p:spTree>
    <p:extLst>
      <p:ext uri="{BB962C8B-B14F-4D97-AF65-F5344CB8AC3E}">
        <p14:creationId xmlns:p14="http://schemas.microsoft.com/office/powerpoint/2010/main" val="27393496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500" dirty="0" smtClean="0"/>
              <a:t>IMPROVING PRACTICE</a:t>
            </a:r>
            <a:endParaRPr lang="en-US" sz="3500" dirty="0"/>
          </a:p>
        </p:txBody>
      </p:sp>
      <p:sp>
        <p:nvSpPr>
          <p:cNvPr id="4" name="Rectangle 3"/>
          <p:cNvSpPr/>
          <p:nvPr/>
        </p:nvSpPr>
        <p:spPr>
          <a:xfrm>
            <a:off x="953050" y="1979924"/>
            <a:ext cx="7276550" cy="2323596"/>
          </a:xfrm>
          <a:prstGeom prst="rect">
            <a:avLst/>
          </a:prstGeom>
          <a:solidFill>
            <a:srgbClr val="259828"/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ct val="120000"/>
              </a:lnSpc>
              <a:spcAft>
                <a:spcPts val="1200"/>
              </a:spcAft>
            </a:pPr>
            <a:r>
              <a:rPr lang="en-US" sz="2400" dirty="0">
                <a:latin typeface="Century Gothic"/>
                <a:cs typeface="Century Gothic"/>
              </a:rPr>
              <a:t>Teachers can videotape and watch a clip of their interactions with children during a lesson, focusing on whether and how often they </a:t>
            </a:r>
            <a:r>
              <a:rPr lang="en-US" sz="2400" dirty="0">
                <a:solidFill>
                  <a:srgbClr val="000000"/>
                </a:solidFill>
                <a:latin typeface="Century Gothic"/>
                <a:cs typeface="Century Gothic"/>
              </a:rPr>
              <a:t>provide children with responsibilities.</a:t>
            </a:r>
          </a:p>
        </p:txBody>
      </p:sp>
      <p:sp>
        <p:nvSpPr>
          <p:cNvPr id="5" name="Rectangle 4"/>
          <p:cNvSpPr/>
          <p:nvPr/>
        </p:nvSpPr>
        <p:spPr>
          <a:xfrm>
            <a:off x="953050" y="4515168"/>
            <a:ext cx="7276550" cy="1622638"/>
          </a:xfrm>
          <a:prstGeom prst="rect">
            <a:avLst/>
          </a:prstGeom>
          <a:solidFill>
            <a:srgbClr val="C4960C"/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ct val="120000"/>
              </a:lnSpc>
              <a:spcAft>
                <a:spcPts val="1200"/>
              </a:spcAft>
            </a:pPr>
            <a:r>
              <a:rPr lang="en-US" sz="2800" dirty="0">
                <a:latin typeface="Century Gothic"/>
                <a:cs typeface="Century Gothic"/>
              </a:rPr>
              <a:t>Watch “master teachers” in action</a:t>
            </a:r>
            <a:r>
              <a:rPr lang="en-US" sz="2800" dirty="0" smtClean="0">
                <a:latin typeface="Century Gothic"/>
                <a:cs typeface="Century Gothic"/>
              </a:rPr>
              <a:t>.</a:t>
            </a:r>
            <a:endParaRPr lang="en-US" sz="28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5188963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0999" y="1884784"/>
            <a:ext cx="8240487" cy="4644509"/>
          </a:xfrm>
        </p:spPr>
        <p:txBody>
          <a:bodyPr>
            <a:normAutofit lnSpcReduction="10000"/>
          </a:bodyPr>
          <a:lstStyle/>
          <a:p>
            <a:pPr>
              <a:spcAft>
                <a:spcPts val="1200"/>
              </a:spcAft>
            </a:pPr>
            <a:r>
              <a:rPr lang="en-US" sz="2200" dirty="0" smtClean="0"/>
              <a:t>Teachers give children responsibilities by:</a:t>
            </a:r>
          </a:p>
          <a:p>
            <a:pPr lvl="1">
              <a:spcAft>
                <a:spcPts val="1200"/>
              </a:spcAft>
            </a:pPr>
            <a:r>
              <a:rPr lang="en-US" sz="2000" b="1" dirty="0" smtClean="0"/>
              <a:t>Offering meaningful roles – </a:t>
            </a:r>
            <a:r>
              <a:rPr lang="en-US" sz="2000" dirty="0" smtClean="0"/>
              <a:t>Provide </a:t>
            </a:r>
            <a:r>
              <a:rPr lang="en-US" sz="2000" dirty="0"/>
              <a:t>real </a:t>
            </a:r>
            <a:r>
              <a:rPr lang="en-US" sz="2000" dirty="0" smtClean="0"/>
              <a:t>jobs </a:t>
            </a:r>
            <a:r>
              <a:rPr lang="en-US" sz="2000" dirty="0"/>
              <a:t>for children during class </a:t>
            </a:r>
            <a:r>
              <a:rPr lang="en-US" sz="2000" dirty="0" smtClean="0"/>
              <a:t>activities.</a:t>
            </a:r>
          </a:p>
          <a:p>
            <a:pPr lvl="1">
              <a:spcAft>
                <a:spcPts val="1200"/>
              </a:spcAft>
            </a:pPr>
            <a:r>
              <a:rPr lang="en-US" sz="2000" b="1" dirty="0" smtClean="0"/>
              <a:t>Letting children lead – </a:t>
            </a:r>
            <a:r>
              <a:rPr lang="en-US" sz="2000" dirty="0" smtClean="0"/>
              <a:t>Allow </a:t>
            </a:r>
            <a:r>
              <a:rPr lang="en-US" sz="2000" dirty="0"/>
              <a:t>children to be the teacher and make decisions when appropriate.  </a:t>
            </a:r>
            <a:endParaRPr lang="en-US" sz="2000" b="1" dirty="0" smtClean="0"/>
          </a:p>
          <a:p>
            <a:pPr lvl="1">
              <a:spcAft>
                <a:spcPts val="1200"/>
              </a:spcAft>
            </a:pPr>
            <a:r>
              <a:rPr lang="en-US" sz="2000" b="1" dirty="0" smtClean="0"/>
              <a:t>Encouraging children to help each other – </a:t>
            </a:r>
            <a:r>
              <a:rPr lang="en-US" sz="2000" dirty="0" smtClean="0"/>
              <a:t>Facilitate </a:t>
            </a:r>
            <a:r>
              <a:rPr lang="en-US" sz="2000" dirty="0"/>
              <a:t>moments in which children can learn from each other.  </a:t>
            </a:r>
            <a:endParaRPr lang="en-US" sz="2000" b="1" dirty="0" smtClean="0"/>
          </a:p>
          <a:p>
            <a:pPr marL="388620">
              <a:spcAft>
                <a:spcPts val="1200"/>
              </a:spcAft>
            </a:pPr>
            <a:r>
              <a:rPr lang="en-US" sz="2200" dirty="0" smtClean="0"/>
              <a:t>Teachers provide children with responsibilities throughout the school day.</a:t>
            </a:r>
          </a:p>
          <a:p>
            <a:pPr>
              <a:spcAft>
                <a:spcPts val="1200"/>
              </a:spcAft>
            </a:pPr>
            <a:r>
              <a:rPr lang="en-US" sz="2200" dirty="0" smtClean="0"/>
              <a:t>Teachers improve the quality and frequency with which they give children responsibilities.  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92925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280311" y="623348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0171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</Template>
  <TotalTime>0</TotalTime>
  <Words>614</Words>
  <Application>Microsoft Office PowerPoint</Application>
  <PresentationFormat>On-screen Show (4:3)</PresentationFormat>
  <Paragraphs>93</Paragraphs>
  <Slides>18</Slides>
  <Notes>14</Notes>
  <HiddenSlides>0</HiddenSlides>
  <MMClips>3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18</vt:i4>
      </vt:variant>
    </vt:vector>
  </HeadingPairs>
  <TitlesOfParts>
    <vt:vector size="20" baseType="lpstr">
      <vt:lpstr>Powerpoint_template</vt:lpstr>
      <vt:lpstr>1_Powerpoint_template NCQTL_122011</vt:lpstr>
      <vt:lpstr>INTEREST-BASED LEARNING: GIVING CHILDREN RESPONSIBILITIES</vt:lpstr>
      <vt:lpstr>FRAMEWORK FOR EFFECTIVE PRACTICE  SUPPORTING SCHOOL READINESS FOR ALL CHILDREN</vt:lpstr>
      <vt:lpstr>Objectives</vt:lpstr>
      <vt:lpstr>Giving Children Responsibilities</vt:lpstr>
      <vt:lpstr>OFFER MEANINGFUL ROLES</vt:lpstr>
      <vt:lpstr>LET CHILDREN LEAD</vt:lpstr>
      <vt:lpstr>ENCOURAGE CHILDREN  TO HELP EACH OTHER</vt:lpstr>
      <vt:lpstr>THE HEAD START CHILD DEVELOPMENT AND EARLY LEARNING FRAMEWORK</vt:lpstr>
      <vt:lpstr>VIDEO - CLASSROOM JOB REVIEW</vt:lpstr>
      <vt:lpstr>IN THIS CLIP, THE TEACHER OFFERED CHILDREN MEANINGFUL ROLES</vt:lpstr>
      <vt:lpstr>VIDEO – OVAL TIME</vt:lpstr>
      <vt:lpstr>IN THIS CLIP, THE TEACHER LET THE CHILD LEAD</vt:lpstr>
      <vt:lpstr>VIDEO – WALKING PARTNERS</vt:lpstr>
      <vt:lpstr>IN THIS CLIP, THE TEACHER ENCOURAGED CHILDREN TO HELP EACH OTHER</vt:lpstr>
      <vt:lpstr>WHEN CAN I GIVE CHILDREN RESPONSIBILITIES? </vt:lpstr>
      <vt:lpstr>IMPROVING PRACTICE</vt:lpstr>
      <vt:lpstr>SUMMARY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/>
  <cp:lastModifiedBy/>
  <cp:revision>1</cp:revision>
  <dcterms:created xsi:type="dcterms:W3CDTF">2012-06-19T22:00:27Z</dcterms:created>
  <dcterms:modified xsi:type="dcterms:W3CDTF">2012-09-04T22:30:29Z</dcterms:modified>
</cp:coreProperties>
</file>