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  <p:sldMasterId id="2147483673" r:id="rId2"/>
    <p:sldMasterId id="2147483685" r:id="rId3"/>
    <p:sldMasterId id="2147483698" r:id="rId4"/>
    <p:sldMasterId id="2147483710" r:id="rId5"/>
    <p:sldMasterId id="2147483722" r:id="rId6"/>
  </p:sldMasterIdLst>
  <p:notesMasterIdLst>
    <p:notesMasterId r:id="rId25"/>
  </p:notesMasterIdLst>
  <p:sldIdLst>
    <p:sldId id="260" r:id="rId7"/>
    <p:sldId id="311" r:id="rId8"/>
    <p:sldId id="310" r:id="rId9"/>
    <p:sldId id="290" r:id="rId10"/>
    <p:sldId id="292" r:id="rId11"/>
    <p:sldId id="293" r:id="rId12"/>
    <p:sldId id="306" r:id="rId13"/>
    <p:sldId id="296" r:id="rId14"/>
    <p:sldId id="313" r:id="rId15"/>
    <p:sldId id="298" r:id="rId16"/>
    <p:sldId id="314" r:id="rId17"/>
    <p:sldId id="303" r:id="rId18"/>
    <p:sldId id="315" r:id="rId19"/>
    <p:sldId id="305" r:id="rId20"/>
    <p:sldId id="299" r:id="rId21"/>
    <p:sldId id="300" r:id="rId22"/>
    <p:sldId id="301" r:id="rId23"/>
    <p:sldId id="312" r:id="rId24"/>
  </p:sldIdLst>
  <p:sldSz cx="9144000" cy="6858000" type="screen4x3"/>
  <p:notesSz cx="6858000" cy="9144000"/>
  <p:defaultTextStyle>
    <a:defPPr rtl="0"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2DF"/>
    <a:srgbClr val="FF6600"/>
    <a:srgbClr val="CC0099"/>
    <a:srgbClr val="3F8AA6"/>
    <a:srgbClr val="D64037"/>
    <a:srgbClr val="E47923"/>
    <a:srgbClr val="3DA238"/>
    <a:srgbClr val="CC00CC"/>
    <a:srgbClr val="00BCAE"/>
    <a:srgbClr val="EE2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61" autoAdjust="0"/>
    <p:restoredTop sz="99482" autoAdjust="0"/>
  </p:normalViewPr>
  <p:slideViewPr>
    <p:cSldViewPr snapToGrid="0" snapToObjects="1">
      <p:cViewPr>
        <p:scale>
          <a:sx n="100" d="100"/>
          <a:sy n="100" d="100"/>
        </p:scale>
        <p:origin x="-120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02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>
                <a:solidFill>
                  <a:prstClr val="black"/>
                </a:solidFill>
              </a:rPr>
              <a:t>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767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lvl="0" rtl="0">
              <a:buFont typeface="Arial" pitchFamily="34" charset="0"/>
              <a:buNone/>
            </a:pPr>
            <a:endParaRPr lang="en-US" i="0" dirty="0" smtClean="0">
              <a:solidFill>
                <a:schemeClr val="tx1"/>
              </a:solidFill>
            </a:endParaRPr>
          </a:p>
          <a:p>
            <a:pPr lvl="1" rtl="0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 rtl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4506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lvl="0" rtl="0">
              <a:buFont typeface="Arial" pitchFamily="34" charset="0"/>
              <a:buNone/>
            </a:pPr>
            <a:endParaRPr lang="en-US" i="0" dirty="0" smtClean="0">
              <a:solidFill>
                <a:schemeClr val="tx1"/>
              </a:solidFill>
            </a:endParaRPr>
          </a:p>
          <a:p>
            <a:pPr lvl="1" rtl="0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 rtl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042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51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>
              <a:spcAft>
                <a:spcPts val="1200"/>
              </a:spcAft>
              <a:buFont typeface="Arial" pitchFamily="34" charset="0"/>
              <a:buNone/>
            </a:pPr>
            <a:endParaRPr lang="en-US" i="1" dirty="0" smtClean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1591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>
              <a:spcAft>
                <a:spcPts val="1200"/>
              </a:spcAft>
              <a:buFont typeface="Arial" pitchFamily="34" charset="0"/>
              <a:buNone/>
            </a:pPr>
            <a:endParaRPr lang="en-US" dirty="0" smtClean="0"/>
          </a:p>
          <a:p>
            <a:pPr rtl="0">
              <a:spcAft>
                <a:spcPts val="1200"/>
              </a:spcAft>
              <a:buFont typeface="Arial" pitchFamily="34" charset="0"/>
              <a:buChar char="•"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dirty="0" smtClean="0"/>
          </a:p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480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55CD1D0-D2E6-014E-BFD7-4A23BDD99E43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413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rtlCol="0" anchor="t" anchorCtr="0" compatLnSpc="1">
            <a:prstTxWarp prst="textNoShape">
              <a:avLst/>
            </a:prstTxWarp>
          </a:bodyPr>
          <a:lstStyle/>
          <a:p>
            <a:pPr rtl="0">
              <a:spcBef>
                <a:spcPct val="0"/>
              </a:spcBef>
            </a:pPr>
            <a:endParaRPr lang="en-US" i="0" dirty="0" smtClean="0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rtlCol="0" anchorCtr="0" compatLnSpc="1">
            <a:prstTxWarp prst="textNoShape">
              <a:avLst/>
            </a:prstTxWarp>
          </a:bodyPr>
          <a:lstStyle/>
          <a:p>
            <a:pPr rtl="0" fontAlgn="base">
              <a:spcBef>
                <a:spcPct val="0"/>
              </a:spcBef>
              <a:spcAft>
                <a:spcPct val="0"/>
              </a:spcAft>
            </a:pPr>
            <a:r>
              <a:rPr lang="en-US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82946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8093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04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35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lvl="0" rtl="0">
              <a:buFont typeface="Arial" pitchFamily="34" charset="0"/>
              <a:buNone/>
            </a:pPr>
            <a:endParaRPr lang="en-US" i="0" dirty="0" smtClean="0">
              <a:solidFill>
                <a:schemeClr val="tx1"/>
              </a:solidFill>
            </a:endParaRPr>
          </a:p>
          <a:p>
            <a:pPr lvl="1" rtl="0">
              <a:buFont typeface="Arial" pitchFamily="34" charset="0"/>
              <a:buNone/>
            </a:pPr>
            <a:endParaRPr lang="en-US" dirty="0" smtClean="0">
              <a:solidFill>
                <a:schemeClr val="tx1"/>
              </a:solidFill>
            </a:endParaRPr>
          </a:p>
          <a:p>
            <a:pPr lvl="1" rtl="0">
              <a:buFont typeface="Arial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r>
              <a:rPr lang="en-US" smtClean="0"/>
              <a:t>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897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6FEC2B-43A8-8D46-B020-250D5B2F23B7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86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 rtlCol="0">
            <a:normAutofit/>
          </a:bodyPr>
          <a:lstStyle>
            <a:lvl1pPr algn="l" rtl="0"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 rtlCol="0"/>
          <a:lstStyle/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285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54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879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099879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9838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1314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726535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119077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075701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536241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defTabSz="914400"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264709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007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FF424-F111-43CB-9C75-D52325012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568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458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DA190-4BDC-4D39-B5BB-A14B3E8B1B3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337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7929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657691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017929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657691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17201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13737-8506-438E-ABC0-0BE7E06DCC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11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274613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82908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rtlCol="0" anchor="t"/>
          <a:lstStyle>
            <a:lvl1pPr algn="l" rtl="0">
              <a:defRPr sz="4000" b="1" cap="all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rtlCol="0" anchor="b"/>
          <a:lstStyle>
            <a:lvl1pPr marL="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42551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7426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61450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1983" y="5584015"/>
            <a:ext cx="847773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For more Information, contact us at: </a:t>
            </a:r>
            <a:r>
              <a:rPr lang="en-US" sz="1400" b="1" dirty="0" smtClean="0">
                <a:solidFill>
                  <a:prstClr val="black"/>
                </a:solidFill>
                <a:latin typeface="Century Gothic"/>
                <a:cs typeface="Century Gothic"/>
              </a:rPr>
              <a:t>NCQTL@UW.EDU </a:t>
            </a:r>
            <a:r>
              <a:rPr lang="en-US" sz="1400" dirty="0" smtClean="0">
                <a:solidFill>
                  <a:prstClr val="black"/>
                </a:solidFill>
                <a:latin typeface="Century Gothic"/>
                <a:cs typeface="Century Gothic"/>
              </a:rPr>
              <a:t>or 877-731-0764</a:t>
            </a:r>
          </a:p>
          <a:p>
            <a:pPr algn="ctr">
              <a:spcBef>
                <a:spcPts val="600"/>
              </a:spcBef>
              <a:defRPr/>
            </a:pP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This document was prepared under Grant #90HC0002 for the U.S. Department of Health and Human Services, </a:t>
            </a:r>
            <a:b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</a:br>
            <a:r>
              <a:rPr lang="en-US" sz="900" dirty="0" smtClean="0">
                <a:solidFill>
                  <a:prstClr val="black"/>
                </a:solidFill>
                <a:latin typeface="Century Gothic"/>
                <a:cs typeface="Century Gothic"/>
              </a:rPr>
              <a:t>Administration for Children and Families, Office of Head Start, by the National Center on Quality Teaching and Learning.</a:t>
            </a:r>
          </a:p>
          <a:p>
            <a:pPr defTabSz="914400">
              <a:spcBef>
                <a:spcPts val="600"/>
              </a:spcBef>
            </a:pPr>
            <a:endParaRPr lang="en-US" sz="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3123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 Pag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052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85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1625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2931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8107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773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 rtlCol="0"/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894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551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9277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133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499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3192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855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6352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8456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95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rtlCol="0" anchor="b"/>
          <a:lstStyle>
            <a:lvl1pPr marL="0" indent="0" algn="l" rtl="0"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 rtlCol="0"/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1600"/>
            </a:lvl6pPr>
            <a:lvl7pPr algn="l" rtl="0">
              <a:defRPr sz="1600"/>
            </a:lvl7pPr>
            <a:lvl8pPr algn="l" rtl="0">
              <a:defRPr sz="1600"/>
            </a:lvl8pPr>
            <a:lvl9pPr algn="l" rtl="0">
              <a:defRPr sz="16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1772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548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950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450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019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9195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743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747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6359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929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8100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6236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427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8426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654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365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5134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35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 rtlCol="0"/>
          <a:lstStyle>
            <a:lvl1pPr algn="l" rtl="0">
              <a:defRPr sz="3200"/>
            </a:lvl1pPr>
            <a:lvl2pPr algn="l" rtl="0">
              <a:defRPr sz="2800"/>
            </a:lvl2pPr>
            <a:lvl3pPr algn="l" rtl="0">
              <a:defRPr sz="24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rtlCol="0" anchor="b"/>
          <a:lstStyle>
            <a:lvl1pPr algn="l" rtl="0">
              <a:defRPr sz="2000" b="1"/>
            </a:lvl1pPr>
          </a:lstStyle>
          <a:p>
            <a:pPr rtl="0"/>
            <a:r>
              <a:rPr lang="e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rtlCol="0"/>
          <a:lstStyle>
            <a:lvl1pPr marL="0" indent="0" algn="l" rtl="0">
              <a:buNone/>
              <a:defRPr sz="1400"/>
            </a:lvl1pPr>
            <a:lvl2pPr marL="457200" indent="0" algn="l" rtl="0">
              <a:buNone/>
              <a:defRPr sz="1200"/>
            </a:lvl2pPr>
            <a:lvl3pPr marL="914400" indent="0" algn="l" rtl="0">
              <a:buNone/>
              <a:defRPr sz="1000"/>
            </a:lvl3pPr>
            <a:lvl4pPr marL="1371600" indent="0" algn="l" rtl="0">
              <a:buNone/>
              <a:defRPr sz="900"/>
            </a:lvl4pPr>
            <a:lvl5pPr marL="1828800" indent="0" algn="l" rtl="0">
              <a:buNone/>
              <a:defRPr sz="900"/>
            </a:lvl5pPr>
            <a:lvl6pPr marL="2286000" indent="0" algn="l" rtl="0">
              <a:buNone/>
              <a:defRPr sz="900"/>
            </a:lvl6pPr>
            <a:lvl7pPr marL="2743200" indent="0" algn="l" rtl="0">
              <a:buNone/>
              <a:defRPr sz="900"/>
            </a:lvl7pPr>
            <a:lvl8pPr marL="3200400" indent="0" algn="l" rtl="0">
              <a:buNone/>
              <a:defRPr sz="900"/>
            </a:lvl8pPr>
            <a:lvl9pPr marL="3657600" indent="0" algn="l" rtl="0">
              <a:buNone/>
              <a:defRPr sz="900"/>
            </a:lvl9pPr>
          </a:lstStyle>
          <a:p>
            <a:pPr lvl="0" rtl="0"/>
            <a:r>
              <a:rPr lang="e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"/>
              <a:t>Click to edit Master text styles</a:t>
            </a:r>
          </a:p>
          <a:p>
            <a:pPr lvl="1" rtl="0"/>
            <a:r>
              <a:rPr lang="es"/>
              <a:t>Second level</a:t>
            </a:r>
          </a:p>
          <a:p>
            <a:pPr lvl="2" rtl="0"/>
            <a:r>
              <a:rPr lang="es"/>
              <a:t>Third level</a:t>
            </a:r>
          </a:p>
          <a:p>
            <a:pPr lvl="3" rtl="0"/>
            <a:r>
              <a:rPr lang="es"/>
              <a:t>Fourth level</a:t>
            </a:r>
          </a:p>
          <a:p>
            <a:pPr lvl="4" rtl="0"/>
            <a:r>
              <a:rPr lang="e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en-US" smtClean="0"/>
              <a:t>‹#›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26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EC43563C-D9B3-4432-B336-144C997D6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7886C9C-DC18-4195-8FD5-A50AA931D41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917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3600" kern="1200" cap="all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26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85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44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3086100" y="2717800"/>
            <a:ext cx="5880100" cy="1447800"/>
          </a:xfrm>
          <a:prstGeom prst="rect">
            <a:avLst/>
          </a:prstGeom>
          <a:solidFill>
            <a:srgbClr val="005DA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07061" y="2518060"/>
            <a:ext cx="5808339" cy="1828800"/>
          </a:xfrm>
        </p:spPr>
        <p:txBody>
          <a:bodyPr rtlCol="0">
            <a:normAutofit/>
          </a:bodyPr>
          <a:lstStyle/>
          <a:p>
            <a:pPr algn="ctr" rtl="0"/>
            <a:r>
              <a:rPr lang="es" sz="1900" dirty="0"/>
              <a:t>APRENDIZAJE BASADO EN LOS INTERESES:</a:t>
            </a:r>
            <a:r>
              <a:rPr lang="en-US" sz="1900" dirty="0" smtClean="0"/>
              <a:t/>
            </a:r>
            <a:br>
              <a:rPr lang="en-US" sz="1900" dirty="0" smtClean="0"/>
            </a:br>
            <a:r>
              <a:rPr lang="es" sz="2900" dirty="0"/>
              <a:t>OTORGAR RESPONSABILIDADES </a:t>
            </a:r>
            <a:r>
              <a:rPr lang="en-US" sz="2900" dirty="0" smtClean="0"/>
              <a:t/>
            </a:r>
            <a:br>
              <a:rPr lang="en-US" sz="2900" dirty="0" smtClean="0"/>
            </a:br>
            <a:r>
              <a:rPr lang="es" sz="2900" dirty="0" smtClean="0"/>
              <a:t>A </a:t>
            </a:r>
            <a:r>
              <a:rPr lang="es" sz="2900" dirty="0"/>
              <a:t>LOS NIÑOS</a:t>
            </a:r>
            <a:endParaRPr lang="en-US" sz="2900" dirty="0"/>
          </a:p>
        </p:txBody>
      </p:sp>
      <p:sp>
        <p:nvSpPr>
          <p:cNvPr id="4" name="TextBox 3"/>
          <p:cNvSpPr txBox="1"/>
          <p:nvPr/>
        </p:nvSpPr>
        <p:spPr>
          <a:xfrm>
            <a:off x="7315200" y="6642556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es" sz="800">
                <a:solidFill>
                  <a:schemeClr val="tx1">
                    <a:lumMod val="50000"/>
                    <a:lumOff val="50000"/>
                  </a:schemeClr>
                </a:solidFill>
              </a:rPr>
              <a:t>OTOÑO 2012</a:t>
            </a:r>
            <a:endParaRPr 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946" y="4184465"/>
            <a:ext cx="2967410" cy="25991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088357" y="5443057"/>
            <a:ext cx="3059718" cy="13406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pic>
        <p:nvPicPr>
          <p:cNvPr id="10" name="Picture 9" descr="NeveahClimbingStructure_cropped.jpg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515" y="5482458"/>
            <a:ext cx="1435608" cy="1210739"/>
          </a:xfrm>
          <a:prstGeom prst="rect">
            <a:avLst/>
          </a:prstGeom>
        </p:spPr>
      </p:pic>
      <p:pic>
        <p:nvPicPr>
          <p:cNvPr id="11" name="Picture 10" descr="MickeyasAnthonyDrawChalkCRP.jp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" y="4279830"/>
            <a:ext cx="2827510" cy="2409233"/>
          </a:xfrm>
          <a:prstGeom prst="rect">
            <a:avLst/>
          </a:prstGeom>
        </p:spPr>
      </p:pic>
      <p:pic>
        <p:nvPicPr>
          <p:cNvPr id="12" name="Picture 11" descr="ChildMonkeyBarCROP.jpg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125" y="5482457"/>
            <a:ext cx="1417320" cy="12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8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eft-Up Arrow 1"/>
          <p:cNvSpPr/>
          <p:nvPr/>
        </p:nvSpPr>
        <p:spPr>
          <a:xfrm rot="8100000">
            <a:off x="4158044" y="3401456"/>
            <a:ext cx="1301206" cy="1301206"/>
          </a:xfrm>
          <a:prstGeom prst="leftUpArrow">
            <a:avLst>
              <a:gd name="adj1" fmla="val 13701"/>
              <a:gd name="adj2" fmla="val 19351"/>
              <a:gd name="adj3" fmla="val 2556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263667"/>
            <a:ext cx="8381260" cy="1344705"/>
          </a:xfrm>
        </p:spPr>
        <p:txBody>
          <a:bodyPr rtlCol="0">
            <a:normAutofit/>
          </a:bodyPr>
          <a:lstStyle/>
          <a:p>
            <a:pPr rtl="0"/>
            <a:r>
              <a:rPr lang="es" sz="3200" dirty="0"/>
              <a:t>EN ESTE </a:t>
            </a:r>
            <a:r>
              <a:rPr lang="es" sz="3200" dirty="0" smtClean="0"/>
              <a:t>VIDEO</a:t>
            </a:r>
            <a:r>
              <a:rPr lang="es" sz="3200" dirty="0"/>
              <a:t>, </a:t>
            </a:r>
            <a:r>
              <a:rPr lang="es" sz="3200" dirty="0" smtClean="0"/>
              <a:t>LA </a:t>
            </a:r>
            <a:r>
              <a:rPr lang="es" sz="3200" b="1" dirty="0" smtClean="0"/>
              <a:t>MAESTRA </a:t>
            </a:r>
            <a:r>
              <a:rPr lang="es" sz="3200" b="1" dirty="0"/>
              <a:t>OFRECIÓ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s" sz="3200" b="1" dirty="0" smtClean="0"/>
              <a:t>A </a:t>
            </a:r>
            <a:r>
              <a:rPr lang="es" sz="3200" b="1" dirty="0"/>
              <a:t>LOS NIÑOS ROLES SIGNIFICATIVOS</a:t>
            </a:r>
            <a:endParaRPr lang="en-US" sz="3200" b="1" dirty="0"/>
          </a:p>
        </p:txBody>
      </p:sp>
      <p:sp>
        <p:nvSpPr>
          <p:cNvPr id="4" name="Rounded Rectangle 3"/>
          <p:cNvSpPr/>
          <p:nvPr/>
        </p:nvSpPr>
        <p:spPr bwMode="auto">
          <a:xfrm>
            <a:off x="5052327" y="2536220"/>
            <a:ext cx="3324416" cy="1470513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" sz="2400" dirty="0">
                <a:solidFill>
                  <a:schemeClr val="bg1"/>
                </a:solidFill>
                <a:latin typeface="Century Gothic"/>
                <a:cs typeface="Century Gothic"/>
              </a:rPr>
              <a:t>Apoya el </a:t>
            </a:r>
            <a:r>
              <a:rPr lang="en" sz="2400" dirty="0" smtClean="0">
                <a:solidFill>
                  <a:schemeClr val="bg1"/>
                </a:solidFill>
                <a:latin typeface="Century Gothic"/>
                <a:cs typeface="Century Gothic"/>
              </a:rPr>
              <a:t>Desarrollo </a:t>
            </a:r>
            <a:endParaRPr lang="en-US" sz="2400" dirty="0" smtClean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" sz="2400" dirty="0">
                <a:solidFill>
                  <a:schemeClr val="bg1"/>
                </a:solidFill>
                <a:latin typeface="Century Gothic"/>
                <a:cs typeface="Century Gothic"/>
              </a:rPr>
              <a:t>social y emocional de los niños</a:t>
            </a:r>
            <a:endParaRPr lang="en-US" sz="2400" dirty="0">
              <a:latin typeface="Century Gothic"/>
              <a:cs typeface="Century Gothic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47014" y="2076492"/>
            <a:ext cx="3686814" cy="3912727"/>
          </a:xfrm>
          <a:prstGeom prst="roundRect">
            <a:avLst/>
          </a:prstGeom>
          <a:solidFill>
            <a:srgbClr val="3F8AA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La maestra </a:t>
            </a:r>
            <a:r>
              <a:rPr lang="es" sz="2800" dirty="0">
                <a:solidFill>
                  <a:schemeClr val="bg1"/>
                </a:solidFill>
                <a:latin typeface="Century Gothic"/>
                <a:cs typeface="Century Gothic"/>
              </a:rPr>
              <a:t>proporcionó a los niños </a:t>
            </a:r>
            <a:r>
              <a:rPr lang="es" sz="2800" b="1" dirty="0">
                <a:solidFill>
                  <a:schemeClr val="bg1"/>
                </a:solidFill>
                <a:latin typeface="Century Gothic"/>
                <a:cs typeface="Century Gothic"/>
              </a:rPr>
              <a:t>roles significativos</a:t>
            </a:r>
            <a:r>
              <a:rPr lang="es" sz="2800" dirty="0">
                <a:solidFill>
                  <a:schemeClr val="bg1"/>
                </a:solidFill>
                <a:latin typeface="Century Gothic"/>
                <a:cs typeface="Century Gothic"/>
              </a:rPr>
              <a:t> durante la </a:t>
            </a:r>
            <a:r>
              <a:rPr lang="es" sz="2800" dirty="0" smtClean="0">
                <a:solidFill>
                  <a:schemeClr val="bg1"/>
                </a:solidFill>
                <a:latin typeface="Century Gothic"/>
                <a:cs typeface="Century Gothic"/>
              </a:rPr>
              <a:t>transición, </a:t>
            </a:r>
            <a:r>
              <a:rPr lang="es" sz="2800" dirty="0">
                <a:solidFill>
                  <a:schemeClr val="bg1"/>
                </a:solidFill>
                <a:latin typeface="Century Gothic"/>
                <a:cs typeface="Century Gothic"/>
              </a:rPr>
              <a:t>asignándoles diferentes tareas.  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5052327" y="4333606"/>
            <a:ext cx="3595964" cy="1365282"/>
          </a:xfrm>
          <a:prstGeom prst="roundRect">
            <a:avLst/>
          </a:prstGeom>
          <a:solidFill>
            <a:srgbClr val="E47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Apoya los Conocimientos y </a:t>
            </a:r>
            <a:r>
              <a:rPr lang="en" sz="2000" dirty="0">
                <a:solidFill>
                  <a:schemeClr val="bg1"/>
                </a:solidFill>
                <a:latin typeface="Century Gothic"/>
                <a:cs typeface="Century Gothic"/>
              </a:rPr>
              <a:t>destrezas </a:t>
            </a:r>
            <a:r>
              <a:rPr lang="en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sobre lectoescritura de los </a:t>
            </a:r>
            <a:r>
              <a:rPr lang="en" sz="2000" dirty="0">
                <a:solidFill>
                  <a:schemeClr val="bg1"/>
                </a:solidFill>
                <a:latin typeface="Century Gothic"/>
                <a:cs typeface="Century Gothic"/>
              </a:rPr>
              <a:t>niños</a:t>
            </a:r>
            <a:endParaRPr lang="en-US" sz="2000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06983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– OVAL TIME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12168" y="4603805"/>
            <a:ext cx="3919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La hora del óvalo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Oval-Time-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9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eft-Up Arrow 6"/>
          <p:cNvSpPr/>
          <p:nvPr/>
        </p:nvSpPr>
        <p:spPr>
          <a:xfrm rot="8100000">
            <a:off x="4158044" y="3401456"/>
            <a:ext cx="1301206" cy="1301206"/>
          </a:xfrm>
          <a:prstGeom prst="leftUpArrow">
            <a:avLst>
              <a:gd name="adj1" fmla="val 13701"/>
              <a:gd name="adj2" fmla="val 19351"/>
              <a:gd name="adj3" fmla="val 2556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8" name="Rounded Rectangle 7"/>
          <p:cNvSpPr/>
          <p:nvPr/>
        </p:nvSpPr>
        <p:spPr bwMode="auto">
          <a:xfrm>
            <a:off x="5052327" y="2536220"/>
            <a:ext cx="3324416" cy="1470513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" sz="2400" dirty="0">
                <a:solidFill>
                  <a:schemeClr val="bg1"/>
                </a:solidFill>
                <a:latin typeface="Century Gothic"/>
                <a:cs typeface="Century Gothic"/>
              </a:rPr>
              <a:t>Apoya el Desarrollo </a:t>
            </a:r>
          </a:p>
          <a:p>
            <a:pPr>
              <a:defRPr/>
            </a:pPr>
            <a:r>
              <a:rPr lang="en" sz="2400" dirty="0">
                <a:solidFill>
                  <a:schemeClr val="bg1"/>
                </a:solidFill>
                <a:latin typeface="Century Gothic"/>
                <a:cs typeface="Century Gothic"/>
              </a:rPr>
              <a:t>social y emocional de los niños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052327" y="4333606"/>
            <a:ext cx="3324416" cy="1365282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" sz="2000" dirty="0">
                <a:solidFill>
                  <a:schemeClr val="bg1"/>
                </a:solidFill>
                <a:latin typeface="Century Gothic"/>
                <a:cs typeface="Century Gothic"/>
              </a:rPr>
              <a:t>Apoya la Expresión de </a:t>
            </a:r>
            <a:r>
              <a:rPr lang="en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" sz="20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las </a:t>
            </a:r>
            <a:r>
              <a:rPr lang="en" sz="2000" dirty="0">
                <a:solidFill>
                  <a:schemeClr val="bg1"/>
                </a:solidFill>
                <a:latin typeface="Century Gothic"/>
                <a:cs typeface="Century Gothic"/>
              </a:rPr>
              <a:t>artes creativas de </a:t>
            </a:r>
            <a:br>
              <a:rPr lang="en" sz="2000" dirty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" sz="2000" dirty="0">
                <a:solidFill>
                  <a:schemeClr val="bg1"/>
                </a:solidFill>
                <a:latin typeface="Century Gothic"/>
                <a:cs typeface="Century Gothic"/>
              </a:rPr>
              <a:t>los niños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15012"/>
            <a:ext cx="8381260" cy="1344705"/>
          </a:xfrm>
        </p:spPr>
        <p:txBody>
          <a:bodyPr rtlCol="0">
            <a:normAutofit/>
          </a:bodyPr>
          <a:lstStyle/>
          <a:p>
            <a:r>
              <a:rPr lang="en-US" dirty="0"/>
              <a:t>EN ESTE </a:t>
            </a:r>
            <a:r>
              <a:rPr lang="en-US" dirty="0" smtClean="0"/>
              <a:t>VIDEO</a:t>
            </a:r>
            <a:r>
              <a:rPr lang="en-US" dirty="0"/>
              <a:t>, </a:t>
            </a:r>
            <a:r>
              <a:rPr lang="en-US" dirty="0" smtClean="0"/>
              <a:t>LA </a:t>
            </a:r>
            <a:r>
              <a:rPr lang="es-ES" b="1" dirty="0" smtClean="0"/>
              <a:t>MAESTRA </a:t>
            </a:r>
            <a:r>
              <a:rPr lang="es-ES" b="1" dirty="0"/>
              <a:t>PERMITIÓ QUE </a:t>
            </a:r>
            <a:r>
              <a:rPr lang="es-ES" b="1" dirty="0" smtClean="0"/>
              <a:t>LA NIÑA </a:t>
            </a:r>
            <a:r>
              <a:rPr lang="es-ES" b="1" dirty="0"/>
              <a:t>CONDUJERA</a:t>
            </a:r>
            <a:endParaRPr lang="en-US" b="1" dirty="0"/>
          </a:p>
        </p:txBody>
      </p:sp>
      <p:sp>
        <p:nvSpPr>
          <p:cNvPr id="6" name="Rounded Rectangle 5"/>
          <p:cNvSpPr/>
          <p:nvPr/>
        </p:nvSpPr>
        <p:spPr>
          <a:xfrm>
            <a:off x="511257" y="2124871"/>
            <a:ext cx="3599784" cy="4078776"/>
          </a:xfrm>
          <a:prstGeom prst="roundRect">
            <a:avLst/>
          </a:prstGeom>
          <a:solidFill>
            <a:srgbClr val="3F8AA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La maestra </a:t>
            </a:r>
            <a:r>
              <a:rPr lang="es" sz="2400" dirty="0">
                <a:solidFill>
                  <a:srgbClr val="FFFFFF"/>
                </a:solidFill>
                <a:latin typeface="Century Gothic"/>
                <a:cs typeface="Century Gothic"/>
              </a:rPr>
              <a:t>permite que </a:t>
            </a:r>
            <a:r>
              <a:rPr lang="e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la niña conduzca al grupo </a:t>
            </a:r>
            <a:r>
              <a:rPr lang="es" sz="2400" dirty="0">
                <a:solidFill>
                  <a:srgbClr val="FFFFFF"/>
                </a:solidFill>
                <a:latin typeface="Century Gothic"/>
                <a:cs typeface="Century Gothic"/>
              </a:rPr>
              <a:t>durante la hora del círculo/la reunión matutina y </a:t>
            </a:r>
            <a:r>
              <a:rPr lang="e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que ella </a:t>
            </a:r>
            <a:r>
              <a:rPr lang="es" sz="2400" dirty="0">
                <a:solidFill>
                  <a:srgbClr val="FFFFFF"/>
                </a:solidFill>
                <a:latin typeface="Century Gothic"/>
                <a:cs typeface="Century Gothic"/>
              </a:rPr>
              <a:t>elija la actividad que realizarán (canción </a:t>
            </a:r>
            <a:r>
              <a:rPr lang="e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“Ratón </a:t>
            </a:r>
            <a:r>
              <a:rPr lang="es" sz="2400" dirty="0">
                <a:solidFill>
                  <a:srgbClr val="FFFFFF"/>
                </a:solidFill>
                <a:latin typeface="Century Gothic"/>
                <a:cs typeface="Century Gothic"/>
              </a:rPr>
              <a:t>en el óvalo”).  </a:t>
            </a:r>
          </a:p>
        </p:txBody>
      </p:sp>
    </p:spTree>
    <p:extLst>
      <p:ext uri="{BB962C8B-B14F-4D97-AF65-F5344CB8AC3E}">
        <p14:creationId xmlns:p14="http://schemas.microsoft.com/office/powerpoint/2010/main" val="171931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– WALKING PARTNERS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31985" y="4595855"/>
            <a:ext cx="5649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Compañeros en la caminata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Walking-Partners-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0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Left-Up Arrow 7"/>
          <p:cNvSpPr/>
          <p:nvPr/>
        </p:nvSpPr>
        <p:spPr>
          <a:xfrm rot="8100000">
            <a:off x="4158044" y="3401456"/>
            <a:ext cx="1301206" cy="1301206"/>
          </a:xfrm>
          <a:prstGeom prst="leftUpArrow">
            <a:avLst>
              <a:gd name="adj1" fmla="val 13701"/>
              <a:gd name="adj2" fmla="val 19351"/>
              <a:gd name="adj3" fmla="val 25565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11" name="Rounded Rectangle 10"/>
          <p:cNvSpPr/>
          <p:nvPr/>
        </p:nvSpPr>
        <p:spPr bwMode="auto">
          <a:xfrm>
            <a:off x="5052327" y="2536220"/>
            <a:ext cx="3324416" cy="1470513"/>
          </a:xfrm>
          <a:prstGeom prst="roundRect">
            <a:avLst/>
          </a:prstGeom>
          <a:solidFill>
            <a:srgbClr val="CC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" sz="2400" dirty="0">
                <a:solidFill>
                  <a:schemeClr val="bg1"/>
                </a:solidFill>
                <a:latin typeface="Century Gothic"/>
                <a:cs typeface="Century Gothic"/>
              </a:rPr>
              <a:t>Apoya el Desarrollo </a:t>
            </a:r>
          </a:p>
          <a:p>
            <a:pPr>
              <a:defRPr/>
            </a:pPr>
            <a:r>
              <a:rPr lang="en" sz="2400" dirty="0">
                <a:solidFill>
                  <a:schemeClr val="bg1"/>
                </a:solidFill>
                <a:latin typeface="Century Gothic"/>
                <a:cs typeface="Century Gothic"/>
              </a:rPr>
              <a:t>social y emocional de los niños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5052327" y="4333606"/>
            <a:ext cx="3324416" cy="1365282"/>
          </a:xfrm>
          <a:prstGeom prst="roundRect">
            <a:avLst/>
          </a:prstGeom>
          <a:solidFill>
            <a:srgbClr val="6792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" sz="2000" dirty="0">
                <a:solidFill>
                  <a:schemeClr val="bg1"/>
                </a:solidFill>
                <a:latin typeface="Century Gothic"/>
                <a:cs typeface="Century Gothic"/>
              </a:rPr>
              <a:t>Apoya los Enfoques </a:t>
            </a:r>
            <a:r>
              <a:rPr lang="en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" sz="20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" sz="2000" dirty="0" smtClean="0">
                <a:solidFill>
                  <a:schemeClr val="bg1"/>
                </a:solidFill>
                <a:latin typeface="Century Gothic"/>
                <a:cs typeface="Century Gothic"/>
              </a:rPr>
              <a:t>de </a:t>
            </a:r>
            <a:r>
              <a:rPr lang="en" sz="2000" dirty="0">
                <a:solidFill>
                  <a:schemeClr val="bg1"/>
                </a:solidFill>
                <a:latin typeface="Century Gothic"/>
                <a:cs typeface="Century Gothic"/>
              </a:rPr>
              <a:t>aprendizaje</a:t>
            </a:r>
          </a:p>
          <a:p>
            <a:pPr>
              <a:defRPr/>
            </a:pPr>
            <a:r>
              <a:rPr lang="en" sz="2000" dirty="0">
                <a:solidFill>
                  <a:schemeClr val="bg1"/>
                </a:solidFill>
                <a:latin typeface="Century Gothic"/>
                <a:cs typeface="Century Gothic"/>
              </a:rPr>
              <a:t> de los niños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11257" y="2124871"/>
            <a:ext cx="3599784" cy="4078776"/>
          </a:xfrm>
          <a:prstGeom prst="roundRect">
            <a:avLst/>
          </a:prstGeom>
          <a:solidFill>
            <a:srgbClr val="3F8AA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defRPr/>
            </a:pPr>
            <a:r>
              <a:rPr lang="es" sz="2400" dirty="0">
                <a:solidFill>
                  <a:srgbClr val="FFFFFF"/>
                </a:solidFill>
                <a:latin typeface="Century Gothic"/>
                <a:cs typeface="Century Gothic"/>
              </a:rPr>
              <a:t>Durante la hora afuera, la maestra ve que una niña ayuda a su compañero de salón de clases a caminar, y la alienta a continuar, diciendo “Te estás portando como una muy buena </a:t>
            </a:r>
            <a:r>
              <a:rPr lang="es" sz="2400" dirty="0" smtClean="0">
                <a:solidFill>
                  <a:srgbClr val="FFFFFF"/>
                </a:solidFill>
                <a:latin typeface="Century Gothic"/>
                <a:cs typeface="Century Gothic"/>
              </a:rPr>
              <a:t>amiga”</a:t>
            </a:r>
            <a:r>
              <a:rPr lang="es" sz="2400" dirty="0">
                <a:solidFill>
                  <a:srgbClr val="FFFFFF"/>
                </a:solidFill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306872"/>
            <a:ext cx="8381260" cy="1344705"/>
          </a:xfrm>
        </p:spPr>
        <p:txBody>
          <a:bodyPr rtlCol="0">
            <a:noAutofit/>
          </a:bodyPr>
          <a:lstStyle/>
          <a:p>
            <a:r>
              <a:rPr lang="es-ES" sz="3200" dirty="0"/>
              <a:t>EN ESTE </a:t>
            </a:r>
            <a:r>
              <a:rPr lang="es-ES" sz="3200" dirty="0" smtClean="0"/>
              <a:t>VIDEO</a:t>
            </a:r>
            <a:r>
              <a:rPr lang="es-ES" sz="3200" dirty="0"/>
              <a:t>, </a:t>
            </a:r>
            <a:r>
              <a:rPr lang="es-ES" sz="3200" dirty="0" smtClean="0"/>
              <a:t>LA MAESTRA </a:t>
            </a:r>
            <a:r>
              <a:rPr lang="es-ES" sz="3200" b="1" dirty="0"/>
              <a:t>ALENTÓ A LOS NIÑOS A AYUDARSE ENTRE SÍ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719314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8424" y="1892928"/>
            <a:ext cx="8238367" cy="4403724"/>
          </a:xfrm>
        </p:spPr>
        <p:txBody>
          <a:bodyPr rtlCol="0">
            <a:noAutofit/>
          </a:bodyPr>
          <a:lstStyle/>
          <a:p>
            <a:pPr marL="0" indent="0" rtl="0">
              <a:spcAft>
                <a:spcPts val="600"/>
              </a:spcAft>
              <a:buNone/>
            </a:pPr>
            <a:r>
              <a:rPr lang="es" sz="2600" dirty="0"/>
              <a:t>Los maestros pueden otorgar responsabilidades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s" sz="2600" dirty="0" smtClean="0"/>
              <a:t>a </a:t>
            </a:r>
            <a:r>
              <a:rPr lang="es" sz="2600" dirty="0"/>
              <a:t>los niños </a:t>
            </a:r>
            <a:r>
              <a:rPr lang="es" sz="2600" b="1" dirty="0"/>
              <a:t>durante todo el día escolar</a:t>
            </a:r>
            <a:r>
              <a:rPr lang="es" sz="2600" dirty="0"/>
              <a:t> en muchas actividades del salón de clases, </a:t>
            </a:r>
            <a:r>
              <a:rPr lang="es" sz="2600" dirty="0" smtClean="0"/>
              <a:t>incluyendo:</a:t>
            </a:r>
            <a:endParaRPr lang="es" sz="2600" dirty="0"/>
          </a:p>
          <a:p>
            <a:pPr marL="274320" lvl="1" indent="-274320" rtl="0">
              <a:buFont typeface="Arial"/>
              <a:buChar char="•"/>
            </a:pPr>
            <a:r>
              <a:rPr lang="es" sz="2600" dirty="0" smtClean="0"/>
              <a:t>Centros</a:t>
            </a:r>
            <a:endParaRPr lang="es" sz="2600" dirty="0"/>
          </a:p>
          <a:p>
            <a:pPr marL="274320" lvl="1" indent="-274320" rtl="0">
              <a:buFont typeface="Arial"/>
              <a:buChar char="•"/>
            </a:pPr>
            <a:r>
              <a:rPr lang="es" sz="2600" dirty="0" smtClean="0"/>
              <a:t>Instrucción </a:t>
            </a:r>
            <a:r>
              <a:rPr lang="es" sz="2600" dirty="0"/>
              <a:t>en grupos pequeños y con el </a:t>
            </a:r>
            <a:r>
              <a:rPr lang="en-US" sz="2600" dirty="0" smtClean="0"/>
              <a:t/>
            </a:r>
            <a:br>
              <a:rPr lang="en-US" sz="2600" dirty="0" smtClean="0"/>
            </a:br>
            <a:r>
              <a:rPr lang="es" sz="2600" dirty="0" smtClean="0"/>
              <a:t>grupo completo</a:t>
            </a:r>
            <a:endParaRPr lang="es" sz="2600" dirty="0"/>
          </a:p>
          <a:p>
            <a:pPr marL="274320" lvl="1" indent="-274320" rtl="0">
              <a:buFont typeface="Arial"/>
              <a:buChar char="•"/>
            </a:pPr>
            <a:r>
              <a:rPr lang="es" sz="2600" dirty="0" smtClean="0"/>
              <a:t>Las horas </a:t>
            </a:r>
            <a:r>
              <a:rPr lang="es" sz="2600" dirty="0"/>
              <a:t>de la comida y de los bocadillos/la </a:t>
            </a:r>
            <a:r>
              <a:rPr lang="es" sz="2600" dirty="0" smtClean="0"/>
              <a:t>  </a:t>
            </a:r>
            <a:br>
              <a:rPr lang="es" sz="2600" dirty="0" smtClean="0"/>
            </a:br>
            <a:r>
              <a:rPr lang="es" sz="2600" dirty="0" smtClean="0"/>
              <a:t>merienda</a:t>
            </a:r>
            <a:endParaRPr lang="es" sz="2600" dirty="0"/>
          </a:p>
          <a:p>
            <a:pPr marL="274320" lvl="1" indent="-274320" rtl="0">
              <a:buFont typeface="Arial"/>
              <a:buChar char="•"/>
            </a:pPr>
            <a:r>
              <a:rPr lang="es" sz="2600" dirty="0" smtClean="0"/>
              <a:t>Transiciones</a:t>
            </a:r>
            <a:endParaRPr lang="es" sz="2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440918"/>
            <a:ext cx="8477737" cy="1143000"/>
          </a:xfrm>
        </p:spPr>
        <p:txBody>
          <a:bodyPr rtlCol="0">
            <a:noAutofit/>
          </a:bodyPr>
          <a:lstStyle/>
          <a:p>
            <a:pPr algn="ctr" rtl="0"/>
            <a:r>
              <a:rPr lang="es" dirty="0"/>
              <a:t>¿CUÁNDO PUEDO OTORGAR RESPONSABILIDADES A LOS NIÑOS?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4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53565" y="2056738"/>
            <a:ext cx="7953428" cy="2246782"/>
          </a:xfrm>
          <a:prstGeom prst="rect">
            <a:avLst/>
          </a:prstGeom>
          <a:solidFill>
            <a:srgbClr val="E479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rtl="0">
              <a:spcAft>
                <a:spcPts val="600"/>
              </a:spcAft>
            </a:pPr>
            <a:endParaRPr lang="en-US" sz="2000" b="1" dirty="0"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3565" y="4441900"/>
            <a:ext cx="7953428" cy="1143010"/>
          </a:xfrm>
          <a:prstGeom prst="rect">
            <a:avLst/>
          </a:prstGeom>
          <a:solidFill>
            <a:srgbClr val="3F8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rtl="0">
              <a:spcAft>
                <a:spcPts val="600"/>
              </a:spcAft>
            </a:pPr>
            <a:endParaRPr lang="es" sz="2000" dirty="0">
              <a:latin typeface="Century Gothic"/>
              <a:cs typeface="Century Gothic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es" dirty="0"/>
              <a:t>MEJORAR LA PRÁCTICA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53050" y="1979924"/>
            <a:ext cx="7276550" cy="2323596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>
              <a:spcAft>
                <a:spcPts val="1200"/>
              </a:spcAft>
            </a:pPr>
            <a:r>
              <a:rPr lang="es" sz="2400" dirty="0">
                <a:latin typeface="Century Gothic"/>
                <a:cs typeface="Century Gothic"/>
              </a:rPr>
              <a:t>Los maestros pueden </a:t>
            </a:r>
            <a:r>
              <a:rPr lang="es" sz="2400" dirty="0" smtClean="0">
                <a:latin typeface="Century Gothic"/>
                <a:cs typeface="Century Gothic"/>
              </a:rPr>
              <a:t>grabarse y </a:t>
            </a:r>
            <a:r>
              <a:rPr lang="es" sz="2400" dirty="0">
                <a:latin typeface="Century Gothic"/>
                <a:cs typeface="Century Gothic"/>
              </a:rPr>
              <a:t>ver un </a:t>
            </a:r>
            <a:r>
              <a:rPr lang="en-US" sz="2400" dirty="0" smtClean="0">
                <a:latin typeface="Century Gothic"/>
                <a:cs typeface="Century Gothic"/>
              </a:rPr>
              <a:t/>
            </a:r>
            <a:br>
              <a:rPr lang="en-US" sz="2400" dirty="0" smtClean="0">
                <a:latin typeface="Century Gothic"/>
                <a:cs typeface="Century Gothic"/>
              </a:rPr>
            </a:br>
            <a:r>
              <a:rPr lang="es" sz="2400" dirty="0" smtClean="0">
                <a:latin typeface="Century Gothic"/>
                <a:cs typeface="Century Gothic"/>
              </a:rPr>
              <a:t>video </a:t>
            </a:r>
            <a:r>
              <a:rPr lang="es" sz="2400" dirty="0">
                <a:latin typeface="Century Gothic"/>
                <a:cs typeface="Century Gothic"/>
              </a:rPr>
              <a:t>de sus interacciones con los niños durante una lección, enfocándose en determinar si </a:t>
            </a:r>
            <a:r>
              <a:rPr lang="es" sz="2400" b="1" dirty="0">
                <a:solidFill>
                  <a:srgbClr val="FFFFFF"/>
                </a:solidFill>
                <a:latin typeface="Century Gothic"/>
                <a:cs typeface="Century Gothic"/>
              </a:rPr>
              <a:t>proporcionan responsabilidades </a:t>
            </a:r>
            <a:r>
              <a:rPr lang="en-U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s" sz="24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a </a:t>
            </a:r>
            <a:r>
              <a:rPr lang="es" sz="2400" b="1" dirty="0">
                <a:solidFill>
                  <a:srgbClr val="FFFFFF"/>
                </a:solidFill>
                <a:latin typeface="Century Gothic"/>
                <a:cs typeface="Century Gothic"/>
              </a:rPr>
              <a:t>los niños </a:t>
            </a:r>
            <a:r>
              <a:rPr lang="es" sz="2400" dirty="0">
                <a:latin typeface="Century Gothic"/>
                <a:cs typeface="Century Gothic"/>
              </a:rPr>
              <a:t>y con qué frecuencia lo hacen.</a:t>
            </a:r>
          </a:p>
        </p:txBody>
      </p:sp>
      <p:sp>
        <p:nvSpPr>
          <p:cNvPr id="5" name="Rectangle 4"/>
          <p:cNvSpPr/>
          <p:nvPr/>
        </p:nvSpPr>
        <p:spPr>
          <a:xfrm>
            <a:off x="953050" y="4515168"/>
            <a:ext cx="7276550" cy="1069741"/>
          </a:xfrm>
          <a:prstGeom prst="rect">
            <a:avLst/>
          </a:prstGeom>
          <a:noFill/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rtl="0">
              <a:spcAft>
                <a:spcPts val="1200"/>
              </a:spcAft>
            </a:pPr>
            <a:r>
              <a:rPr lang="es" sz="2800" dirty="0">
                <a:latin typeface="Century Gothic"/>
                <a:cs typeface="Century Gothic"/>
              </a:rPr>
              <a:t>Observar a “maestros expertos” en acción.</a:t>
            </a:r>
            <a:endParaRPr lang="en-US" sz="2800" dirty="0"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1889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67622" y="1852220"/>
            <a:ext cx="8240487" cy="4644509"/>
          </a:xfrm>
        </p:spPr>
        <p:txBody>
          <a:bodyPr rtlCol="0">
            <a:noAutofit/>
          </a:bodyPr>
          <a:lstStyle/>
          <a:p>
            <a:pPr marL="274320" indent="-274320" rtl="0"/>
            <a:r>
              <a:rPr lang="es" sz="2200" dirty="0"/>
              <a:t>Los maestros otorgan responsabilidades a los niños haciendo lo siguiente:</a:t>
            </a:r>
          </a:p>
          <a:p>
            <a:pPr marL="557784" lvl="1" indent="-274320" rtl="0"/>
            <a:r>
              <a:rPr lang="es" sz="2000" b="1" dirty="0"/>
              <a:t>Ofreciendo roles significativos:</a:t>
            </a:r>
            <a:r>
              <a:rPr lang="es" sz="2000" dirty="0"/>
              <a:t> Proporcionar tareas reales para los niños durante las actividades </a:t>
            </a:r>
            <a:r>
              <a:rPr lang="es" sz="2000" dirty="0" smtClean="0"/>
              <a:t>en el salón de clases.</a:t>
            </a:r>
            <a:endParaRPr lang="es" sz="2000" dirty="0"/>
          </a:p>
          <a:p>
            <a:pPr marL="557784" lvl="1" indent="-274320" rtl="0"/>
            <a:r>
              <a:rPr lang="es" sz="2000" b="1" dirty="0"/>
              <a:t>Permitiendo que los niños conduzcan:</a:t>
            </a:r>
            <a:r>
              <a:rPr lang="es" sz="2000" dirty="0"/>
              <a:t> Permitir que los niños sean el maestro y tomen decisiones cuando es apropiado</a:t>
            </a:r>
            <a:r>
              <a:rPr lang="es" sz="2000" dirty="0" smtClean="0"/>
              <a:t>.</a:t>
            </a:r>
            <a:endParaRPr lang="en-US" sz="2000" b="1" dirty="0" smtClean="0"/>
          </a:p>
          <a:p>
            <a:pPr marL="557784" lvl="1" indent="-274320" rtl="0"/>
            <a:r>
              <a:rPr lang="es" sz="2000" b="1" dirty="0"/>
              <a:t>Alentando a los niños a ayudarse entre sí:</a:t>
            </a:r>
            <a:r>
              <a:rPr lang="es" sz="2000" dirty="0"/>
              <a:t> </a:t>
            </a:r>
            <a:r>
              <a:rPr lang="es" sz="2000" dirty="0" smtClean="0"/>
              <a:t>Facilitar </a:t>
            </a:r>
            <a:r>
              <a:rPr lang="es" sz="2000" dirty="0"/>
              <a:t>los momentos en que los niños pueden aprender los unos </a:t>
            </a:r>
            <a:r>
              <a:rPr lang="es" sz="2000" dirty="0" smtClean="0"/>
              <a:t>de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s" sz="2000" dirty="0" smtClean="0"/>
              <a:t>los </a:t>
            </a:r>
            <a:r>
              <a:rPr lang="es" sz="2000" dirty="0"/>
              <a:t>otros</a:t>
            </a:r>
            <a:r>
              <a:rPr lang="es" sz="2000" dirty="0" smtClean="0"/>
              <a:t>.</a:t>
            </a:r>
            <a:endParaRPr lang="en-US" sz="2000" b="1" dirty="0" smtClean="0"/>
          </a:p>
          <a:p>
            <a:pPr marL="274320" indent="-274320" rtl="0"/>
            <a:r>
              <a:rPr lang="es" sz="2200" dirty="0"/>
              <a:t>Los maestros proporcionan responsabilidades a los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s" sz="2200" dirty="0" smtClean="0"/>
              <a:t>niños </a:t>
            </a:r>
            <a:r>
              <a:rPr lang="es" sz="2200" dirty="0"/>
              <a:t>durante todo el día escolar.</a:t>
            </a:r>
          </a:p>
          <a:p>
            <a:pPr marL="274320" indent="-274320" rtl="0"/>
            <a:r>
              <a:rPr lang="es" sz="2200" dirty="0"/>
              <a:t>Los maestros mejoran la calidad y la frecuencia con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s" sz="2200" dirty="0" smtClean="0"/>
              <a:t>que </a:t>
            </a:r>
            <a:r>
              <a:rPr lang="es" sz="2200" dirty="0"/>
              <a:t>otorgan responsabilidades a los niños</a:t>
            </a:r>
            <a:r>
              <a:rPr lang="es" sz="2200" dirty="0" smtClean="0"/>
              <a:t>.</a:t>
            </a:r>
            <a:endParaRPr lang="e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" dirty="0"/>
              <a:t>RESUMEN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29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67450" y="6252031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s-MX" sz="800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OTOÑO 2012</a:t>
            </a:r>
            <a:endParaRPr lang="es-MX" sz="800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5675100"/>
            <a:ext cx="8382000" cy="6001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Si desea más información, </a:t>
            </a:r>
            <a:r>
              <a:rPr lang="es-ES" sz="1300" dirty="0" smtClean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por favor escríbanos </a:t>
            </a: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a: </a:t>
            </a:r>
            <a:r>
              <a:rPr lang="es-ES" sz="1300" b="1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NCQTL@UW.EDU</a:t>
            </a:r>
            <a:r>
              <a:rPr lang="es-ES" sz="13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 o llámenos al 877-731-0764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4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Este documento fue preparado por el Centro Nacional para la Enseñanza y el Aprendizaje de Calidad para el Departamento de Salud y Servicios Humanos </a:t>
            </a:r>
            <a:b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</a:br>
            <a:r>
              <a:rPr lang="es-MX" sz="800" dirty="0">
                <a:solidFill>
                  <a:prstClr val="black"/>
                </a:solidFill>
                <a:latin typeface="Century Gothic" pitchFamily="34" charset="0"/>
                <a:ea typeface="ＭＳ Ｐゴシック" charset="0"/>
              </a:rPr>
              <a:t>de los Estados Unidos, Administración para Niños y Familias, Oficina Nacional de Head Start, con la subvención #90HC0002.</a:t>
            </a:r>
            <a:endParaRPr lang="en-US" sz="800" dirty="0">
              <a:solidFill>
                <a:prstClr val="black"/>
              </a:solidFill>
              <a:latin typeface="Century Gothic" pitchFamily="34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35958" y="2957700"/>
            <a:ext cx="2486025" cy="892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NCQTL_Logo_SPANISH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991" y="3071440"/>
            <a:ext cx="2223701" cy="673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0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SP-Hous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4" y="1893455"/>
            <a:ext cx="5473219" cy="467960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435153" y="1846043"/>
            <a:ext cx="6985000" cy="4615942"/>
            <a:chOff x="1398070" y="1857224"/>
            <a:chExt cx="6985000" cy="4615942"/>
          </a:xfrm>
        </p:grpSpPr>
        <p:sp>
          <p:nvSpPr>
            <p:cNvPr id="20" name="Rectangle 19"/>
            <p:cNvSpPr/>
            <p:nvPr/>
          </p:nvSpPr>
          <p:spPr bwMode="auto">
            <a:xfrm>
              <a:off x="1971636" y="5523587"/>
              <a:ext cx="5212905" cy="9495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398070" y="1857224"/>
              <a:ext cx="6985000" cy="3704726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22401" y="4482009"/>
              <a:ext cx="4640178" cy="1098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3600" dirty="0">
                  <a:solidFill>
                    <a:srgbClr val="005DAA"/>
                  </a:solidFill>
                  <a:latin typeface="Century Gothic"/>
                  <a:ea typeface="ＭＳ Ｐゴシック" charset="0"/>
                  <a:cs typeface="Century Gothic"/>
                </a:rPr>
                <a:t>ENFOCARSE EN</a:t>
              </a:r>
            </a:p>
            <a:p>
              <a:pPr algn="ctr"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3600" dirty="0">
                  <a:solidFill>
                    <a:srgbClr val="005DAA"/>
                  </a:solidFill>
                  <a:latin typeface="Century Gothic"/>
                  <a:ea typeface="ＭＳ Ｐゴシック" charset="0"/>
                  <a:cs typeface="Century Gothic"/>
                </a:rPr>
                <a:t>LA BASE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996631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730069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463508" y="5575220"/>
              <a:ext cx="1648492" cy="850534"/>
            </a:xfrm>
            <a:prstGeom prst="roundRect">
              <a:avLst>
                <a:gd name="adj" fmla="val 5663"/>
              </a:avLst>
            </a:prstGeom>
            <a:solidFill>
              <a:srgbClr val="0B469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21"/>
            <p:cNvSpPr txBox="1">
              <a:spLocks noChangeArrowheads="1"/>
            </p:cNvSpPr>
            <p:nvPr/>
          </p:nvSpPr>
          <p:spPr bwMode="auto">
            <a:xfrm>
              <a:off x="2003531" y="5717031"/>
              <a:ext cx="1653570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Apoyo social y emocional</a:t>
              </a:r>
            </a:p>
          </p:txBody>
        </p:sp>
        <p:sp>
          <p:nvSpPr>
            <p:cNvPr id="13" name="TextBox 23"/>
            <p:cNvSpPr txBox="1">
              <a:spLocks noChangeArrowheads="1"/>
            </p:cNvSpPr>
            <p:nvPr/>
          </p:nvSpPr>
          <p:spPr bwMode="auto">
            <a:xfrm>
              <a:off x="3738947" y="5702932"/>
              <a:ext cx="1643641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Aulas bien organizadas</a:t>
              </a:r>
            </a:p>
          </p:txBody>
        </p:sp>
        <p:sp>
          <p:nvSpPr>
            <p:cNvPr id="10" name="TextBox 20"/>
            <p:cNvSpPr txBox="1">
              <a:spLocks noChangeArrowheads="1"/>
            </p:cNvSpPr>
            <p:nvPr/>
          </p:nvSpPr>
          <p:spPr bwMode="auto">
            <a:xfrm>
              <a:off x="5467568" y="5702933"/>
              <a:ext cx="1647155" cy="539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lvl="1" algn="ctr" defTabSz="91440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s-MX" sz="1600" dirty="0">
                  <a:solidFill>
                    <a:prstClr val="white"/>
                  </a:solidFill>
                  <a:latin typeface="Century Gothic" pitchFamily="34" charset="0"/>
                  <a:ea typeface="ＭＳ Ｐゴシック" charset="0"/>
                </a:rPr>
                <a:t>Interacciones didácticas</a:t>
              </a: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es" dirty="0"/>
              <a:t>MARCO PARA LA PRÁCTICA EFECTIVA </a:t>
            </a:r>
            <a:r>
              <a:rPr lang="en-US" dirty="0"/>
              <a:t/>
            </a:r>
            <a:br>
              <a:rPr lang="en-US" dirty="0"/>
            </a:br>
            <a:r>
              <a:rPr lang="es" sz="2200" dirty="0"/>
              <a:t>EN APOYO A LA PREPARACIÓN PARA LA ESCUELA </a:t>
            </a:r>
            <a:r>
              <a:rPr lang="es" sz="2200" dirty="0" smtClean="0"/>
              <a:t/>
            </a:r>
            <a:br>
              <a:rPr lang="es" sz="2200" dirty="0" smtClean="0"/>
            </a:br>
            <a:r>
              <a:rPr lang="es" sz="2200" dirty="0" smtClean="0"/>
              <a:t>PARA </a:t>
            </a:r>
            <a:r>
              <a:rPr lang="es" sz="2200" dirty="0"/>
              <a:t>TODOS LOS NIÑOS</a:t>
            </a:r>
          </a:p>
        </p:txBody>
      </p:sp>
    </p:spTree>
    <p:extLst>
      <p:ext uri="{BB962C8B-B14F-4D97-AF65-F5344CB8AC3E}">
        <p14:creationId xmlns:p14="http://schemas.microsoft.com/office/powerpoint/2010/main" val="11181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 fontAlgn="auto">
              <a:spcAft>
                <a:spcPts val="0"/>
              </a:spcAft>
              <a:defRPr/>
            </a:pPr>
            <a:r>
              <a:rPr lang="es" dirty="0" smtClean="0"/>
              <a:t>OBJETIVOS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3565" y="1902054"/>
            <a:ext cx="7953428" cy="969444"/>
          </a:xfrm>
          <a:prstGeom prst="rect">
            <a:avLst/>
          </a:prstGeom>
          <a:solidFill>
            <a:srgbClr val="E479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rtl="0">
              <a:spcAft>
                <a:spcPts val="600"/>
              </a:spcAft>
            </a:pPr>
            <a:r>
              <a:rPr lang="en" sz="2000" b="1" dirty="0">
                <a:latin typeface="Century Gothic"/>
                <a:cs typeface="Century Gothic"/>
              </a:rPr>
              <a:t>Proporcionar una definición de </a:t>
            </a:r>
            <a:r>
              <a:rPr lang="es" sz="2000" i="1" dirty="0">
                <a:latin typeface="Century Gothic"/>
                <a:cs typeface="Century Gothic"/>
              </a:rPr>
              <a:t>Otorgar responsabilidades </a:t>
            </a:r>
            <a:r>
              <a:rPr lang="en-US" sz="2000" i="1" dirty="0" smtClean="0">
                <a:latin typeface="Century Gothic"/>
                <a:cs typeface="Century Gothic"/>
              </a:rPr>
              <a:t/>
            </a:r>
            <a:br>
              <a:rPr lang="en-US" sz="2000" i="1" dirty="0" smtClean="0">
                <a:latin typeface="Century Gothic"/>
                <a:cs typeface="Century Gothic"/>
              </a:rPr>
            </a:br>
            <a:r>
              <a:rPr lang="es" sz="2000" i="1" dirty="0" smtClean="0">
                <a:latin typeface="Century Gothic"/>
                <a:cs typeface="Century Gothic"/>
              </a:rPr>
              <a:t>a </a:t>
            </a:r>
            <a:r>
              <a:rPr lang="es" sz="2000" i="1" dirty="0">
                <a:latin typeface="Century Gothic"/>
                <a:cs typeface="Century Gothic"/>
              </a:rPr>
              <a:t>los niños.</a:t>
            </a:r>
            <a:endParaRPr lang="en-US" sz="2000" b="1" dirty="0"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3565" y="2913169"/>
            <a:ext cx="7953428" cy="1133039"/>
          </a:xfrm>
          <a:prstGeom prst="rect">
            <a:avLst/>
          </a:prstGeom>
          <a:solidFill>
            <a:srgbClr val="3F8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rtl="0">
              <a:spcAft>
                <a:spcPts val="600"/>
              </a:spcAft>
            </a:pPr>
            <a:r>
              <a:rPr lang="es" sz="2000" b="1" dirty="0">
                <a:latin typeface="Century Gothic"/>
                <a:cs typeface="Century Gothic"/>
              </a:rPr>
              <a:t>Dar ejemplos y estrategias</a:t>
            </a:r>
            <a:r>
              <a:rPr lang="es" sz="2000" dirty="0">
                <a:latin typeface="Century Gothic"/>
                <a:cs typeface="Century Gothic"/>
              </a:rPr>
              <a:t> sobre el modo en que los maestros pueden </a:t>
            </a:r>
            <a:r>
              <a:rPr lang="es" sz="2000" dirty="0" smtClean="0">
                <a:latin typeface="Century Gothic"/>
                <a:cs typeface="Century Gothic"/>
              </a:rPr>
              <a:t>proporcionarles </a:t>
            </a:r>
            <a:r>
              <a:rPr lang="es" sz="2000" dirty="0">
                <a:latin typeface="Century Gothic"/>
                <a:cs typeface="Century Gothic"/>
              </a:rPr>
              <a:t>a los niños más responsabilidades en sus salones de clases.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53565" y="4095246"/>
            <a:ext cx="7953428" cy="1107017"/>
          </a:xfrm>
          <a:prstGeom prst="rect">
            <a:avLst/>
          </a:prstGeom>
          <a:solidFill>
            <a:srgbClr val="3DA2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rtl="0">
              <a:spcAft>
                <a:spcPts val="600"/>
              </a:spcAft>
            </a:pPr>
            <a:r>
              <a:rPr lang="es" sz="2000" b="1" dirty="0">
                <a:latin typeface="Century Gothic"/>
                <a:cs typeface="Century Gothic"/>
              </a:rPr>
              <a:t>Conectar </a:t>
            </a:r>
            <a:r>
              <a:rPr lang="es" sz="2000" i="1" dirty="0">
                <a:latin typeface="Century Gothic"/>
                <a:cs typeface="Century Gothic"/>
              </a:rPr>
              <a:t>Otorgar responsabilidades a los niños</a:t>
            </a:r>
            <a:r>
              <a:rPr lang="es" sz="2000" dirty="0">
                <a:latin typeface="Century Gothic"/>
                <a:cs typeface="Century Gothic"/>
              </a:rPr>
              <a:t> con el </a:t>
            </a:r>
            <a:r>
              <a:rPr lang="en-US" sz="2000" dirty="0" smtClean="0">
                <a:latin typeface="Century Gothic"/>
                <a:cs typeface="Century Gothic"/>
              </a:rPr>
              <a:t/>
            </a:r>
            <a:br>
              <a:rPr lang="en-US" sz="2000" dirty="0" smtClean="0">
                <a:latin typeface="Century Gothic"/>
                <a:cs typeface="Century Gothic"/>
              </a:rPr>
            </a:br>
            <a:r>
              <a:rPr lang="es" sz="2000" dirty="0" smtClean="0">
                <a:latin typeface="Century Gothic"/>
                <a:cs typeface="Century Gothic"/>
              </a:rPr>
              <a:t>Marco </a:t>
            </a:r>
            <a:r>
              <a:rPr lang="es" sz="2000" dirty="0">
                <a:latin typeface="Century Gothic"/>
                <a:cs typeface="Century Gothic"/>
              </a:rPr>
              <a:t>de Head Start para el </a:t>
            </a:r>
            <a:r>
              <a:rPr lang="es" sz="2000" dirty="0" smtClean="0">
                <a:latin typeface="Century Gothic"/>
                <a:cs typeface="Century Gothic"/>
              </a:rPr>
              <a:t>desarrollo </a:t>
            </a:r>
            <a:r>
              <a:rPr lang="es" sz="2000" dirty="0">
                <a:latin typeface="Century Gothic"/>
                <a:cs typeface="Century Gothic"/>
              </a:rPr>
              <a:t>y </a:t>
            </a:r>
            <a:r>
              <a:rPr lang="es" sz="2000" dirty="0" smtClean="0">
                <a:latin typeface="Century Gothic"/>
                <a:cs typeface="Century Gothic"/>
              </a:rPr>
              <a:t>aprendizaje temprano </a:t>
            </a:r>
            <a:r>
              <a:rPr lang="es" sz="2000" dirty="0">
                <a:latin typeface="Century Gothic"/>
                <a:cs typeface="Century Gothic"/>
              </a:rPr>
              <a:t>de los </a:t>
            </a:r>
            <a:r>
              <a:rPr lang="es" sz="2000" dirty="0" smtClean="0">
                <a:latin typeface="Century Gothic"/>
                <a:cs typeface="Century Gothic"/>
              </a:rPr>
              <a:t>niños</a:t>
            </a:r>
            <a:r>
              <a:rPr lang="es" sz="2000" dirty="0">
                <a:latin typeface="Century Gothic"/>
                <a:cs typeface="Century Gothic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565" y="5252900"/>
            <a:ext cx="7953428" cy="1097278"/>
          </a:xfrm>
          <a:prstGeom prst="rect">
            <a:avLst/>
          </a:prstGeom>
          <a:solidFill>
            <a:srgbClr val="D6403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rtl="0">
              <a:spcAft>
                <a:spcPts val="600"/>
              </a:spcAft>
            </a:pPr>
            <a:r>
              <a:rPr lang="es" sz="2000" b="1" dirty="0">
                <a:latin typeface="Century Gothic"/>
                <a:cs typeface="Century Gothic"/>
              </a:rPr>
              <a:t>Ofrecer sugerencias</a:t>
            </a:r>
            <a:r>
              <a:rPr lang="es" sz="2000" dirty="0">
                <a:latin typeface="Century Gothic"/>
                <a:cs typeface="Century Gothic"/>
              </a:rPr>
              <a:t> a los maestros sobre cómo mejorar </a:t>
            </a:r>
            <a:r>
              <a:rPr lang="en-US" sz="2000" dirty="0" smtClean="0">
                <a:latin typeface="Century Gothic"/>
                <a:cs typeface="Century Gothic"/>
              </a:rPr>
              <a:t/>
            </a:r>
            <a:br>
              <a:rPr lang="en-US" sz="2000" dirty="0" smtClean="0">
                <a:latin typeface="Century Gothic"/>
                <a:cs typeface="Century Gothic"/>
              </a:rPr>
            </a:br>
            <a:r>
              <a:rPr lang="es" sz="2000" dirty="0" smtClean="0">
                <a:latin typeface="Century Gothic"/>
                <a:cs typeface="Century Gothic"/>
              </a:rPr>
              <a:t>su </a:t>
            </a:r>
            <a:r>
              <a:rPr lang="es" sz="2000" dirty="0">
                <a:latin typeface="Century Gothic"/>
                <a:cs typeface="Century Gothic"/>
              </a:rPr>
              <a:t>capacidad para proporcionar responsabilidades a </a:t>
            </a:r>
            <a:r>
              <a:rPr lang="en-US" sz="2000" dirty="0" smtClean="0">
                <a:latin typeface="Century Gothic"/>
                <a:cs typeface="Century Gothic"/>
              </a:rPr>
              <a:t/>
            </a:r>
            <a:br>
              <a:rPr lang="en-US" sz="2000" dirty="0" smtClean="0">
                <a:latin typeface="Century Gothic"/>
                <a:cs typeface="Century Gothic"/>
              </a:rPr>
            </a:br>
            <a:r>
              <a:rPr lang="es" sz="2000" dirty="0" smtClean="0">
                <a:latin typeface="Century Gothic"/>
                <a:cs typeface="Century Gothic"/>
              </a:rPr>
              <a:t>los </a:t>
            </a:r>
            <a:r>
              <a:rPr lang="es" sz="2000" dirty="0">
                <a:latin typeface="Century Gothic"/>
                <a:cs typeface="Century Gothic"/>
              </a:rPr>
              <a:t>niños.  </a:t>
            </a:r>
          </a:p>
        </p:txBody>
      </p:sp>
    </p:spTree>
    <p:extLst>
      <p:ext uri="{BB962C8B-B14F-4D97-AF65-F5344CB8AC3E}">
        <p14:creationId xmlns:p14="http://schemas.microsoft.com/office/powerpoint/2010/main" val="367277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824089" y="1998110"/>
            <a:ext cx="7985632" cy="4719554"/>
          </a:xfrm>
        </p:spPr>
        <p:txBody>
          <a:bodyPr rtlCol="0">
            <a:noAutofit/>
          </a:bodyPr>
          <a:lstStyle/>
          <a:p>
            <a:pPr marL="45720" indent="0" rtl="0">
              <a:spcAft>
                <a:spcPts val="600"/>
              </a:spcAft>
              <a:buNone/>
            </a:pPr>
            <a:r>
              <a:rPr lang="en" sz="3200" b="1" dirty="0"/>
              <a:t>¿Cómo se manifiesta</a:t>
            </a:r>
            <a:r>
              <a:rPr lang="en" sz="3200" b="1" dirty="0" smtClean="0"/>
              <a:t>?</a:t>
            </a:r>
            <a:endParaRPr lang="en" sz="3200" b="1" dirty="0"/>
          </a:p>
          <a:p>
            <a:pPr marL="274320" indent="-274320" rtl="0">
              <a:spcBef>
                <a:spcPts val="72"/>
              </a:spcBef>
              <a:spcAft>
                <a:spcPts val="1200"/>
              </a:spcAft>
            </a:pPr>
            <a:r>
              <a:rPr lang="es" dirty="0">
                <a:solidFill>
                  <a:srgbClr val="000000"/>
                </a:solidFill>
              </a:rPr>
              <a:t>Maestros que </a:t>
            </a:r>
            <a:r>
              <a:rPr lang="es" dirty="0" smtClean="0">
                <a:solidFill>
                  <a:srgbClr val="000000"/>
                </a:solidFill>
              </a:rPr>
              <a:t>brindan </a:t>
            </a:r>
            <a:r>
              <a:rPr lang="es" dirty="0">
                <a:solidFill>
                  <a:srgbClr val="000000"/>
                </a:solidFill>
              </a:rPr>
              <a:t>oportunidades para que los niños tengan tareas significativas en el salón de clases</a:t>
            </a:r>
            <a:r>
              <a:rPr lang="es" dirty="0" smtClean="0">
                <a:solidFill>
                  <a:srgbClr val="000000"/>
                </a:solidFill>
              </a:rPr>
              <a:t>.</a:t>
            </a:r>
            <a:endParaRPr lang="en-US" sz="1800" b="1" dirty="0" smtClean="0">
              <a:solidFill>
                <a:srgbClr val="000000"/>
              </a:solidFill>
            </a:endParaRPr>
          </a:p>
          <a:p>
            <a:pPr marL="45720" indent="0" rtl="0">
              <a:spcAft>
                <a:spcPts val="600"/>
              </a:spcAft>
              <a:buNone/>
            </a:pPr>
            <a:r>
              <a:rPr lang="en" sz="3200" b="1" dirty="0">
                <a:solidFill>
                  <a:srgbClr val="000000"/>
                </a:solidFill>
              </a:rPr>
              <a:t>¿Cómo </a:t>
            </a:r>
            <a:r>
              <a:rPr lang="en" sz="3200" b="1" u="sng" dirty="0">
                <a:solidFill>
                  <a:srgbClr val="000000"/>
                </a:solidFill>
              </a:rPr>
              <a:t>NO</a:t>
            </a:r>
            <a:r>
              <a:rPr lang="en" sz="3200" b="1" dirty="0">
                <a:solidFill>
                  <a:srgbClr val="000000"/>
                </a:solidFill>
              </a:rPr>
              <a:t> se manifiesta?</a:t>
            </a:r>
          </a:p>
          <a:p>
            <a:pPr marL="274320" indent="-274320" rtl="0">
              <a:spcBef>
                <a:spcPts val="72"/>
              </a:spcBef>
              <a:spcAft>
                <a:spcPts val="1200"/>
              </a:spcAft>
            </a:pPr>
            <a:r>
              <a:rPr lang="es" dirty="0"/>
              <a:t>Niños que tienen oportunidades limitadas de conducir o iniciar actividades.</a:t>
            </a:r>
          </a:p>
          <a:p>
            <a:pPr marL="45720" indent="0" rtl="0">
              <a:spcAft>
                <a:spcPts val="1200"/>
              </a:spcAft>
              <a:buNone/>
            </a:pPr>
            <a:endParaRPr lang="en-US" sz="18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rtl="0"/>
            <a:r>
              <a:rPr lang="en" dirty="0" smtClean="0">
                <a:solidFill>
                  <a:srgbClr val="000000"/>
                </a:solidFill>
              </a:rPr>
              <a:t>OTORGAR RESPONSABILIDADES </a:t>
            </a:r>
            <a:r>
              <a:rPr lang="en-US" dirty="0" smtClean="0">
                <a:solidFill>
                  <a:srgbClr val="000000"/>
                </a:solidFill>
              </a:rPr>
              <a:t/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" dirty="0" smtClean="0">
                <a:solidFill>
                  <a:srgbClr val="000000"/>
                </a:solidFill>
              </a:rPr>
              <a:t>A LOS NIÑOS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7419" y="125115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04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164" y="1983381"/>
            <a:ext cx="8033597" cy="1572619"/>
          </a:xfrm>
          <a:prstGeom prst="rect">
            <a:avLst/>
          </a:prstGeom>
          <a:solidFill>
            <a:srgbClr val="E479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24636"/>
            <a:ext cx="8477737" cy="1143000"/>
          </a:xfrm>
        </p:spPr>
        <p:txBody>
          <a:bodyPr rtlCol="0"/>
          <a:lstStyle/>
          <a:p>
            <a:pPr rtl="0"/>
            <a:r>
              <a:rPr lang="es" dirty="0"/>
              <a:t>OFRECER ROLES SIGNIFICATIVOS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09486" y="3637160"/>
            <a:ext cx="3780714" cy="2795966"/>
          </a:xfrm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es" sz="1700" dirty="0"/>
              <a:t>Por ejemplo</a:t>
            </a:r>
            <a:r>
              <a:rPr lang="es" sz="1700" dirty="0" smtClean="0"/>
              <a:t>:</a:t>
            </a:r>
            <a:endParaRPr lang="en-US" sz="1600" dirty="0"/>
          </a:p>
          <a:p>
            <a:pPr marL="0" indent="0" rtl="0">
              <a:buNone/>
            </a:pPr>
            <a:r>
              <a:rPr lang="es" sz="1700" dirty="0"/>
              <a:t>Durante una actividad </a:t>
            </a:r>
            <a:r>
              <a:rPr lang="es" sz="1700" dirty="0" smtClean="0"/>
              <a:t>en grupos pequeños </a:t>
            </a:r>
            <a:r>
              <a:rPr lang="es" sz="1700" dirty="0"/>
              <a:t>en la </a:t>
            </a:r>
            <a:r>
              <a:rPr lang="es" sz="1700" dirty="0" smtClean="0"/>
              <a:t>cual están </a:t>
            </a:r>
            <a:r>
              <a:rPr lang="es" sz="1700" dirty="0"/>
              <a:t>preparando su propia plastilina,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s" sz="1700" dirty="0" smtClean="0"/>
              <a:t>la </a:t>
            </a:r>
            <a:r>
              <a:rPr lang="es" sz="1700" dirty="0"/>
              <a:t>maestra asigna a los niños diferentes tareas (por ej., Mario mide los ingredientes, Anna revuelve la mezcla y Kevin agrega el colorante para alimentos).</a:t>
            </a:r>
            <a:endParaRPr lang="en-US" sz="1700" dirty="0"/>
          </a:p>
        </p:txBody>
      </p:sp>
      <p:pic>
        <p:nvPicPr>
          <p:cNvPr id="11" name="Content Placeholder 10" descr="Screen shot 2012-02-16 at 2.46.36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8842" y="2306681"/>
            <a:ext cx="3761874" cy="404798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701345" y="2125913"/>
            <a:ext cx="3780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s-MX" sz="2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Proporcionar tareas reales para los niños durante las actividades en el salón de clases. </a:t>
            </a:r>
            <a:endParaRPr lang="es-MX" sz="20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89336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164" y="1983381"/>
            <a:ext cx="8033597" cy="1572619"/>
          </a:xfrm>
          <a:prstGeom prst="rect">
            <a:avLst/>
          </a:prstGeom>
          <a:solidFill>
            <a:srgbClr val="3F8AA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984" y="440918"/>
            <a:ext cx="8477737" cy="1143000"/>
          </a:xfrm>
        </p:spPr>
        <p:txBody>
          <a:bodyPr rtlCol="0">
            <a:noAutofit/>
          </a:bodyPr>
          <a:lstStyle/>
          <a:p>
            <a:pPr rtl="0"/>
            <a:r>
              <a:rPr lang="es" dirty="0"/>
              <a:t>PERMITIR QUE LOS NIÑOS CONDUZCAN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36298" y="3792408"/>
            <a:ext cx="3879274" cy="2122604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es" sz="1800" dirty="0"/>
              <a:t>Por ejemplo</a:t>
            </a:r>
            <a:r>
              <a:rPr lang="es" sz="1800" dirty="0" smtClean="0"/>
              <a:t>:</a:t>
            </a:r>
            <a:endParaRPr lang="en-US" sz="1800" dirty="0"/>
          </a:p>
          <a:p>
            <a:pPr marL="0" indent="0" rtl="0">
              <a:buNone/>
            </a:pPr>
            <a:r>
              <a:rPr lang="es" sz="1800" dirty="0"/>
              <a:t>Durante la hora del círculo/la reunión matutina, </a:t>
            </a:r>
            <a:r>
              <a:rPr lang="es" sz="1800" dirty="0" smtClean="0"/>
              <a:t>la maestra </a:t>
            </a:r>
            <a:r>
              <a:rPr lang="es" sz="1800" dirty="0"/>
              <a:t>permite que </a:t>
            </a:r>
            <a:r>
              <a:rPr lang="es" sz="1800" dirty="0" smtClean="0"/>
              <a:t>M</a:t>
            </a:r>
            <a:r>
              <a:rPr lang="es-MX" sz="1800" dirty="0" smtClean="0"/>
              <a:t>í</a:t>
            </a:r>
            <a:r>
              <a:rPr lang="es" sz="1800" dirty="0" smtClean="0"/>
              <a:t>a </a:t>
            </a:r>
            <a:r>
              <a:rPr lang="es" sz="1800" dirty="0"/>
              <a:t>conduzca </a:t>
            </a:r>
            <a:r>
              <a:rPr lang="es" sz="1800" dirty="0" smtClean="0"/>
              <a:t>al grupo, </a:t>
            </a:r>
            <a:r>
              <a:rPr lang="es" sz="1800" dirty="0"/>
              <a:t>mientras aprenden los días de la semana.  </a:t>
            </a:r>
          </a:p>
        </p:txBody>
      </p:sp>
      <p:pic>
        <p:nvPicPr>
          <p:cNvPr id="7" name="Content Placeholder 6" descr="Screen shot 2012-02-16 at 2.37.02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2748" y="2172560"/>
            <a:ext cx="3788611" cy="395360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685062" y="2098479"/>
            <a:ext cx="36921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2000" b="1" dirty="0">
                <a:solidFill>
                  <a:srgbClr val="FFFFFF"/>
                </a:solidFill>
                <a:latin typeface="Century Gothic"/>
                <a:cs typeface="Century Gothic"/>
              </a:rPr>
              <a:t>Permitir que los niños </a:t>
            </a:r>
            <a:r>
              <a:rPr lang="en-US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/>
            </a:r>
            <a:br>
              <a:rPr lang="en-US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</a:br>
            <a:r>
              <a:rPr lang="en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sean </a:t>
            </a:r>
            <a:r>
              <a:rPr lang="en" sz="2000" b="1" dirty="0">
                <a:solidFill>
                  <a:srgbClr val="FFFFFF"/>
                </a:solidFill>
                <a:latin typeface="Century Gothic"/>
                <a:cs typeface="Century Gothic"/>
              </a:rPr>
              <a:t>el maestro y tomen decisiones cuando es apropiado.  </a:t>
            </a:r>
            <a:endParaRPr lang="en-US" sz="2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94024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5164" y="1983381"/>
            <a:ext cx="8033597" cy="1572619"/>
          </a:xfrm>
          <a:prstGeom prst="rect">
            <a:avLst/>
          </a:prstGeom>
          <a:solidFill>
            <a:srgbClr val="3DA2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1984" y="416495"/>
            <a:ext cx="8477737" cy="1143000"/>
          </a:xfrm>
        </p:spPr>
        <p:txBody>
          <a:bodyPr rtlCol="0">
            <a:noAutofit/>
          </a:bodyPr>
          <a:lstStyle/>
          <a:p>
            <a:pPr rtl="0"/>
            <a:r>
              <a:rPr lang="es" dirty="0"/>
              <a:t>ALENTAR A LOS NIÑOS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s" dirty="0"/>
              <a:t>A AYUDARSE ENTRE SÍ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57725" y="3574486"/>
            <a:ext cx="3225371" cy="2554262"/>
          </a:xfrm>
        </p:spPr>
        <p:txBody>
          <a:bodyPr rtlCol="0">
            <a:noAutofit/>
          </a:bodyPr>
          <a:lstStyle/>
          <a:p>
            <a:pPr marL="0" indent="0" rtl="0">
              <a:buNone/>
            </a:pPr>
            <a:r>
              <a:rPr lang="es" sz="1800" dirty="0"/>
              <a:t>Por ejemplo</a:t>
            </a:r>
            <a:r>
              <a:rPr lang="es" sz="1800" dirty="0" smtClean="0"/>
              <a:t>:</a:t>
            </a:r>
            <a:endParaRPr lang="en-US" sz="1800" dirty="0" smtClean="0"/>
          </a:p>
          <a:p>
            <a:pPr marL="0" indent="0">
              <a:buNone/>
            </a:pPr>
            <a:r>
              <a:rPr lang="es" sz="1800" dirty="0"/>
              <a:t>Mientras los niños realizan la transición de la hora de los bocadillos/la merienda a la hora de los libros, el maestro alienta a </a:t>
            </a:r>
            <a:r>
              <a:rPr lang="es" sz="1800" dirty="0" smtClean="0"/>
              <a:t>quienes están aprendiendo en dos </a:t>
            </a:r>
            <a:r>
              <a:rPr lang="es" sz="1800" dirty="0"/>
              <a:t>idiomas a </a:t>
            </a:r>
            <a:r>
              <a:rPr lang="es" sz="1800" dirty="0" smtClean="0"/>
              <a:t>juntarse </a:t>
            </a:r>
            <a:r>
              <a:rPr lang="es" sz="1800" dirty="0"/>
              <a:t>con compañeros que saben </a:t>
            </a:r>
            <a:r>
              <a:rPr lang="es" sz="1800" dirty="0" smtClean="0"/>
              <a:t>más inglés, para </a:t>
            </a:r>
            <a:r>
              <a:rPr lang="es" sz="1800" dirty="0"/>
              <a:t>leer </a:t>
            </a:r>
            <a:r>
              <a:rPr lang="es" sz="1800" dirty="0" smtClean="0"/>
              <a:t>libros.  </a:t>
            </a:r>
            <a:endParaRPr lang="en-US" sz="1800" dirty="0"/>
          </a:p>
        </p:txBody>
      </p:sp>
      <p:pic>
        <p:nvPicPr>
          <p:cNvPr id="2" name="Content Placeholder 1" descr="Screen shot 2012-02-16 at 2.54.03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55"/>
          <a:stretch/>
        </p:blipFill>
        <p:spPr>
          <a:xfrm>
            <a:off x="4157091" y="2295838"/>
            <a:ext cx="4226129" cy="3303728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57725" y="2082532"/>
            <a:ext cx="33224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" sz="2000" b="1" dirty="0" smtClean="0">
                <a:solidFill>
                  <a:srgbClr val="FFFFFF"/>
                </a:solidFill>
                <a:latin typeface="Century Gothic"/>
                <a:cs typeface="Century Gothic"/>
              </a:rPr>
              <a:t>Facilitar que haya momentos </a:t>
            </a:r>
            <a:r>
              <a:rPr lang="en" sz="2000" b="1" dirty="0">
                <a:solidFill>
                  <a:srgbClr val="FFFFFF"/>
                </a:solidFill>
                <a:latin typeface="Century Gothic"/>
                <a:cs typeface="Century Gothic"/>
              </a:rPr>
              <a:t>en que los niños pueden aprender los unos de los otros.  </a:t>
            </a:r>
            <a:endParaRPr lang="en-US" sz="2000" b="1" dirty="0">
              <a:solidFill>
                <a:srgbClr val="FFFFFF"/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74681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2057400"/>
            <a:ext cx="6070600" cy="1996951"/>
          </a:xfrm>
          <a:prstGeom prst="rect">
            <a:avLst/>
          </a:prstGeom>
          <a:solidFill>
            <a:srgbClr val="3DA23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28315" y="2193532"/>
            <a:ext cx="4613487" cy="1791369"/>
          </a:xfrm>
        </p:spPr>
        <p:txBody>
          <a:bodyPr rtlCol="0">
            <a:normAutofit lnSpcReduction="10000"/>
          </a:bodyPr>
          <a:lstStyle/>
          <a:p>
            <a:pPr marL="0" indent="0" rtl="0">
              <a:lnSpc>
                <a:spcPct val="114000"/>
              </a:lnSpc>
              <a:spcAft>
                <a:spcPts val="600"/>
              </a:spcAft>
              <a:buNone/>
            </a:pPr>
            <a:r>
              <a:rPr lang="es" sz="2400" i="1" dirty="0">
                <a:solidFill>
                  <a:srgbClr val="FFFFFF"/>
                </a:solidFill>
              </a:rPr>
              <a:t>Otorgar responsabilidades </a:t>
            </a:r>
            <a:r>
              <a:rPr lang="en-US" sz="2400" i="1" dirty="0" smtClean="0">
                <a:solidFill>
                  <a:srgbClr val="FFFFFF"/>
                </a:solidFill>
              </a:rPr>
              <a:t/>
            </a:r>
            <a:br>
              <a:rPr lang="en-US" sz="2400" i="1" dirty="0" smtClean="0">
                <a:solidFill>
                  <a:srgbClr val="FFFFFF"/>
                </a:solidFill>
              </a:rPr>
            </a:br>
            <a:r>
              <a:rPr lang="es" sz="2400" i="1" dirty="0" smtClean="0">
                <a:solidFill>
                  <a:srgbClr val="FFFFFF"/>
                </a:solidFill>
              </a:rPr>
              <a:t>a </a:t>
            </a:r>
            <a:r>
              <a:rPr lang="es" sz="2400" i="1" dirty="0">
                <a:solidFill>
                  <a:srgbClr val="FFFFFF"/>
                </a:solidFill>
              </a:rPr>
              <a:t>los niños</a:t>
            </a:r>
            <a:r>
              <a:rPr lang="es" sz="2400" dirty="0">
                <a:solidFill>
                  <a:srgbClr val="FFFFFF"/>
                </a:solidFill>
              </a:rPr>
              <a:t> puede darse 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s" sz="2400" dirty="0" smtClean="0">
                <a:solidFill>
                  <a:srgbClr val="FFFFFF"/>
                </a:solidFill>
              </a:rPr>
              <a:t>en </a:t>
            </a:r>
            <a:r>
              <a:rPr lang="es" sz="2400" dirty="0">
                <a:solidFill>
                  <a:srgbClr val="FFFFFF"/>
                </a:solidFill>
              </a:rPr>
              <a:t>muchos de los dominios del Marco de Head Start. </a:t>
            </a:r>
            <a:endParaRPr lang="en-US" sz="2200" dirty="0" smtClean="0">
              <a:solidFill>
                <a:srgbClr val="FFFFFF"/>
              </a:solidFill>
            </a:endParaRPr>
          </a:p>
          <a:p>
            <a:pPr marL="457200" lvl="1" indent="0" rtl="0">
              <a:lnSpc>
                <a:spcPct val="114000"/>
              </a:lnSpc>
              <a:spcAft>
                <a:spcPts val="600"/>
              </a:spcAft>
              <a:buNone/>
            </a:pPr>
            <a:endParaRPr lang="en-US" sz="2000" dirty="0" smtClean="0">
              <a:solidFill>
                <a:srgbClr val="FFFFFF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1984" y="432777"/>
            <a:ext cx="8477737" cy="1143000"/>
          </a:xfrm>
        </p:spPr>
        <p:txBody>
          <a:bodyPr rtlCol="0">
            <a:noAutofit/>
          </a:bodyPr>
          <a:lstStyle/>
          <a:p>
            <a:pPr rtl="0">
              <a:lnSpc>
                <a:spcPct val="90000"/>
              </a:lnSpc>
            </a:pPr>
            <a:r>
              <a:rPr lang="es" sz="3000" dirty="0"/>
              <a:t>EL MARCO DE HEAD START PARA </a:t>
            </a: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s" sz="3000" dirty="0" smtClean="0"/>
              <a:t>EL </a:t>
            </a:r>
            <a:r>
              <a:rPr lang="es" sz="3000" dirty="0"/>
              <a:t>DESARROLLO Y APRENDIZAJE TEMPRANO DE LOS NIÑOS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628315" y="4157879"/>
            <a:ext cx="5360737" cy="186666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rtl="0">
              <a:lnSpc>
                <a:spcPct val="114000"/>
              </a:lnSpc>
              <a:spcAft>
                <a:spcPts val="600"/>
              </a:spcAft>
            </a:pPr>
            <a:r>
              <a:rPr lang="es" sz="2000" dirty="0">
                <a:latin typeface="Century Gothic"/>
                <a:cs typeface="Century Gothic"/>
              </a:rPr>
              <a:t>Algunos ejemplos son:</a:t>
            </a:r>
          </a:p>
          <a:p>
            <a:pPr lvl="1" rtl="0">
              <a:spcAft>
                <a:spcPts val="300"/>
              </a:spcAft>
            </a:pPr>
            <a:r>
              <a:rPr lang="es" sz="2000" dirty="0">
                <a:solidFill>
                  <a:srgbClr val="CC0099"/>
                </a:solidFill>
                <a:latin typeface="Century Gothic"/>
                <a:cs typeface="Century Gothic"/>
              </a:rPr>
              <a:t>Desarrollo social y emocional</a:t>
            </a:r>
          </a:p>
          <a:p>
            <a:pPr lvl="1" rtl="0">
              <a:spcAft>
                <a:spcPts val="300"/>
              </a:spcAft>
            </a:pPr>
            <a:r>
              <a:rPr lang="es" sz="2000" dirty="0">
                <a:solidFill>
                  <a:srgbClr val="6792DF"/>
                </a:solidFill>
                <a:latin typeface="Century Gothic"/>
                <a:cs typeface="Century Gothic"/>
              </a:rPr>
              <a:t>Enfoques de aprendizaje</a:t>
            </a:r>
          </a:p>
          <a:p>
            <a:pPr lvl="1" rtl="0">
              <a:spcAft>
                <a:spcPts val="300"/>
              </a:spcAft>
            </a:pPr>
            <a:r>
              <a:rPr lang="es" sz="2000" dirty="0" smtClean="0">
                <a:solidFill>
                  <a:srgbClr val="00BCAE"/>
                </a:solidFill>
                <a:latin typeface="Century Gothic"/>
                <a:cs typeface="Century Gothic"/>
              </a:rPr>
              <a:t>Desarrollo físico y salud</a:t>
            </a:r>
            <a:endParaRPr lang="es" sz="2000" dirty="0">
              <a:solidFill>
                <a:srgbClr val="00BCAE"/>
              </a:solidFill>
              <a:latin typeface="Century Gothic"/>
              <a:cs typeface="Century Gothic"/>
            </a:endParaRPr>
          </a:p>
          <a:p>
            <a:pPr lvl="1" rtl="0">
              <a:spcAft>
                <a:spcPts val="300"/>
              </a:spcAft>
            </a:pPr>
            <a:r>
              <a:rPr lang="es" sz="2000" dirty="0">
                <a:solidFill>
                  <a:srgbClr val="FF6600"/>
                </a:solidFill>
                <a:latin typeface="Century Gothic"/>
                <a:cs typeface="Century Gothic"/>
              </a:rPr>
              <a:t>Expresión de las artes creativas</a:t>
            </a:r>
          </a:p>
        </p:txBody>
      </p:sp>
      <p:pic>
        <p:nvPicPr>
          <p:cNvPr id="7" name="Picture 6" descr="EP-Whee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85" y="1897490"/>
            <a:ext cx="4524292" cy="466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5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- CLASSROOM JOB REVIEW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38254" y="4603806"/>
            <a:ext cx="7128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VIDEO: Repaso de tareas en el salón de clases</a:t>
            </a:r>
            <a:endParaRPr lang="en-US" sz="2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Classroom-Job-Review-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2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5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0</TotalTime>
  <Words>642</Words>
  <Application>Microsoft Office PowerPoint</Application>
  <PresentationFormat>On-screen Show (4:3)</PresentationFormat>
  <Paragraphs>99</Paragraphs>
  <Slides>18</Slides>
  <Notes>15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Powerpoint_template</vt:lpstr>
      <vt:lpstr>1_Powerpoint_template</vt:lpstr>
      <vt:lpstr>2_Powerpoint_template</vt:lpstr>
      <vt:lpstr>3_Powerpoint_template</vt:lpstr>
      <vt:lpstr>4_Powerpoint_template</vt:lpstr>
      <vt:lpstr>5_Powerpoint_template</vt:lpstr>
      <vt:lpstr>APRENDIZAJE BASADO EN LOS INTERESES: OTORGAR RESPONSABILIDADES  A LOS NIÑOS</vt:lpstr>
      <vt:lpstr>MARCO PARA LA PRÁCTICA EFECTIVA  EN APOYO A LA PREPARACIÓN PARA LA ESCUELA  PARA TODOS LOS NIÑOS</vt:lpstr>
      <vt:lpstr>OBJETIVOS</vt:lpstr>
      <vt:lpstr>OTORGAR RESPONSABILIDADES  A LOS NIÑOS</vt:lpstr>
      <vt:lpstr>OFRECER ROLES SIGNIFICATIVOS</vt:lpstr>
      <vt:lpstr>PERMITIR QUE LOS NIÑOS CONDUZCAN</vt:lpstr>
      <vt:lpstr>ALENTAR A LOS NIÑOS  A AYUDARSE ENTRE SÍ</vt:lpstr>
      <vt:lpstr>EL MARCO DE HEAD START PARA  EL DESARROLLO Y APRENDIZAJE TEMPRANO DE LOS NIÑOS</vt:lpstr>
      <vt:lpstr>VIDEO - CLASSROOM JOB REVIEW</vt:lpstr>
      <vt:lpstr>EN ESTE VIDEO, LA MAESTRA OFRECIÓ  A LOS NIÑOS ROLES SIGNIFICATIVOS</vt:lpstr>
      <vt:lpstr>VIDEO – OVAL TIME</vt:lpstr>
      <vt:lpstr>EN ESTE VIDEO, LA MAESTRA PERMITIÓ QUE LA NIÑA CONDUJERA</vt:lpstr>
      <vt:lpstr>VIDEO – WALKING PARTNERS</vt:lpstr>
      <vt:lpstr>EN ESTE VIDEO, LA MAESTRA ALENTÓ A LOS NIÑOS A AYUDARSE ENTRE SÍ</vt:lpstr>
      <vt:lpstr>¿CUÁNDO PUEDO OTORGAR RESPONSABILIDADES A LOS NIÑOS? </vt:lpstr>
      <vt:lpstr>MEJORAR LA PRÁCTICA</vt:lpstr>
      <vt:lpstr>RESUMEN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2012-06-19T22:00:27Z</dcterms:created>
  <dcterms:modified xsi:type="dcterms:W3CDTF">2014-12-12T19:12:16Z</dcterms:modified>
</cp:coreProperties>
</file>