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</p:sldMasterIdLst>
  <p:notesMasterIdLst>
    <p:notesMasterId r:id="rId18"/>
  </p:notesMasterIdLst>
  <p:sldIdLst>
    <p:sldId id="277" r:id="rId2"/>
    <p:sldId id="280" r:id="rId3"/>
    <p:sldId id="259" r:id="rId4"/>
    <p:sldId id="260" r:id="rId5"/>
    <p:sldId id="261" r:id="rId6"/>
    <p:sldId id="262" r:id="rId7"/>
    <p:sldId id="263" r:id="rId8"/>
    <p:sldId id="278" r:id="rId9"/>
    <p:sldId id="265" r:id="rId10"/>
    <p:sldId id="266" r:id="rId11"/>
    <p:sldId id="267" r:id="rId12"/>
    <p:sldId id="268" r:id="rId13"/>
    <p:sldId id="279" r:id="rId14"/>
    <p:sldId id="281" r:id="rId15"/>
    <p:sldId id="271" r:id="rId16"/>
    <p:sldId id="276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gela Notari Syverson" initials="" lastIdx="2" clrIdx="0"/>
  <p:cmAuthor id="1" name="Maggie" initials="" lastIdx="3" clrIdx="1"/>
  <p:cmAuthor id="2" name="Terri Wardrop" initials="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136"/>
    <a:srgbClr val="80654B"/>
    <a:srgbClr val="07B22F"/>
    <a:srgbClr val="59B461"/>
    <a:srgbClr val="E1542B"/>
    <a:srgbClr val="9D674F"/>
    <a:srgbClr val="EE2F96"/>
    <a:srgbClr val="FF3600"/>
    <a:srgbClr val="6C91C2"/>
    <a:srgbClr val="BF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56" autoAdjust="0"/>
  </p:normalViewPr>
  <p:slideViewPr>
    <p:cSldViewPr snapToGrid="0">
      <p:cViewPr varScale="1">
        <p:scale>
          <a:sx n="102" d="100"/>
          <a:sy n="102" d="100"/>
        </p:scale>
        <p:origin x="-15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1" d="100"/>
          <a:sy n="101" d="100"/>
        </p:scale>
        <p:origin x="-25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488E040-2959-7F44-BEF6-205C5EA7DEFE}" type="datetimeFigureOut">
              <a:rPr lang="en-US"/>
              <a:pPr>
                <a:defRPr/>
              </a:pPr>
              <a:t>2/8/13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55CD1D0-D2E6-014E-BFD7-4A23BDD99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05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5CD1D0-D2E6-014E-BFD7-4A23BDD99E4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51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  <a:p>
            <a:pPr lvl="1">
              <a:spcBef>
                <a:spcPct val="0"/>
              </a:spcBef>
            </a:pPr>
            <a:endParaRPr lang="en-US" dirty="0" smtClean="0"/>
          </a:p>
          <a:p>
            <a:pPr lvl="1"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 lvl="1">
              <a:spcBef>
                <a:spcPct val="0"/>
              </a:spcBef>
              <a:buFontTx/>
              <a:buChar char="•"/>
            </a:pPr>
            <a:endParaRPr lang="en-US" dirty="0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24B05B-DE44-48C5-8F7C-3DF3BDFA31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6D5F1E-F1D4-4A18-8ED1-80E19236CC1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  <a:buFont typeface="Arial" pitchFamily="34" charset="0"/>
              <a:buNone/>
            </a:pPr>
            <a:endParaRPr lang="en-US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866E1F-DE21-42AC-85B7-483055AB378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5CD1D0-D2E6-014E-BFD7-4A23BDD99E4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1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5CD1D0-D2E6-014E-BFD7-4A23BDD99E4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21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i="0" dirty="0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2F464A2-EA97-4099-8F32-E997B892E3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9D2114-8F40-4B8C-A94C-143D43965B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2" algn="l">
              <a:spcBef>
                <a:spcPct val="0"/>
              </a:spcBef>
              <a:spcAft>
                <a:spcPts val="1200"/>
              </a:spcAft>
            </a:pPr>
            <a:endParaRPr lang="en-US" i="0" u="none" dirty="0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75ED31-8F8E-443E-BAC6-A3B1D2A04D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  <a:buFontTx/>
              <a:buNone/>
            </a:pPr>
            <a:endParaRPr lang="en-US" i="0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B9D915-2DBE-48DC-A4DA-0F8A394EA63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C315A2-726D-4754-86A9-5D674FCA7B1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160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44663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algn="ctr"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endParaRPr lang="en-US" sz="9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13471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848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EEDAE7-E26B-EE44-8C4B-F26137572B79}" type="datetimeFigureOut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2/8/13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E53508-F60E-9449-8DA4-643631CE1139}" type="slidenum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218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2/8/13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34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4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BBF0-342D-409A-9C0A-B1B451E9288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09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3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345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001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11214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03875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54447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2/8/13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794102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2/8/13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70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21" r:id="rId12"/>
    <p:sldLayoutId id="2147483823" r:id="rId13"/>
    <p:sldLayoutId id="2147483792" r:id="rId14"/>
    <p:sldLayoutId id="2147483805" r:id="rId15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8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7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8356" y="2722643"/>
            <a:ext cx="5884322" cy="1461822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FALL 2012</a:t>
            </a:r>
            <a:endParaRPr lang="en-US" sz="8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946" y="4184465"/>
            <a:ext cx="2967410" cy="2599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8357" y="5443057"/>
            <a:ext cx="3059718" cy="1340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 descr="NeveahClimbingStructure_cropped.jp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15" y="5482458"/>
            <a:ext cx="1435608" cy="1210739"/>
          </a:xfrm>
          <a:prstGeom prst="rect">
            <a:avLst/>
          </a:prstGeom>
        </p:spPr>
      </p:pic>
      <p:pic>
        <p:nvPicPr>
          <p:cNvPr id="14" name="Picture 13" descr="MickeyasAnthonyDrawChalkCRP.jp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" y="4279830"/>
            <a:ext cx="2827510" cy="2409233"/>
          </a:xfrm>
          <a:prstGeom prst="rect">
            <a:avLst/>
          </a:prstGeom>
        </p:spPr>
      </p:pic>
      <p:pic>
        <p:nvPicPr>
          <p:cNvPr id="15" name="Picture 14" descr="ChildMonkeyBarCROP.jpg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25" y="5482457"/>
            <a:ext cx="1417320" cy="120643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124201" y="2819400"/>
            <a:ext cx="5829994" cy="1310687"/>
          </a:xfrm>
        </p:spPr>
        <p:txBody>
          <a:bodyPr>
            <a:normAutofit fontScale="90000"/>
          </a:bodyPr>
          <a:lstStyle/>
          <a:p>
            <a:r>
              <a:rPr lang="en-US" sz="2100" dirty="0" smtClean="0"/>
              <a:t>Engaging interactions:</a:t>
            </a:r>
            <a:br>
              <a:rPr lang="en-US" sz="2100" dirty="0" smtClean="0"/>
            </a:br>
            <a:r>
              <a:rPr lang="en-US" dirty="0" smtClean="0"/>
              <a:t>Fostering children’s thinking skills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3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300" dirty="0" smtClean="0"/>
              <a:t>In this clip, the teacher asks children to…</a:t>
            </a:r>
            <a:endParaRPr lang="en-US" sz="3300" b="1" dirty="0"/>
          </a:p>
        </p:txBody>
      </p:sp>
      <p:grpSp>
        <p:nvGrpSpPr>
          <p:cNvPr id="29698" name="Group 13"/>
          <p:cNvGrpSpPr>
            <a:grpSpLocks/>
          </p:cNvGrpSpPr>
          <p:nvPr/>
        </p:nvGrpSpPr>
        <p:grpSpPr bwMode="auto">
          <a:xfrm>
            <a:off x="914400" y="4267200"/>
            <a:ext cx="4222750" cy="1997542"/>
            <a:chOff x="654908" y="2005160"/>
            <a:chExt cx="3002692" cy="1556951"/>
          </a:xfrm>
          <a:solidFill>
            <a:srgbClr val="4AA136"/>
          </a:solidFill>
        </p:grpSpPr>
        <p:sp>
          <p:nvSpPr>
            <p:cNvPr id="13" name="Rounded Rectangle 12"/>
            <p:cNvSpPr/>
            <p:nvPr/>
          </p:nvSpPr>
          <p:spPr>
            <a:xfrm>
              <a:off x="654908" y="2005160"/>
              <a:ext cx="3002692" cy="155695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2422" y="2121840"/>
              <a:ext cx="2821954" cy="1281020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Connect </a:t>
              </a:r>
              <a:r>
                <a:rPr lang="en-US" sz="2800" b="1" dirty="0">
                  <a:solidFill>
                    <a:srgbClr val="FFFFFF"/>
                  </a:solidFill>
                  <a:latin typeface="Century Gothic"/>
                  <a:cs typeface="Century Gothic"/>
                </a:rPr>
                <a:t>ideas </a:t>
              </a:r>
              <a:r>
                <a:rPr lang="en-US" sz="28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/>
              </a:r>
              <a:br>
                <a:rPr lang="en-US" sz="28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</a:br>
              <a:r>
                <a:rPr lang="en-US" sz="28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about </a:t>
              </a:r>
              <a:r>
                <a:rPr lang="en-US" sz="2800" dirty="0">
                  <a:solidFill>
                    <a:srgbClr val="FFFFFF"/>
                  </a:solidFill>
                  <a:latin typeface="Century Gothic"/>
                  <a:cs typeface="Century Gothic"/>
                </a:rPr>
                <a:t>nature with the book </a:t>
              </a:r>
              <a:r>
                <a:rPr lang="en-US" sz="28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the </a:t>
              </a:r>
              <a:r>
                <a:rPr lang="en-US" sz="2800" dirty="0">
                  <a:solidFill>
                    <a:srgbClr val="FFFFFF"/>
                  </a:solidFill>
                  <a:latin typeface="Century Gothic"/>
                  <a:cs typeface="Century Gothic"/>
                </a:rPr>
                <a:t>class read the previous </a:t>
              </a:r>
              <a:r>
                <a:rPr lang="en-US" sz="28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day.</a:t>
              </a:r>
              <a:endParaRPr lang="en-US" sz="2800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9700" name="Group 10"/>
          <p:cNvGrpSpPr>
            <a:grpSpLocks/>
          </p:cNvGrpSpPr>
          <p:nvPr/>
        </p:nvGrpSpPr>
        <p:grpSpPr bwMode="auto">
          <a:xfrm>
            <a:off x="921422" y="1981200"/>
            <a:ext cx="4398289" cy="2057400"/>
            <a:chOff x="654909" y="4132636"/>
            <a:chExt cx="3130205" cy="1556951"/>
          </a:xfrm>
          <a:solidFill>
            <a:srgbClr val="4AA136"/>
          </a:solidFill>
        </p:grpSpPr>
        <p:sp>
          <p:nvSpPr>
            <p:cNvPr id="25" name="Rounded Rectangle 24"/>
            <p:cNvSpPr/>
            <p:nvPr/>
          </p:nvSpPr>
          <p:spPr>
            <a:xfrm>
              <a:off x="654909" y="4132636"/>
              <a:ext cx="3002692" cy="155695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709" name="TextBox 25"/>
            <p:cNvSpPr txBox="1">
              <a:spLocks noChangeArrowheads="1"/>
            </p:cNvSpPr>
            <p:nvPr/>
          </p:nvSpPr>
          <p:spPr bwMode="auto">
            <a:xfrm>
              <a:off x="782423" y="4305631"/>
              <a:ext cx="3002691" cy="950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 smtClean="0">
                  <a:solidFill>
                    <a:schemeClr val="bg1"/>
                  </a:solidFill>
                  <a:latin typeface="Century Gothic" pitchFamily="34" charset="0"/>
                </a:rPr>
                <a:t>Predict</a:t>
              </a:r>
              <a:r>
                <a:rPr lang="en-US" sz="2800" dirty="0" smtClean="0">
                  <a:solidFill>
                    <a:schemeClr val="bg1"/>
                  </a:solidFill>
                  <a:latin typeface="Century Gothic" pitchFamily="34" charset="0"/>
                </a:rPr>
                <a:t> </a:t>
              </a:r>
              <a:r>
                <a:rPr lang="en-US" sz="2800" dirty="0">
                  <a:solidFill>
                    <a:schemeClr val="bg1"/>
                  </a:solidFill>
                  <a:latin typeface="Century Gothic" pitchFamily="34" charset="0"/>
                </a:rPr>
                <a:t>what types of plants they might see on </a:t>
              </a:r>
              <a:r>
                <a:rPr lang="en-US" sz="2800" dirty="0" smtClean="0">
                  <a:solidFill>
                    <a:schemeClr val="bg1"/>
                  </a:solidFill>
                  <a:latin typeface="Century Gothic" pitchFamily="34" charset="0"/>
                </a:rPr>
                <a:t>their </a:t>
              </a:r>
              <a:r>
                <a:rPr lang="en-US" sz="2800" dirty="0">
                  <a:solidFill>
                    <a:schemeClr val="bg1"/>
                  </a:solidFill>
                  <a:latin typeface="Century Gothic" pitchFamily="34" charset="0"/>
                </a:rPr>
                <a:t>nature </a:t>
              </a:r>
              <a:r>
                <a:rPr lang="en-US" sz="2800" dirty="0" smtClean="0">
                  <a:solidFill>
                    <a:schemeClr val="bg1"/>
                  </a:solidFill>
                  <a:latin typeface="Century Gothic" pitchFamily="34" charset="0"/>
                </a:rPr>
                <a:t>walk.</a:t>
              </a:r>
              <a:endParaRPr lang="en-US" sz="28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5973762" y="2743200"/>
            <a:ext cx="2286000" cy="2438400"/>
          </a:xfrm>
          <a:prstGeom prst="roundRect">
            <a:avLst>
              <a:gd name="adj" fmla="val 0"/>
            </a:avLst>
          </a:prstGeom>
          <a:solidFill>
            <a:srgbClr val="4AA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135562" y="3048000"/>
            <a:ext cx="838200" cy="533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135562" y="4267200"/>
            <a:ext cx="838200" cy="7620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 bwMode="auto">
          <a:xfrm>
            <a:off x="6202362" y="2971800"/>
            <a:ext cx="2103438" cy="203850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Supports </a:t>
            </a: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children’s </a:t>
            </a:r>
            <a:r>
              <a:rPr lang="en-US" sz="2800" b="1" dirty="0">
                <a:solidFill>
                  <a:schemeClr val="bg1"/>
                </a:solidFill>
                <a:latin typeface="Century Gothic"/>
                <a:cs typeface="Century Gothic"/>
              </a:rPr>
              <a:t>L</a:t>
            </a:r>
            <a:r>
              <a:rPr lang="en-US" sz="2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ogic &amp; Reasoning Skills</a:t>
            </a:r>
            <a:endParaRPr lang="en-US" sz="28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2613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Video: BOOK READING</a:t>
            </a:r>
            <a:endParaRPr lang="en-US" dirty="0"/>
          </a:p>
        </p:txBody>
      </p:sp>
      <p:sp>
        <p:nvSpPr>
          <p:cNvPr id="4" name="TextBox 2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The Center for Advanced Study of Teaching and Learning (CASTL)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Book-Reading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" y="27432"/>
            <a:ext cx="8351520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2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300" dirty="0" smtClean="0"/>
              <a:t>In this clip, the teacher asks children to…</a:t>
            </a:r>
            <a:endParaRPr lang="en-US" sz="33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973762" y="2743200"/>
            <a:ext cx="2286000" cy="2438400"/>
          </a:xfrm>
          <a:prstGeom prst="roundRect">
            <a:avLst>
              <a:gd name="adj" fmla="val 0"/>
            </a:avLst>
          </a:prstGeom>
          <a:solidFill>
            <a:srgbClr val="806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135562" y="3048000"/>
            <a:ext cx="838200" cy="533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135562" y="4267200"/>
            <a:ext cx="838200" cy="7620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auto">
          <a:xfrm>
            <a:off x="6023630" y="2946737"/>
            <a:ext cx="2186264" cy="203132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Supports </a:t>
            </a: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children’s </a:t>
            </a:r>
            <a:r>
              <a:rPr lang="en-US" sz="2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Literacy Knowledge &amp; Skills</a:t>
            </a:r>
            <a:endParaRPr lang="en-US" sz="28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914400" y="4267200"/>
            <a:ext cx="4222750" cy="1997542"/>
            <a:chOff x="654908" y="2005160"/>
            <a:chExt cx="3002692" cy="1556951"/>
          </a:xfrm>
          <a:solidFill>
            <a:srgbClr val="80654B"/>
          </a:solidFill>
        </p:grpSpPr>
        <p:sp>
          <p:nvSpPr>
            <p:cNvPr id="19" name="Rounded Rectangle 18"/>
            <p:cNvSpPr/>
            <p:nvPr/>
          </p:nvSpPr>
          <p:spPr>
            <a:xfrm>
              <a:off x="654908" y="2005160"/>
              <a:ext cx="3002692" cy="155695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2422" y="2121840"/>
              <a:ext cx="2821954" cy="1286617"/>
            </a:xfrm>
            <a:prstGeom prst="rect">
              <a:avLst/>
            </a:prstGeom>
            <a:noFill/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 smtClean="0">
                  <a:solidFill>
                    <a:schemeClr val="bg1"/>
                  </a:solidFill>
                  <a:latin typeface="Century Gothic" pitchFamily="34" charset="0"/>
                </a:rPr>
                <a:t>Draw </a:t>
              </a:r>
              <a:r>
                <a:rPr lang="en-US" sz="2800" b="1" dirty="0">
                  <a:solidFill>
                    <a:schemeClr val="bg1"/>
                  </a:solidFill>
                  <a:latin typeface="Century Gothic" pitchFamily="34" charset="0"/>
                </a:rPr>
                <a:t>upon </a:t>
              </a:r>
              <a:r>
                <a:rPr lang="en-US" sz="2800" b="1" dirty="0" smtClean="0">
                  <a:solidFill>
                    <a:schemeClr val="bg1"/>
                  </a:solidFill>
                  <a:latin typeface="Century Gothic" pitchFamily="34" charset="0"/>
                </a:rPr>
                <a:t>their </a:t>
              </a:r>
              <a:r>
                <a:rPr lang="en-US" sz="2800" b="1" dirty="0">
                  <a:solidFill>
                    <a:schemeClr val="bg1"/>
                  </a:solidFill>
                  <a:latin typeface="Century Gothic" pitchFamily="34" charset="0"/>
                </a:rPr>
                <a:t>experiences </a:t>
              </a:r>
              <a:r>
                <a:rPr lang="en-US" sz="2800" dirty="0">
                  <a:solidFill>
                    <a:schemeClr val="bg1"/>
                  </a:solidFill>
                  <a:latin typeface="Century Gothic" pitchFamily="34" charset="0"/>
                </a:rPr>
                <a:t>when talking about pets being allowed inside. </a:t>
              </a:r>
            </a:p>
          </p:txBody>
        </p:sp>
      </p:grpSp>
      <p:grpSp>
        <p:nvGrpSpPr>
          <p:cNvPr id="21" name="Group 10"/>
          <p:cNvGrpSpPr>
            <a:grpSpLocks/>
          </p:cNvGrpSpPr>
          <p:nvPr/>
        </p:nvGrpSpPr>
        <p:grpSpPr bwMode="auto">
          <a:xfrm>
            <a:off x="921422" y="1981200"/>
            <a:ext cx="4219119" cy="2057400"/>
            <a:chOff x="654909" y="4132636"/>
            <a:chExt cx="3002692" cy="1556951"/>
          </a:xfrm>
          <a:solidFill>
            <a:srgbClr val="80654B"/>
          </a:solidFill>
        </p:grpSpPr>
        <p:sp>
          <p:nvSpPr>
            <p:cNvPr id="23" name="Rounded Rectangle 22"/>
            <p:cNvSpPr/>
            <p:nvPr/>
          </p:nvSpPr>
          <p:spPr>
            <a:xfrm>
              <a:off x="654909" y="4132636"/>
              <a:ext cx="3002692" cy="155695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TextBox 25"/>
            <p:cNvSpPr txBox="1">
              <a:spLocks noChangeArrowheads="1"/>
            </p:cNvSpPr>
            <p:nvPr/>
          </p:nvSpPr>
          <p:spPr bwMode="auto">
            <a:xfrm>
              <a:off x="782423" y="4305631"/>
              <a:ext cx="2687477" cy="95028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B</a:t>
              </a:r>
              <a:r>
                <a:rPr lang="en-US" sz="28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rainstorm </a:t>
              </a:r>
              <a:r>
                <a:rPr lang="en-US" sz="2800" dirty="0">
                  <a:solidFill>
                    <a:schemeClr val="bg1"/>
                  </a:solidFill>
                  <a:latin typeface="Century Gothic"/>
                  <a:cs typeface="Century Gothic"/>
                </a:rPr>
                <a:t>about fiction vs. information </a:t>
              </a:r>
              <a:r>
                <a:rPr lang="en-US" sz="28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books.</a:t>
              </a:r>
              <a:endParaRPr lang="en-US" sz="28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953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2547" y="1952625"/>
            <a:ext cx="8195203" cy="2182813"/>
          </a:xfrm>
          <a:prstGeom prst="rect">
            <a:avLst/>
          </a:prstGeom>
          <a:solidFill>
            <a:srgbClr val="259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When Can I FOSTER CHILDREN’S THINKING SKILLS?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3142" y="2137763"/>
            <a:ext cx="7895746" cy="1735453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3300" dirty="0" smtClean="0">
                <a:solidFill>
                  <a:schemeClr val="bg1"/>
                </a:solidFill>
              </a:rPr>
              <a:t>Teachers can foster children’s thinking and understanding </a:t>
            </a:r>
            <a:r>
              <a:rPr lang="en-US" sz="3300" b="1" dirty="0" smtClean="0">
                <a:solidFill>
                  <a:schemeClr val="bg1"/>
                </a:solidFill>
              </a:rPr>
              <a:t>throughout </a:t>
            </a:r>
            <a:r>
              <a:rPr lang="en-US" sz="3300" b="1" dirty="0">
                <a:solidFill>
                  <a:schemeClr val="bg1"/>
                </a:solidFill>
              </a:rPr>
              <a:t>the school day </a:t>
            </a:r>
            <a:r>
              <a:rPr lang="en-US" sz="3300" dirty="0">
                <a:solidFill>
                  <a:schemeClr val="bg1"/>
                </a:solidFill>
              </a:rPr>
              <a:t>in many classroom </a:t>
            </a:r>
            <a:r>
              <a:rPr lang="en-US" sz="3300" dirty="0" smtClean="0">
                <a:solidFill>
                  <a:schemeClr val="bg1"/>
                </a:solidFill>
              </a:rPr>
              <a:t>activities.</a:t>
            </a:r>
            <a:endParaRPr lang="en-US" sz="3300" dirty="0">
              <a:solidFill>
                <a:schemeClr val="bg1"/>
              </a:solidFill>
            </a:endParaRPr>
          </a:p>
        </p:txBody>
      </p:sp>
      <p:pic>
        <p:nvPicPr>
          <p:cNvPr id="4" name="Picture 3" descr="Fostering_Thinking_cu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8" y="3838865"/>
            <a:ext cx="2460286" cy="1769384"/>
          </a:xfrm>
          <a:prstGeom prst="rect">
            <a:avLst/>
          </a:prstGeom>
        </p:spPr>
      </p:pic>
      <p:pic>
        <p:nvPicPr>
          <p:cNvPr id="2" name="Picture 1" descr="Thinking_cu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914" y="3825779"/>
            <a:ext cx="2212873" cy="1770299"/>
          </a:xfrm>
          <a:prstGeom prst="rect">
            <a:avLst/>
          </a:prstGeom>
        </p:spPr>
      </p:pic>
      <p:pic>
        <p:nvPicPr>
          <p:cNvPr id="5" name="Picture 4" descr="Boys_leaning_on_table_4(1)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657" y="3813465"/>
            <a:ext cx="2773408" cy="178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8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Improving practice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76850" y="1979924"/>
            <a:ext cx="7460616" cy="1128117"/>
          </a:xfrm>
          <a:prstGeom prst="rect">
            <a:avLst/>
          </a:prstGeom>
          <a:solidFill>
            <a:srgbClr val="259828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 fontAlgn="auto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800" dirty="0">
                <a:solidFill>
                  <a:prstClr val="white"/>
                </a:solidFill>
                <a:latin typeface="Century Gothic"/>
                <a:cs typeface="Century Gothic"/>
              </a:rPr>
              <a:t>Video record and review your own </a:t>
            </a:r>
            <a:r>
              <a:rPr lang="en-US" sz="2800" dirty="0" smtClean="0">
                <a:solidFill>
                  <a:prstClr val="white"/>
                </a:solidFill>
                <a:latin typeface="Century Gothic"/>
                <a:cs typeface="Century Gothic"/>
              </a:rPr>
              <a:t>teaching.</a:t>
            </a:r>
            <a:endParaRPr lang="en-US" sz="280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6850" y="3272397"/>
            <a:ext cx="7460616" cy="1000514"/>
          </a:xfrm>
          <a:prstGeom prst="rect">
            <a:avLst/>
          </a:prstGeom>
          <a:solidFill>
            <a:srgbClr val="C4960C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 fontAlgn="auto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800" dirty="0">
                <a:solidFill>
                  <a:prstClr val="white"/>
                </a:solidFill>
                <a:latin typeface="Century Gothic"/>
                <a:cs typeface="Century Gothic"/>
              </a:rPr>
              <a:t>Practice with a </a:t>
            </a:r>
            <a:r>
              <a:rPr lang="en-US" sz="2800" dirty="0" smtClean="0">
                <a:solidFill>
                  <a:prstClr val="white"/>
                </a:solidFill>
                <a:latin typeface="Century Gothic"/>
                <a:cs typeface="Century Gothic"/>
              </a:rPr>
              <a:t>peer. </a:t>
            </a:r>
            <a:endParaRPr lang="en-US" sz="280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850" y="4436656"/>
            <a:ext cx="7460616" cy="1091618"/>
          </a:xfrm>
          <a:prstGeom prst="rect">
            <a:avLst/>
          </a:prstGeom>
          <a:solidFill>
            <a:srgbClr val="F47B20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 fontAlgn="auto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prstClr val="white"/>
                </a:solidFill>
                <a:latin typeface="Century Gothic"/>
                <a:cs typeface="Century Gothic"/>
              </a:rPr>
              <a:t>Watch a “</a:t>
            </a:r>
            <a:r>
              <a:rPr lang="en-US" sz="2800">
                <a:solidFill>
                  <a:prstClr val="white"/>
                </a:solidFill>
                <a:latin typeface="Century Gothic"/>
                <a:cs typeface="Century Gothic"/>
              </a:rPr>
              <a:t>master </a:t>
            </a:r>
            <a:r>
              <a:rPr lang="en-US" sz="2800" smtClean="0">
                <a:solidFill>
                  <a:prstClr val="white"/>
                </a:solidFill>
                <a:latin typeface="Century Gothic"/>
                <a:cs typeface="Century Gothic"/>
              </a:rPr>
              <a:t>teacher” </a:t>
            </a:r>
            <a:r>
              <a:rPr lang="en-US" sz="2800" dirty="0">
                <a:solidFill>
                  <a:prstClr val="white"/>
                </a:solidFill>
                <a:latin typeface="Century Gothic"/>
                <a:cs typeface="Century Gothic"/>
              </a:rPr>
              <a:t>in </a:t>
            </a:r>
            <a:r>
              <a:rPr lang="en-US" sz="2800" dirty="0" smtClean="0">
                <a:solidFill>
                  <a:prstClr val="white"/>
                </a:solidFill>
                <a:latin typeface="Century Gothic"/>
                <a:cs typeface="Century Gothic"/>
              </a:rPr>
              <a:t>action.</a:t>
            </a:r>
            <a:endParaRPr lang="en-US" sz="280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1224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533400" y="1981200"/>
            <a:ext cx="8255000" cy="4800600"/>
          </a:xfrm>
        </p:spPr>
        <p:txBody>
          <a:bodyPr>
            <a:normAutofit/>
          </a:bodyPr>
          <a:lstStyle/>
          <a:p>
            <a:pPr marL="0" indent="0" fontAlgn="auto">
              <a:buNone/>
              <a:defRPr/>
            </a:pPr>
            <a:r>
              <a:rPr lang="en-US" sz="3400" dirty="0" smtClean="0"/>
              <a:t>Teachers can foster children’s thinking skills by:</a:t>
            </a:r>
          </a:p>
          <a:p>
            <a:pPr marL="182880" lvl="1" indent="-182880" fontAlgn="auto"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sz="2500" b="1" dirty="0" smtClean="0">
                <a:solidFill>
                  <a:srgbClr val="0A479B"/>
                </a:solidFill>
              </a:rPr>
              <a:t>Using the scientific method</a:t>
            </a:r>
            <a:r>
              <a:rPr lang="en-US" sz="2500" dirty="0">
                <a:solidFill>
                  <a:srgbClr val="0A479B"/>
                </a:solidFill>
              </a:rPr>
              <a:t>:</a:t>
            </a:r>
            <a:r>
              <a:rPr lang="en-US" sz="2500" dirty="0" smtClean="0">
                <a:solidFill>
                  <a:srgbClr val="0A479B"/>
                </a:solidFill>
              </a:rPr>
              <a:t> </a:t>
            </a:r>
            <a:r>
              <a:rPr lang="en-US" sz="2500" dirty="0" smtClean="0"/>
              <a:t>Provide tasks where children can </a:t>
            </a:r>
            <a:r>
              <a:rPr lang="en-US" sz="2500" b="1" dirty="0" smtClean="0"/>
              <a:t>observe, predict</a:t>
            </a:r>
            <a:r>
              <a:rPr lang="en-US" sz="2500" dirty="0" smtClean="0"/>
              <a:t>, and </a:t>
            </a:r>
            <a:r>
              <a:rPr lang="en-US" sz="2500" b="1" dirty="0" smtClean="0"/>
              <a:t>experiment.</a:t>
            </a:r>
          </a:p>
          <a:p>
            <a:pPr marL="182880" lvl="1" indent="-182880" fontAlgn="auto"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sz="2500" b="1" dirty="0" smtClean="0">
                <a:solidFill>
                  <a:srgbClr val="0A479B"/>
                </a:solidFill>
              </a:rPr>
              <a:t>Problem-solving:</a:t>
            </a:r>
            <a:r>
              <a:rPr lang="en-US" sz="2500" dirty="0" smtClean="0">
                <a:solidFill>
                  <a:srgbClr val="0A479B"/>
                </a:solidFill>
              </a:rPr>
              <a:t> </a:t>
            </a:r>
            <a:r>
              <a:rPr lang="en-US" sz="2500" dirty="0" smtClean="0"/>
              <a:t>Create opportunities for children to </a:t>
            </a:r>
            <a:r>
              <a:rPr lang="en-US" sz="2500" b="1" dirty="0" smtClean="0"/>
              <a:t>brainstorm, plan, </a:t>
            </a:r>
            <a:r>
              <a:rPr lang="en-US" sz="2500" dirty="0" smtClean="0"/>
              <a:t>and</a:t>
            </a:r>
            <a:r>
              <a:rPr lang="en-US" sz="2500" b="1" dirty="0" smtClean="0"/>
              <a:t> solve problems.</a:t>
            </a:r>
          </a:p>
          <a:p>
            <a:pPr marL="182880" lvl="1" indent="-182880" fontAlgn="auto"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sz="2500" b="1" dirty="0" smtClean="0">
                <a:solidFill>
                  <a:srgbClr val="0A479B"/>
                </a:solidFill>
              </a:rPr>
              <a:t>Applying knowledge:</a:t>
            </a:r>
            <a:r>
              <a:rPr lang="en-US" sz="2500" dirty="0" smtClean="0">
                <a:solidFill>
                  <a:srgbClr val="0A479B"/>
                </a:solidFill>
              </a:rPr>
              <a:t> </a:t>
            </a:r>
            <a:r>
              <a:rPr lang="en-US" sz="2500" dirty="0" smtClean="0"/>
              <a:t>Build on children’s natural curiosity by </a:t>
            </a:r>
            <a:r>
              <a:rPr lang="en-US" sz="2500" b="1" dirty="0" smtClean="0"/>
              <a:t>drawing upon their everyday experiences </a:t>
            </a:r>
            <a:r>
              <a:rPr lang="en-US" sz="2500" dirty="0" smtClean="0"/>
              <a:t>and</a:t>
            </a:r>
            <a:r>
              <a:rPr lang="en-US" sz="2500" b="1" dirty="0" smtClean="0"/>
              <a:t> connecting previous knowledge.</a:t>
            </a:r>
          </a:p>
          <a:p>
            <a:pPr marL="274320" fontAlgn="auto">
              <a:lnSpc>
                <a:spcPct val="120000"/>
              </a:lnSpc>
              <a:spcAft>
                <a:spcPts val="1200"/>
              </a:spcAft>
              <a:buFont typeface="Arial"/>
              <a:buChar char="•"/>
              <a:defRPr/>
            </a:pPr>
            <a:endParaRPr lang="en-US" dirty="0" smtClean="0"/>
          </a:p>
          <a:p>
            <a:pPr marL="274320" fontAlgn="auto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01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7450" y="6252031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FALL 2012</a:t>
            </a:r>
            <a:endParaRPr lang="en-US" sz="8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10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ouse-Graphic_outline-3foundation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25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26" name="Rectangle 25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5755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9321" y="2040456"/>
            <a:ext cx="8219166" cy="969444"/>
          </a:xfrm>
          <a:prstGeom prst="rect">
            <a:avLst/>
          </a:prstGeom>
          <a:solidFill>
            <a:srgbClr val="045F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fontAlgn="auto">
              <a:spcAft>
                <a:spcPts val="60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Provide a definition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 of fostering children’s </a:t>
            </a: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thinking 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skills.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69321" y="3141123"/>
            <a:ext cx="8219166" cy="969444"/>
          </a:xfrm>
          <a:prstGeom prst="rect">
            <a:avLst/>
          </a:prstGeom>
          <a:solidFill>
            <a:srgbClr val="BF00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fontAlgn="auto">
              <a:spcAft>
                <a:spcPts val="60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Give examples and strategies 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for how teachers </a:t>
            </a:r>
            <a:b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can foster children’s thinking skills in the classroom.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9321" y="4241790"/>
            <a:ext cx="8219166" cy="969444"/>
          </a:xfrm>
          <a:prstGeom prst="rect">
            <a:avLst/>
          </a:prstGeom>
          <a:solidFill>
            <a:srgbClr val="4AA1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fontAlgn="auto">
              <a:spcAft>
                <a:spcPts val="60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Connect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 fostering children’s thinking skills to the Head Start Child Development and Early Learning Framework.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9321" y="5342456"/>
            <a:ext cx="8219166" cy="969444"/>
          </a:xfrm>
          <a:prstGeom prst="rect">
            <a:avLst/>
          </a:prstGeom>
          <a:solidFill>
            <a:srgbClr val="6C91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fontAlgn="auto">
              <a:spcAft>
                <a:spcPts val="60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Provide suggestions 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for teachers on how to improve their ability to foster children’s thinking skills.</a:t>
            </a:r>
          </a:p>
        </p:txBody>
      </p:sp>
    </p:spTree>
    <p:extLst>
      <p:ext uri="{BB962C8B-B14F-4D97-AF65-F5344CB8AC3E}">
        <p14:creationId xmlns:p14="http://schemas.microsoft.com/office/powerpoint/2010/main" val="349469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Fostering Children’s Thinking Skills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28800"/>
            <a:ext cx="8352520" cy="4724401"/>
          </a:xfrm>
        </p:spPr>
        <p:txBody>
          <a:bodyPr>
            <a:normAutofit lnSpcReduction="10000"/>
          </a:bodyPr>
          <a:lstStyle/>
          <a:p>
            <a:pPr marL="0" indent="0" fontAlgn="auto">
              <a:buNone/>
              <a:defRPr/>
            </a:pPr>
            <a:r>
              <a:rPr lang="en-US" sz="3100" dirty="0" smtClean="0"/>
              <a:t>What does it look like? </a:t>
            </a:r>
          </a:p>
          <a:p>
            <a:pPr marL="256032" lvl="1" indent="-256032" fontAlgn="auto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2400" dirty="0" smtClean="0"/>
              <a:t>Classroom interactions that focus on “big ideas” </a:t>
            </a:r>
            <a:br>
              <a:rPr lang="en-US" sz="2400" dirty="0" smtClean="0"/>
            </a:br>
            <a:r>
              <a:rPr lang="en-US" sz="2400" dirty="0" smtClean="0"/>
              <a:t>and deepen children’s knowledge of the world around them.</a:t>
            </a:r>
          </a:p>
          <a:p>
            <a:pPr marL="256032" lvl="1" indent="-256032" fontAlgn="auto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/>
              <a:t>C</a:t>
            </a:r>
            <a:r>
              <a:rPr lang="en-US" sz="2400" dirty="0" smtClean="0"/>
              <a:t>hildren’s thinking skills can be fostered during interactions that involve:</a:t>
            </a:r>
          </a:p>
          <a:p>
            <a:pPr marL="530352" lvl="2" indent="-256032" fontAlgn="auto">
              <a:lnSpc>
                <a:spcPct val="120000"/>
              </a:lnSpc>
              <a:spcBef>
                <a:spcPts val="0"/>
              </a:spcBef>
              <a:buFont typeface="Lucida Grande"/>
              <a:buChar char="−"/>
              <a:defRPr/>
            </a:pPr>
            <a:r>
              <a:rPr lang="en-US" sz="1900" dirty="0" smtClean="0"/>
              <a:t>Using the scientific method</a:t>
            </a:r>
          </a:p>
          <a:p>
            <a:pPr marL="530352" lvl="2" indent="-256032" fontAlgn="auto">
              <a:lnSpc>
                <a:spcPct val="120000"/>
              </a:lnSpc>
              <a:spcBef>
                <a:spcPts val="0"/>
              </a:spcBef>
              <a:buFont typeface="Lucida Grande"/>
              <a:buChar char="−"/>
              <a:defRPr/>
            </a:pPr>
            <a:r>
              <a:rPr lang="en-US" sz="1900" dirty="0" smtClean="0"/>
              <a:t>Problem-solving</a:t>
            </a:r>
          </a:p>
          <a:p>
            <a:pPr marL="530352" lvl="2" indent="-256032" fontAlgn="auto">
              <a:lnSpc>
                <a:spcPct val="120000"/>
              </a:lnSpc>
              <a:spcBef>
                <a:spcPts val="0"/>
              </a:spcBef>
              <a:buFont typeface="Lucida Grande"/>
              <a:buChar char="−"/>
              <a:defRPr/>
            </a:pPr>
            <a:r>
              <a:rPr lang="en-US" sz="1900" dirty="0" smtClean="0"/>
              <a:t>Applying knowledge</a:t>
            </a:r>
          </a:p>
          <a:p>
            <a:pPr marL="0" indent="0" fontAlgn="auto">
              <a:lnSpc>
                <a:spcPct val="120000"/>
              </a:lnSpc>
              <a:buNone/>
              <a:defRPr/>
            </a:pPr>
            <a:r>
              <a:rPr lang="en-US" sz="3100" dirty="0" smtClean="0"/>
              <a:t>What does it </a:t>
            </a:r>
            <a:r>
              <a:rPr lang="en-US" sz="3100" u="sng" dirty="0" smtClean="0"/>
              <a:t>NOT</a:t>
            </a:r>
            <a:r>
              <a:rPr lang="en-US" sz="3100" dirty="0" smtClean="0"/>
              <a:t> look like? </a:t>
            </a:r>
          </a:p>
          <a:p>
            <a:pPr marL="256032" lvl="1" indent="-256032" fontAlgn="auto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0A479B"/>
                </a:solidFill>
              </a:rPr>
              <a:t>Drilling children on facts or skills.</a:t>
            </a:r>
            <a:endParaRPr lang="en-US" b="1" dirty="0">
              <a:solidFill>
                <a:srgbClr val="0A47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5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5164" y="1983381"/>
            <a:ext cx="8033597" cy="2510465"/>
          </a:xfrm>
          <a:prstGeom prst="rect">
            <a:avLst/>
          </a:prstGeom>
          <a:solidFill>
            <a:srgbClr val="045F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5025" y="457200"/>
            <a:ext cx="8763000" cy="10541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/>
              <a:t>Fostering children’s thinking skills </a:t>
            </a:r>
            <a:br>
              <a:rPr lang="en-US" sz="3200" dirty="0" smtClean="0"/>
            </a:br>
            <a:r>
              <a:rPr lang="en-US" sz="3200" dirty="0" smtClean="0"/>
              <a:t>BY </a:t>
            </a:r>
            <a:r>
              <a:rPr lang="en-US" sz="3200" b="1" dirty="0" smtClean="0"/>
              <a:t>USING THE Scientific METHOD</a:t>
            </a:r>
            <a:endParaRPr lang="en-US" sz="3200" b="1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35000" y="2298700"/>
            <a:ext cx="7886700" cy="10287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dirty="0">
                <a:solidFill>
                  <a:srgbClr val="FFFFFF"/>
                </a:solidFill>
              </a:rPr>
              <a:t>Provide tasks where children can </a:t>
            </a:r>
            <a:r>
              <a:rPr lang="en-US" sz="2800" b="1" dirty="0">
                <a:solidFill>
                  <a:srgbClr val="FFFFFF"/>
                </a:solidFill>
              </a:rPr>
              <a:t>observe, predict</a:t>
            </a:r>
            <a:r>
              <a:rPr lang="en-US" sz="2800" dirty="0">
                <a:solidFill>
                  <a:srgbClr val="FFFFFF"/>
                </a:solidFill>
              </a:rPr>
              <a:t>, and </a:t>
            </a:r>
            <a:r>
              <a:rPr lang="en-US" sz="2800" b="1" dirty="0">
                <a:solidFill>
                  <a:srgbClr val="FFFFFF"/>
                </a:solidFill>
              </a:rPr>
              <a:t>experiment.</a:t>
            </a:r>
          </a:p>
        </p:txBody>
      </p:sp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023" y="3606166"/>
            <a:ext cx="3792763" cy="2654934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</p:pic>
      <p:pic>
        <p:nvPicPr>
          <p:cNvPr id="2" name="Picture 1" descr="Lam_and_Jose_building_with_magna_tiles_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606801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5164" y="1983381"/>
            <a:ext cx="8033597" cy="2510465"/>
          </a:xfrm>
          <a:prstGeom prst="rect">
            <a:avLst/>
          </a:prstGeom>
          <a:solidFill>
            <a:srgbClr val="BF00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Fostering children’s thinking skills </a:t>
            </a:r>
            <a:r>
              <a:rPr lang="en-US" sz="3200" dirty="0" smtClean="0"/>
              <a:t>BY </a:t>
            </a:r>
            <a:r>
              <a:rPr lang="en-US" sz="3200" b="1" dirty="0" smtClean="0"/>
              <a:t>problem solving</a:t>
            </a:r>
            <a:endParaRPr lang="en-US" sz="3200" b="1" dirty="0"/>
          </a:p>
        </p:txBody>
      </p:sp>
      <p:pic>
        <p:nvPicPr>
          <p:cNvPr id="23555" name="Content Placeholder 4" descr="Circle-Time_Book-reading_09-23-08_cropp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8100" y="3682999"/>
            <a:ext cx="3238500" cy="2348815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095" t="3754"/>
          <a:stretch/>
        </p:blipFill>
        <p:spPr>
          <a:xfrm>
            <a:off x="742851" y="3689350"/>
            <a:ext cx="4192311" cy="234214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635000" y="2298700"/>
            <a:ext cx="7886700" cy="10287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57200" indent="-457200" algn="l" defTabSz="457200" rtl="0" eaLnBrk="1" latinLnBrk="0" hangingPunct="1">
              <a:spcBef>
                <a:spcPts val="768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457200" indent="-283464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4000"/>
              </a:lnSpc>
              <a:buNone/>
              <a:defRPr/>
            </a:pPr>
            <a:r>
              <a:rPr lang="en-US" sz="2800" dirty="0">
                <a:solidFill>
                  <a:srgbClr val="FFFFFF"/>
                </a:solidFill>
              </a:rPr>
              <a:t>Create opportunities for children to </a:t>
            </a:r>
            <a:r>
              <a:rPr lang="en-US" sz="2800" b="1" dirty="0">
                <a:solidFill>
                  <a:srgbClr val="FFFFFF"/>
                </a:solidFill>
              </a:rPr>
              <a:t>brainstorm, </a:t>
            </a:r>
            <a:r>
              <a:rPr lang="en-US" sz="2800" b="1" dirty="0" smtClean="0">
                <a:solidFill>
                  <a:srgbClr val="FFFFFF"/>
                </a:solidFill>
              </a:rPr>
              <a:t>plan, </a:t>
            </a:r>
            <a:r>
              <a:rPr lang="en-US" sz="2800" dirty="0">
                <a:solidFill>
                  <a:srgbClr val="FFFFFF"/>
                </a:solidFill>
              </a:rPr>
              <a:t>and</a:t>
            </a:r>
            <a:r>
              <a:rPr lang="en-US" sz="2800" b="1" dirty="0">
                <a:solidFill>
                  <a:srgbClr val="FFFFFF"/>
                </a:solidFill>
              </a:rPr>
              <a:t> solve problems.</a:t>
            </a:r>
          </a:p>
        </p:txBody>
      </p:sp>
    </p:spTree>
    <p:extLst>
      <p:ext uri="{BB962C8B-B14F-4D97-AF65-F5344CB8AC3E}">
        <p14:creationId xmlns:p14="http://schemas.microsoft.com/office/powerpoint/2010/main" val="343073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5164" y="1983381"/>
            <a:ext cx="8033597" cy="2510465"/>
          </a:xfrm>
          <a:prstGeom prst="rect">
            <a:avLst/>
          </a:prstGeom>
          <a:solidFill>
            <a:srgbClr val="07B2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Fostering children’s thinking skills </a:t>
            </a:r>
            <a:r>
              <a:rPr lang="en-US" sz="3200" dirty="0" smtClean="0"/>
              <a:t>BY </a:t>
            </a:r>
            <a:r>
              <a:rPr lang="en-US" sz="3200" b="1" dirty="0" smtClean="0"/>
              <a:t>APPLYING KNOWLEDGE</a:t>
            </a:r>
            <a:endParaRPr lang="en-US" sz="3200" b="1" dirty="0"/>
          </a:p>
        </p:txBody>
      </p:sp>
      <p:pic>
        <p:nvPicPr>
          <p:cNvPr id="4" name="Picture 3" descr="Auburn_Marty_02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56" y="3907823"/>
            <a:ext cx="3829212" cy="2377908"/>
          </a:xfrm>
          <a:prstGeom prst="rect">
            <a:avLst/>
          </a:prstGeom>
        </p:spPr>
      </p:pic>
      <p:pic>
        <p:nvPicPr>
          <p:cNvPr id="5" name="Picture 4" descr="Children_washing_hands_with_stuffed_pig_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3911599"/>
            <a:ext cx="3594100" cy="2373963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635000" y="2298700"/>
            <a:ext cx="78867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200" rtl="0" eaLnBrk="1" latinLnBrk="0" hangingPunct="1">
              <a:spcBef>
                <a:spcPts val="768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457200" indent="-283464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dirty="0">
                <a:solidFill>
                  <a:srgbClr val="FFFFFF"/>
                </a:solidFill>
              </a:rPr>
              <a:t>Build on children’s natural curiosity by </a:t>
            </a:r>
            <a:r>
              <a:rPr lang="en-US" sz="2800" b="1" dirty="0">
                <a:solidFill>
                  <a:srgbClr val="FFFFFF"/>
                </a:solidFill>
              </a:rPr>
              <a:t>drawing upon their everyday experiences </a:t>
            </a:r>
            <a:r>
              <a:rPr lang="en-US" sz="2800" dirty="0">
                <a:solidFill>
                  <a:srgbClr val="FFFFFF"/>
                </a:solidFill>
              </a:rPr>
              <a:t>and</a:t>
            </a:r>
            <a:r>
              <a:rPr lang="en-US" sz="2800" b="1" dirty="0">
                <a:solidFill>
                  <a:srgbClr val="FFFFFF"/>
                </a:solidFill>
              </a:rPr>
              <a:t> connecting previous knowledge.</a:t>
            </a:r>
          </a:p>
        </p:txBody>
      </p:sp>
    </p:spTree>
    <p:extLst>
      <p:ext uri="{BB962C8B-B14F-4D97-AF65-F5344CB8AC3E}">
        <p14:creationId xmlns:p14="http://schemas.microsoft.com/office/powerpoint/2010/main" val="67013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670175"/>
            <a:ext cx="5013852" cy="1673225"/>
          </a:xfrm>
          <a:prstGeom prst="rect">
            <a:avLst/>
          </a:prstGeom>
          <a:solidFill>
            <a:srgbClr val="07B2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 smtClean="0"/>
              <a:t>THE HEAD START CHILD DEVELOPMENT AND EARLY LEARNING FRAMEWORK</a:t>
            </a:r>
            <a:endParaRPr lang="en-US" sz="33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80493" y="2724150"/>
            <a:ext cx="4767266" cy="161925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The scientific </a:t>
            </a:r>
            <a:r>
              <a:rPr lang="en-US" sz="2400" dirty="0">
                <a:solidFill>
                  <a:schemeClr val="bg1"/>
                </a:solidFill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ethod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can be incorporated </a:t>
            </a:r>
            <a:r>
              <a:rPr lang="en-US" sz="2400" b="1" dirty="0" smtClean="0">
                <a:solidFill>
                  <a:schemeClr val="bg1"/>
                </a:solidFill>
              </a:rPr>
              <a:t>within many areas of the framework.</a:t>
            </a:r>
            <a:endParaRPr lang="en-US" sz="22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4441954"/>
            <a:ext cx="4724400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spcBef>
                <a:spcPts val="200"/>
              </a:spcBef>
              <a:buNone/>
              <a:defRPr/>
            </a:pPr>
            <a:r>
              <a:rPr lang="en-US" sz="1700" dirty="0">
                <a:latin typeface="Century Gothic"/>
                <a:cs typeface="Century Gothic"/>
              </a:rPr>
              <a:t>Some examples are:</a:t>
            </a:r>
          </a:p>
          <a:p>
            <a:pPr marL="164592" lvl="1" indent="-164592">
              <a:spcBef>
                <a:spcPts val="800"/>
              </a:spcBef>
              <a:buSzPct val="80000"/>
              <a:buFont typeface="Arial"/>
              <a:buChar char="•"/>
              <a:defRPr/>
            </a:pPr>
            <a:r>
              <a:rPr lang="en-US" sz="1700" dirty="0">
                <a:solidFill>
                  <a:srgbClr val="00AA4F"/>
                </a:solidFill>
                <a:latin typeface="Century Gothic"/>
                <a:cs typeface="Century Gothic"/>
              </a:rPr>
              <a:t>Logic &amp; Reasoning</a:t>
            </a:r>
          </a:p>
          <a:p>
            <a:pPr marL="164592" lvl="1" indent="-164592">
              <a:spcBef>
                <a:spcPts val="200"/>
              </a:spcBef>
              <a:buSzPct val="80000"/>
              <a:buFont typeface="Arial"/>
              <a:buChar char="•"/>
              <a:defRPr/>
            </a:pPr>
            <a:r>
              <a:rPr lang="en-US" sz="1700" dirty="0">
                <a:solidFill>
                  <a:srgbClr val="E1542B"/>
                </a:solidFill>
                <a:latin typeface="Century Gothic"/>
                <a:cs typeface="Century Gothic"/>
              </a:rPr>
              <a:t>Literacy </a:t>
            </a:r>
            <a:r>
              <a:rPr lang="en-US" sz="1700" dirty="0" smtClean="0">
                <a:solidFill>
                  <a:srgbClr val="E1542B"/>
                </a:solidFill>
                <a:latin typeface="Century Gothic"/>
                <a:cs typeface="Century Gothic"/>
              </a:rPr>
              <a:t>Knowledge </a:t>
            </a:r>
            <a:r>
              <a:rPr lang="en-US" sz="1700" dirty="0">
                <a:solidFill>
                  <a:srgbClr val="E1542B"/>
                </a:solidFill>
                <a:latin typeface="Century Gothic"/>
                <a:cs typeface="Century Gothic"/>
              </a:rPr>
              <a:t>&amp; Skills</a:t>
            </a:r>
          </a:p>
          <a:p>
            <a:pPr marL="164592" lvl="1" indent="-164592">
              <a:spcBef>
                <a:spcPts val="200"/>
              </a:spcBef>
              <a:buSzPct val="80000"/>
              <a:buFont typeface="Arial"/>
              <a:buChar char="•"/>
              <a:defRPr/>
            </a:pPr>
            <a:r>
              <a:rPr lang="en-US" sz="1700" dirty="0">
                <a:solidFill>
                  <a:srgbClr val="008000"/>
                </a:solidFill>
                <a:latin typeface="Century Gothic"/>
                <a:cs typeface="Century Gothic"/>
              </a:rPr>
              <a:t>Mathematical Knowledge </a:t>
            </a:r>
            <a:r>
              <a:rPr lang="en-US" sz="1700" dirty="0" smtClean="0">
                <a:solidFill>
                  <a:srgbClr val="008000"/>
                </a:solidFill>
                <a:latin typeface="Century Gothic"/>
                <a:cs typeface="Century Gothic"/>
              </a:rPr>
              <a:t>&amp; </a:t>
            </a:r>
            <a:r>
              <a:rPr lang="en-US" sz="1700" dirty="0">
                <a:solidFill>
                  <a:srgbClr val="008000"/>
                </a:solidFill>
                <a:latin typeface="Century Gothic"/>
                <a:cs typeface="Century Gothic"/>
              </a:rPr>
              <a:t>Skills</a:t>
            </a:r>
          </a:p>
          <a:p>
            <a:pPr marL="164592" lvl="1" indent="-164592">
              <a:spcBef>
                <a:spcPts val="200"/>
              </a:spcBef>
              <a:buSzPct val="80000"/>
              <a:buFont typeface="Arial"/>
              <a:buChar char="•"/>
              <a:defRPr/>
            </a:pPr>
            <a:r>
              <a:rPr lang="en-US" sz="1700" dirty="0">
                <a:solidFill>
                  <a:srgbClr val="EE2F96"/>
                </a:solidFill>
                <a:latin typeface="Century Gothic"/>
                <a:cs typeface="Century Gothic"/>
              </a:rPr>
              <a:t>Social &amp; Emotional Development</a:t>
            </a:r>
          </a:p>
          <a:p>
            <a:pPr marL="164592" lvl="1" indent="-164592">
              <a:spcBef>
                <a:spcPts val="200"/>
              </a:spcBef>
              <a:buSzPct val="80000"/>
              <a:buFont typeface="Arial"/>
              <a:buChar char="•"/>
              <a:defRPr/>
            </a:pPr>
            <a:r>
              <a:rPr lang="en-US" sz="1700" dirty="0">
                <a:solidFill>
                  <a:srgbClr val="9D674F"/>
                </a:solidFill>
                <a:latin typeface="Century Gothic"/>
                <a:cs typeface="Century Gothic"/>
              </a:rPr>
              <a:t>Science Knowledge &amp; Skills</a:t>
            </a:r>
          </a:p>
        </p:txBody>
      </p:sp>
      <p:pic>
        <p:nvPicPr>
          <p:cNvPr id="7" name="Picture 6" descr="framework-Aug-2011-Graphic-V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905000"/>
            <a:ext cx="370403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32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Video: Nature Walk</a:t>
            </a:r>
            <a:endParaRPr lang="en-US" dirty="0"/>
          </a:p>
        </p:txBody>
      </p:sp>
      <p:sp>
        <p:nvSpPr>
          <p:cNvPr id="4" name="TextBox 2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The Center for Advanced Study of Teaching and Learning (CASTL)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Nature-Walk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" y="27432"/>
            <a:ext cx="8348472" cy="626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47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1830</TotalTime>
  <Words>405</Words>
  <Application>Microsoft Macintosh PowerPoint</Application>
  <PresentationFormat>On-screen Show (4:3)</PresentationFormat>
  <Paragraphs>75</Paragraphs>
  <Slides>16</Slides>
  <Notes>16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1_Powerpoint_template</vt:lpstr>
      <vt:lpstr>Engaging interactions: Fostering children’s thinking skills</vt:lpstr>
      <vt:lpstr>FRAMEWORK FOR EFFECTIVE PRACTICE  SUPPORTING SCHOOL READINESS FOR ALL CHILDREN</vt:lpstr>
      <vt:lpstr>Objectives</vt:lpstr>
      <vt:lpstr>Fostering Children’s Thinking Skills</vt:lpstr>
      <vt:lpstr>Fostering children’s thinking skills  BY USING THE Scientific METHOD</vt:lpstr>
      <vt:lpstr>Fostering children’s thinking skills BY problem solving</vt:lpstr>
      <vt:lpstr>Fostering children’s thinking skills BY APPLYING KNOWLEDGE</vt:lpstr>
      <vt:lpstr>THE HEAD START CHILD DEVELOPMENT AND EARLY LEARNING FRAMEWORK</vt:lpstr>
      <vt:lpstr>Video: Nature Walk</vt:lpstr>
      <vt:lpstr>In this clip, the teacher asks children to…</vt:lpstr>
      <vt:lpstr>Video: BOOK READING</vt:lpstr>
      <vt:lpstr>In this clip, the teacher asks children to…</vt:lpstr>
      <vt:lpstr>When Can I FOSTER CHILDREN’S THINKING SKILLS?</vt:lpstr>
      <vt:lpstr>Improving practice</vt:lpstr>
      <vt:lpstr>Summary</vt:lpstr>
      <vt:lpstr>PowerPoint Presentation</vt:lpstr>
    </vt:vector>
  </TitlesOfParts>
  <Company>UW-Milwaukee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Prakarn</cp:lastModifiedBy>
  <cp:revision>225</cp:revision>
  <cp:lastPrinted>2012-08-30T15:59:24Z</cp:lastPrinted>
  <dcterms:created xsi:type="dcterms:W3CDTF">2011-05-31T14:13:35Z</dcterms:created>
  <dcterms:modified xsi:type="dcterms:W3CDTF">2013-02-08T17:19:23Z</dcterms:modified>
</cp:coreProperties>
</file>