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18"/>
  </p:notesMasterIdLst>
  <p:sldIdLst>
    <p:sldId id="261" r:id="rId2"/>
    <p:sldId id="312" r:id="rId3"/>
    <p:sldId id="313" r:id="rId4"/>
    <p:sldId id="263" r:id="rId5"/>
    <p:sldId id="315" r:id="rId6"/>
    <p:sldId id="316" r:id="rId7"/>
    <p:sldId id="317" r:id="rId8"/>
    <p:sldId id="318" r:id="rId9"/>
    <p:sldId id="295" r:id="rId10"/>
    <p:sldId id="267" r:id="rId11"/>
    <p:sldId id="304" r:id="rId12"/>
    <p:sldId id="305" r:id="rId13"/>
    <p:sldId id="282" r:id="rId14"/>
    <p:sldId id="314" r:id="rId15"/>
    <p:sldId id="275" r:id="rId16"/>
    <p:sldId id="319"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ssica Vick" initials="" lastIdx="4" clrIdx="0"/>
  <p:cmAuthor id="1" name="mek6d" initials="" lastIdx="3" clrIdx="1"/>
  <p:cmAuthor id="2" name="bkh3d" initials="" lastIdx="1" clrIdx="2"/>
  <p:cmAuthor id="3" name="gjoseph" initials="" lastIdx="3" clrIdx="3"/>
  <p:cmAuthor id="4" name="bkh3d" initials="b" lastIdx="3" clrIdx="4"/>
  <p:cmAuthor id="5" name="mek6d" initials="m" lastIdx="2" clrIdx="5"/>
  <p:cmAuthor id="6" name="Angela Notari Syverson" initials="" lastIdx="1" clrIdx="6"/>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0DA8"/>
    <a:srgbClr val="07973D"/>
    <a:srgbClr val="C43FB7"/>
    <a:srgbClr val="9611BF"/>
    <a:srgbClr val="C917FF"/>
    <a:srgbClr val="8000FF"/>
    <a:srgbClr val="000000"/>
    <a:srgbClr val="550055"/>
    <a:srgbClr val="D397CF"/>
    <a:srgbClr val="BA0A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5" autoAdjust="0"/>
    <p:restoredTop sz="91532" autoAdjust="0"/>
  </p:normalViewPr>
  <p:slideViewPr>
    <p:cSldViewPr snapToGrid="0" snapToObjects="1">
      <p:cViewPr varScale="1">
        <p:scale>
          <a:sx n="97" d="100"/>
          <a:sy n="97" d="100"/>
        </p:scale>
        <p:origin x="-672" y="-90"/>
      </p:cViewPr>
      <p:guideLst>
        <p:guide orient="horz" pos="4319"/>
        <p:guide/>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1" d="100"/>
          <a:sy n="101" d="100"/>
        </p:scale>
        <p:origin x="-2568"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7DFA987E-AEEE-4298-8799-95C4063CF7DC}" type="datetimeFigureOut">
              <a:rPr lang="en-US"/>
              <a:pPr>
                <a:defRPr/>
              </a:pPr>
              <a:t>9/21/2012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B728AEBD-5B75-478F-8DF0-FB427EB6DFD5}" type="slidenum">
              <a:rPr lang="en-US"/>
              <a:pPr>
                <a:defRPr/>
              </a:pPr>
              <a:t>‹#›</a:t>
            </a:fld>
            <a:endParaRPr lang="en-US"/>
          </a:p>
        </p:txBody>
      </p:sp>
    </p:spTree>
    <p:extLst>
      <p:ext uri="{BB962C8B-B14F-4D97-AF65-F5344CB8AC3E}">
        <p14:creationId xmlns:p14="http://schemas.microsoft.com/office/powerpoint/2010/main" val="314366291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Slide Image Placeholder 1"/>
          <p:cNvSpPr>
            <a:spLocks noGrp="1" noRot="1" noChangeAspect="1"/>
          </p:cNvSpPr>
          <p:nvPr>
            <p:ph type="sldImg"/>
          </p:nvPr>
        </p:nvSpPr>
        <p:spPr bwMode="auto">
          <a:noFill/>
          <a:ln>
            <a:solidFill>
              <a:srgbClr val="000000"/>
            </a:solidFill>
            <a:miter lim="800000"/>
            <a:headEnd/>
            <a:tailEnd/>
          </a:ln>
        </p:spPr>
      </p:sp>
      <p:sp>
        <p:nvSpPr>
          <p:cNvPr id="122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None/>
            </a:pPr>
            <a:endParaRPr lang="en-US" dirty="0" smtClean="0"/>
          </a:p>
        </p:txBody>
      </p:sp>
      <p:sp>
        <p:nvSpPr>
          <p:cNvPr id="122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0ECA5F-0780-4749-B17C-5297F5C5D0C8}"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None/>
            </a:pPr>
            <a:endParaRPr lang="en-US" dirty="0" smtClean="0"/>
          </a:p>
          <a:p>
            <a:pPr lvl="1">
              <a:spcBef>
                <a:spcPct val="0"/>
              </a:spcBef>
              <a:buFontTx/>
              <a:buChar char="•"/>
            </a:pPr>
            <a:endParaRPr lang="en-US" dirty="0" smtClean="0"/>
          </a:p>
          <a:p>
            <a:pPr lvl="1">
              <a:spcBef>
                <a:spcPct val="0"/>
              </a:spcBef>
              <a:buFontTx/>
              <a:buChar char="•"/>
            </a:pPr>
            <a:endParaRPr lang="en-US" dirty="0"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24B05B-DE44-48C5-8F7C-3DF3BDFA315F}" type="slidenum">
              <a:rPr lang="en-US"/>
              <a:pPr fontAlgn="base">
                <a:spcBef>
                  <a:spcPct val="0"/>
                </a:spcBef>
                <a:spcAft>
                  <a:spcPct val="0"/>
                </a:spcAft>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28AEBD-5B75-478F-8DF0-FB427EB6DFD5}" type="slidenum">
              <a:rPr lang="en-US" smtClean="0"/>
              <a:pPr>
                <a:defRPr/>
              </a:pPr>
              <a:t>11</a:t>
            </a:fld>
            <a:endParaRPr lang="en-US"/>
          </a:p>
        </p:txBody>
      </p:sp>
    </p:spTree>
    <p:extLst>
      <p:ext uri="{BB962C8B-B14F-4D97-AF65-F5344CB8AC3E}">
        <p14:creationId xmlns:p14="http://schemas.microsoft.com/office/powerpoint/2010/main" val="174047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lvl="1">
              <a:spcBef>
                <a:spcPct val="0"/>
              </a:spcBef>
            </a:pPr>
            <a:endParaRPr lang="en-US" i="0" dirty="0" smtClean="0"/>
          </a:p>
          <a:p>
            <a:pPr lvl="1">
              <a:spcBef>
                <a:spcPct val="0"/>
              </a:spcBef>
              <a:buFontTx/>
              <a:buChar char="•"/>
            </a:pPr>
            <a:endParaRPr lang="en-US" dirty="0" smtClean="0"/>
          </a:p>
          <a:p>
            <a:pPr lvl="1">
              <a:spcBef>
                <a:spcPct val="0"/>
              </a:spcBef>
              <a:buFontTx/>
              <a:buChar char="•"/>
            </a:pPr>
            <a:endParaRPr lang="en-US" dirty="0" smtClean="0"/>
          </a:p>
          <a:p>
            <a:pPr lvl="1">
              <a:spcBef>
                <a:spcPct val="0"/>
              </a:spcBef>
              <a:buFontTx/>
              <a:buChar char="•"/>
            </a:pPr>
            <a:endParaRPr lang="en-US" dirty="0"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24B05B-DE44-48C5-8F7C-3DF3BDFA315F}" type="slidenum">
              <a:rPr lang="en-US"/>
              <a:pPr fontAlgn="base">
                <a:spcBef>
                  <a:spcPct val="0"/>
                </a:spcBef>
                <a:spcAft>
                  <a:spcPct val="0"/>
                </a:spcAft>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4E0CFB-D08C-4BC1-805F-E67DECC13874}" type="slidenum">
              <a:rPr lang="en-US"/>
              <a:pPr fontAlgn="base">
                <a:spcBef>
                  <a:spcPct val="0"/>
                </a:spcBef>
                <a:spcAft>
                  <a:spcPct val="0"/>
                </a:spcAft>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spcAft>
                <a:spcPts val="1200"/>
              </a:spcAft>
              <a:buFont typeface="Arial" pitchFamily="34" charset="0"/>
              <a:buNone/>
            </a:pPr>
            <a:endParaRPr lang="en-US" i="1" dirty="0" smtClean="0"/>
          </a:p>
          <a:p>
            <a:endParaRPr lang="en-US"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D866E1F-DE21-42AC-85B7-483055AB378F}" type="slidenum">
              <a:rPr lang="en-US"/>
              <a:pPr fontAlgn="base">
                <a:spcBef>
                  <a:spcPct val="0"/>
                </a:spcBef>
                <a:spcAft>
                  <a:spcPct val="0"/>
                </a:spcAft>
              </a:pPr>
              <a:t>15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728AEBD-5B75-478F-8DF0-FB427EB6DFD5}" type="slidenum">
              <a:rPr lang="en-US" smtClean="0"/>
              <a:pPr>
                <a:defRPr/>
              </a:pPr>
              <a:t>2</a:t>
            </a:fld>
            <a:endParaRPr lang="en-US"/>
          </a:p>
        </p:txBody>
      </p:sp>
    </p:spTree>
    <p:extLst>
      <p:ext uri="{BB962C8B-B14F-4D97-AF65-F5344CB8AC3E}">
        <p14:creationId xmlns:p14="http://schemas.microsoft.com/office/powerpoint/2010/main" val="2020615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48277787-A0B5-4DB7-B777-E72895F662BE}" type="slidenum">
              <a:rPr lang="en-US" smtClean="0"/>
              <a:pPr/>
              <a:t>3</a:t>
            </a:fld>
            <a:endParaRPr lang="en-US"/>
          </a:p>
        </p:txBody>
      </p:sp>
    </p:spTree>
    <p:extLst>
      <p:ext uri="{BB962C8B-B14F-4D97-AF65-F5344CB8AC3E}">
        <p14:creationId xmlns:p14="http://schemas.microsoft.com/office/powerpoint/2010/main" val="1681852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buFontTx/>
              <a:buNone/>
            </a:pPr>
            <a:endParaRPr lang="en-US" dirty="0" smtClean="0"/>
          </a:p>
          <a:p>
            <a:pPr lvl="1">
              <a:spcBef>
                <a:spcPct val="0"/>
              </a:spcBef>
              <a:buFontTx/>
              <a:buChar char="•"/>
            </a:pPr>
            <a:endParaRPr lang="en-US" dirty="0" smtClean="0"/>
          </a:p>
        </p:txBody>
      </p:sp>
      <p:sp>
        <p:nvSpPr>
          <p:cNvPr id="204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9D2114-8F40-4B8C-A94C-143D43965B9F}"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5</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6</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i="0" dirty="0"/>
          </a:p>
        </p:txBody>
      </p:sp>
      <p:sp>
        <p:nvSpPr>
          <p:cNvPr id="4" name="Slide Number Placeholder 3"/>
          <p:cNvSpPr>
            <a:spLocks noGrp="1"/>
          </p:cNvSpPr>
          <p:nvPr>
            <p:ph type="sldNum" sz="quarter" idx="10"/>
          </p:nvPr>
        </p:nvSpPr>
        <p:spPr/>
        <p:txBody>
          <a:bodyPr/>
          <a:lstStyle/>
          <a:p>
            <a:fld id="{48277787-A0B5-4DB7-B777-E72895F662BE}" type="slidenum">
              <a:rPr lang="en-US" smtClean="0"/>
              <a:pPr/>
              <a:t>7</a:t>
            </a:fld>
            <a:endParaRPr lang="en-US"/>
          </a:p>
        </p:txBody>
      </p:sp>
    </p:spTree>
    <p:extLst>
      <p:ext uri="{BB962C8B-B14F-4D97-AF65-F5344CB8AC3E}">
        <p14:creationId xmlns:p14="http://schemas.microsoft.com/office/powerpoint/2010/main" val="500904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8277787-A0B5-4DB7-B777-E72895F662BE}" type="slidenum">
              <a:rPr lang="en-US" smtClean="0">
                <a:solidFill>
                  <a:prstClr val="black"/>
                </a:solidFill>
              </a:rPr>
              <a:pPr/>
              <a:t>8</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728AEBD-5B75-478F-8DF0-FB427EB6DFD5}" type="slidenum">
              <a:rPr lang="en-US" smtClean="0"/>
              <a:pPr>
                <a:defRPr/>
              </a:pPr>
              <a:t>9</a:t>
            </a:fld>
            <a:endParaRPr lang="en-US"/>
          </a:p>
        </p:txBody>
      </p:sp>
    </p:spTree>
    <p:extLst>
      <p:ext uri="{BB962C8B-B14F-4D97-AF65-F5344CB8AC3E}">
        <p14:creationId xmlns:p14="http://schemas.microsoft.com/office/powerpoint/2010/main" val="14339949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4201" y="2880313"/>
            <a:ext cx="5829994" cy="1030655"/>
          </a:xfrm>
        </p:spPr>
        <p:txBody>
          <a:bodyPr>
            <a:normAutofit/>
          </a:bodyPr>
          <a:lstStyle>
            <a:lvl1pPr>
              <a:defRPr sz="3200">
                <a:solidFill>
                  <a:schemeClr val="bg1">
                    <a:lumMod val="95000"/>
                  </a:schemeClr>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fld id="{DBBC453A-6B12-3E4E-8E5B-4BFBFD851DC7}" type="datetimeFigureOut">
              <a:rPr lang="en-US" smtClean="0"/>
              <a:pPr/>
              <a:t>9/21/2012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753842-EB21-0F45-9793-244089871662}" type="slidenum">
              <a:rPr lang="en-US" smtClean="0"/>
              <a:pPr/>
              <a:t>‹#›</a:t>
            </a:fld>
            <a:endParaRPr lang="en-US"/>
          </a:p>
        </p:txBody>
      </p:sp>
      <p:pic>
        <p:nvPicPr>
          <p:cNvPr id="3" name="Picture 2" descr="introslid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71038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0484E4D-F03A-45A7-91AB-837D7A024B0A}" type="datetime1">
              <a:rPr lang="en-US" smtClean="0"/>
              <a:pPr>
                <a:defRPr/>
              </a:pPr>
              <a:t>9/21/2012</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421741669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0484E4D-F03A-45A7-91AB-837D7A024B0A}" type="datetime1">
              <a:rPr lang="en-US" smtClean="0"/>
              <a:pPr>
                <a:defRPr/>
              </a:pPr>
              <a:t>9/21/2012</a:t>
            </a:fld>
            <a:endParaRPr lang="en-US" dirty="0"/>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
        <p:nvSpPr>
          <p:cNvPr id="8" name="TextBox 7"/>
          <p:cNvSpPr txBox="1"/>
          <p:nvPr/>
        </p:nvSpPr>
        <p:spPr>
          <a:xfrm>
            <a:off x="331983" y="5584015"/>
            <a:ext cx="8477737" cy="877163"/>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Century Gothic"/>
                <a:ea typeface="+mn-ea"/>
                <a:cs typeface="Century Gothic"/>
              </a:rPr>
              <a:t>For more Information, contact us at: </a:t>
            </a:r>
            <a:r>
              <a:rPr lang="en-US" sz="1400" b="1" i="0" u="none" strike="noStrike" kern="1200" baseline="0" dirty="0" smtClean="0">
                <a:solidFill>
                  <a:schemeClr val="tx1"/>
                </a:solidFill>
                <a:latin typeface="Century Gothic"/>
                <a:ea typeface="+mn-ea"/>
                <a:cs typeface="Century Gothic"/>
              </a:rPr>
              <a:t>NCQTL@UW.EDU </a:t>
            </a:r>
            <a:r>
              <a:rPr lang="en-US" sz="1400" b="0" i="0" u="none" strike="noStrike" kern="1200" baseline="0" dirty="0" smtClean="0">
                <a:solidFill>
                  <a:schemeClr val="tx1"/>
                </a:solidFill>
                <a:latin typeface="Century Gothic"/>
                <a:ea typeface="+mn-ea"/>
                <a:cs typeface="Century Gothic"/>
              </a:rPr>
              <a:t>or 877-731-0764</a:t>
            </a:r>
          </a:p>
          <a:p>
            <a:pPr marL="0" marR="0" indent="0" algn="ctr" defTabSz="457200" rtl="0" eaLnBrk="1" fontAlgn="auto" latinLnBrk="0" hangingPunct="1">
              <a:lnSpc>
                <a:spcPct val="100000"/>
              </a:lnSpc>
              <a:spcBef>
                <a:spcPts val="600"/>
              </a:spcBef>
              <a:spcAft>
                <a:spcPts val="0"/>
              </a:spcAft>
              <a:buClrTx/>
              <a:buSzTx/>
              <a:buFontTx/>
              <a:buNone/>
              <a:tabLst/>
              <a:defRPr/>
            </a:pPr>
            <a:r>
              <a:rPr lang="en-US" sz="900" b="0" i="0" u="none" strike="noStrike" kern="1200" baseline="0" dirty="0" smtClean="0">
                <a:solidFill>
                  <a:schemeClr val="tx1"/>
                </a:solidFill>
                <a:latin typeface="Century Gothic"/>
                <a:ea typeface="+mn-ea"/>
                <a:cs typeface="Century Gothic"/>
              </a:rPr>
              <a:t>This document was prepared under Grant #90HC0002 for the U.S. Department of Health and Human Services, </a:t>
            </a:r>
            <a:br>
              <a:rPr lang="en-US" sz="900" b="0" i="0" u="none" strike="noStrike" kern="1200" baseline="0" dirty="0" smtClean="0">
                <a:solidFill>
                  <a:schemeClr val="tx1"/>
                </a:solidFill>
                <a:latin typeface="Century Gothic"/>
                <a:ea typeface="+mn-ea"/>
                <a:cs typeface="Century Gothic"/>
              </a:rPr>
            </a:br>
            <a:r>
              <a:rPr lang="en-US" sz="900" b="0" i="0" u="none" strike="noStrike" kern="1200" baseline="0" dirty="0" smtClean="0">
                <a:solidFill>
                  <a:schemeClr val="tx1"/>
                </a:solidFill>
                <a:latin typeface="Century Gothic"/>
                <a:ea typeface="+mn-ea"/>
                <a:cs typeface="Century Gothic"/>
              </a:rPr>
              <a:t>Administration for Children and Families, Office of Head Start, by the National Center on Quality Teaching and Learning.</a:t>
            </a:r>
          </a:p>
          <a:p>
            <a:pPr marL="0">
              <a:spcBef>
                <a:spcPts val="600"/>
              </a:spcBef>
            </a:pPr>
            <a:endParaRPr lang="en-US" sz="900" dirty="0"/>
          </a:p>
        </p:txBody>
      </p:sp>
    </p:spTree>
    <p:extLst>
      <p:ext uri="{BB962C8B-B14F-4D97-AF65-F5344CB8AC3E}">
        <p14:creationId xmlns:p14="http://schemas.microsoft.com/office/powerpoint/2010/main" val="323818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End P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BBC453A-6B12-3E4E-8E5B-4BFBFD851DC7}" type="datetimeFigureOut">
              <a:rPr lang="en-US" smtClean="0">
                <a:solidFill>
                  <a:prstClr val="black">
                    <a:tint val="75000"/>
                  </a:prstClr>
                </a:solidFill>
                <a:latin typeface="Calibri"/>
              </a:rPr>
              <a:pPr/>
              <a:t>9/21/2012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A6753842-EB21-0F45-9793-24408987166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16906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2EEF6600-7E61-4361-9B75-5572F157923B}" type="datetime1">
              <a:rPr lang="en-US" smtClean="0"/>
              <a:pPr>
                <a:defRPr/>
              </a:pPr>
              <a:t>9/21/2012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61BDC77-E99E-40C2-AB35-736C5853F98A}" type="slidenum">
              <a:rPr lang="en-US" smtClean="0"/>
              <a:pPr>
                <a:defRPr/>
              </a:pPr>
              <a:t>‹#›</a:t>
            </a:fld>
            <a:endParaRPr lang="en-US"/>
          </a:p>
        </p:txBody>
      </p:sp>
    </p:spTree>
    <p:extLst>
      <p:ext uri="{BB962C8B-B14F-4D97-AF65-F5344CB8AC3E}">
        <p14:creationId xmlns:p14="http://schemas.microsoft.com/office/powerpoint/2010/main" val="1975649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0458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0E7DF854-668A-4621-BAC7-555F9D359045}" type="datetime1">
              <a:rPr lang="en-US" smtClean="0"/>
              <a:pPr>
                <a:defRPr/>
              </a:pPr>
              <a:t>9/21/2012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E1B1757-4815-4BD6-8068-F91F5A3FE6F2}" type="slidenum">
              <a:rPr lang="en-US" smtClean="0"/>
              <a:pPr>
                <a:defRPr/>
              </a:pPr>
              <a:t>‹#›</a:t>
            </a:fld>
            <a:endParaRPr lang="en-US"/>
          </a:p>
        </p:txBody>
      </p:sp>
    </p:spTree>
    <p:extLst>
      <p:ext uri="{BB962C8B-B14F-4D97-AF65-F5344CB8AC3E}">
        <p14:creationId xmlns:p14="http://schemas.microsoft.com/office/powerpoint/2010/main" val="3680495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017929"/>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657691"/>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017929"/>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657691"/>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347A1E69-E54C-4187-AB50-BF8BE61A4A27}" type="datetime1">
              <a:rPr lang="en-US" smtClean="0"/>
              <a:pPr>
                <a:defRPr/>
              </a:pPr>
              <a:t>9/21/2012</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4F1FB87C-38AE-444A-AE08-24BA9B18EAA9}" type="slidenum">
              <a:rPr lang="en-US" smtClean="0"/>
              <a:pPr>
                <a:defRPr/>
              </a:pPr>
              <a:t>‹#›</a:t>
            </a:fld>
            <a:endParaRPr lang="en-US"/>
          </a:p>
        </p:txBody>
      </p:sp>
    </p:spTree>
    <p:extLst>
      <p:ext uri="{BB962C8B-B14F-4D97-AF65-F5344CB8AC3E}">
        <p14:creationId xmlns:p14="http://schemas.microsoft.com/office/powerpoint/2010/main" val="39045398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pPr>
              <a:defRPr/>
            </a:pPr>
            <a:fld id="{ECD4F7CC-3F42-4C11-B8C1-EF1B16BE40FF}" type="datetime1">
              <a:rPr lang="en-US" smtClean="0"/>
              <a:pPr>
                <a:defRPr/>
              </a:pPr>
              <a:t>9/21/2012</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B5C16CE-CCE4-4121-ABD4-57AB530CBFAD}" type="slidenum">
              <a:rPr lang="en-US" smtClean="0"/>
              <a:pPr>
                <a:defRPr/>
              </a:pPr>
              <a:t>‹#›</a:t>
            </a:fld>
            <a:endParaRPr lang="en-US"/>
          </a:p>
        </p:txBody>
      </p:sp>
    </p:spTree>
    <p:extLst>
      <p:ext uri="{BB962C8B-B14F-4D97-AF65-F5344CB8AC3E}">
        <p14:creationId xmlns:p14="http://schemas.microsoft.com/office/powerpoint/2010/main" val="2421881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0484E4D-F03A-45A7-91AB-837D7A024B0A}" type="datetime1">
              <a:rPr lang="en-US" smtClean="0"/>
              <a:pPr>
                <a:defRPr/>
              </a:pPr>
              <a:t>9/21/2012</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361509266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0484E4D-F03A-45A7-91AB-837D7A024B0A}" type="datetime1">
              <a:rPr lang="en-US" smtClean="0"/>
              <a:pPr>
                <a:defRPr/>
              </a:pPr>
              <a:t>9/21/2012</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102142663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0484E4D-F03A-45A7-91AB-837D7A024B0A}" type="datetime1">
              <a:rPr lang="en-US" smtClean="0"/>
              <a:pPr>
                <a:defRPr/>
              </a:pPr>
              <a:t>9/21/2012</a:t>
            </a:fld>
            <a:endParaRPr lang="en-US" dirty="0"/>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23386955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0484E4D-F03A-45A7-91AB-837D7A024B0A}" type="datetime1">
              <a:rPr lang="en-US" smtClean="0"/>
              <a:pPr>
                <a:defRPr/>
              </a:pPr>
              <a:t>9/21/2012</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143914136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1984" y="457200"/>
            <a:ext cx="8477737"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31983" y="1830387"/>
            <a:ext cx="8477737"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D0484E4D-F03A-45A7-91AB-837D7A024B0A}" type="datetime1">
              <a:rPr lang="en-US" smtClean="0"/>
              <a:pPr>
                <a:defRPr/>
              </a:pPr>
              <a:t>9/21/2012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10916F99-457A-4D36-81B7-21E6308F7B91}" type="slidenum">
              <a:rPr lang="en-US" smtClean="0"/>
              <a:pPr>
                <a:defRPr/>
              </a:pPr>
              <a:t>‹#›</a:t>
            </a:fld>
            <a:endParaRPr lang="en-US" dirty="0"/>
          </a:p>
        </p:txBody>
      </p:sp>
    </p:spTree>
    <p:extLst>
      <p:ext uri="{BB962C8B-B14F-4D97-AF65-F5344CB8AC3E}">
        <p14:creationId xmlns:p14="http://schemas.microsoft.com/office/powerpoint/2010/main" val="114560412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31" r:id="rId12"/>
  </p:sldLayoutIdLst>
  <p:hf sldNum="0" hdr="0" ftr="0" dt="0"/>
  <p:txStyles>
    <p:titleStyle>
      <a:lvl1pPr algn="ctr" defTabSz="457200" rtl="0" eaLnBrk="1" latinLnBrk="0" hangingPunct="1">
        <a:spcBef>
          <a:spcPct val="0"/>
        </a:spcBef>
        <a:buNone/>
        <a:defRPr sz="3600" kern="1200" cap="all">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090863" y="2725738"/>
            <a:ext cx="5875337" cy="1457325"/>
          </a:xfrm>
          <a:prstGeom prst="rect">
            <a:avLst/>
          </a:prstGeom>
          <a:solidFill>
            <a:srgbClr val="02499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Title 2"/>
          <p:cNvSpPr>
            <a:spLocks noGrp="1"/>
          </p:cNvSpPr>
          <p:nvPr>
            <p:ph type="ctrTitle"/>
          </p:nvPr>
        </p:nvSpPr>
        <p:spPr/>
        <p:txBody>
          <a:bodyPr>
            <a:noAutofit/>
          </a:bodyPr>
          <a:lstStyle/>
          <a:p>
            <a:pPr algn="ctr" fontAlgn="auto">
              <a:spcAft>
                <a:spcPts val="0"/>
              </a:spcAft>
              <a:defRPr/>
            </a:pPr>
            <a:r>
              <a:rPr lang="en-US" sz="1900" dirty="0" smtClean="0"/>
              <a:t>Engaging Interactions: </a:t>
            </a:r>
            <a:br>
              <a:rPr lang="en-US" sz="1900" dirty="0" smtClean="0"/>
            </a:br>
            <a:r>
              <a:rPr lang="en-US" sz="3000" dirty="0" smtClean="0"/>
              <a:t>Making learning meaningful</a:t>
            </a:r>
            <a:endParaRPr lang="en-US" sz="3000" dirty="0"/>
          </a:p>
        </p:txBody>
      </p:sp>
      <p:sp>
        <p:nvSpPr>
          <p:cNvPr id="5" name="TextBox 4"/>
          <p:cNvSpPr txBox="1"/>
          <p:nvPr/>
        </p:nvSpPr>
        <p:spPr>
          <a:xfrm>
            <a:off x="7277795" y="6642556"/>
            <a:ext cx="1676400"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800" dirty="0" smtClean="0">
                <a:solidFill>
                  <a:schemeClr val="tx1">
                    <a:lumMod val="50000"/>
                    <a:lumOff val="50000"/>
                  </a:schemeClr>
                </a:solidFill>
              </a:rPr>
              <a:t>FALL 2012</a:t>
            </a:r>
            <a:endParaRPr lang="en-US" sz="800" dirty="0">
              <a:solidFill>
                <a:schemeClr val="tx1">
                  <a:lumMod val="50000"/>
                  <a:lumOff val="50000"/>
                </a:schemeClr>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637" y="316514"/>
            <a:ext cx="8382000" cy="1202945"/>
          </a:xfrm>
        </p:spPr>
        <p:txBody>
          <a:bodyPr/>
          <a:lstStyle/>
          <a:p>
            <a:pPr fontAlgn="auto">
              <a:spcAft>
                <a:spcPts val="0"/>
              </a:spcAft>
              <a:defRPr/>
            </a:pPr>
            <a:r>
              <a:rPr lang="en-US" sz="2300" dirty="0" smtClean="0"/>
              <a:t>In this clip, the teacher </a:t>
            </a:r>
            <a:r>
              <a:rPr lang="en-US" sz="2300" b="1" dirty="0" smtClean="0"/>
              <a:t>relates a concept to children’s lives </a:t>
            </a:r>
            <a:r>
              <a:rPr lang="en-US" sz="2300" dirty="0" smtClean="0"/>
              <a:t>and</a:t>
            </a:r>
            <a:r>
              <a:rPr lang="en-US" sz="2300" b="1" dirty="0" smtClean="0"/>
              <a:t> </a:t>
            </a:r>
            <a:r>
              <a:rPr lang="en-US" sz="2300" b="1" dirty="0"/>
              <a:t>links </a:t>
            </a:r>
            <a:r>
              <a:rPr lang="en-US" sz="2300" b="1" dirty="0" smtClean="0"/>
              <a:t>new learning to children’s previous experience </a:t>
            </a:r>
            <a:endParaRPr lang="en-US" sz="2300" b="1" dirty="0"/>
          </a:p>
        </p:txBody>
      </p:sp>
      <p:sp>
        <p:nvSpPr>
          <p:cNvPr id="13" name="Rounded Rectangle 12"/>
          <p:cNvSpPr/>
          <p:nvPr/>
        </p:nvSpPr>
        <p:spPr bwMode="auto">
          <a:xfrm>
            <a:off x="609725" y="4267200"/>
            <a:ext cx="4298950" cy="2033588"/>
          </a:xfrm>
          <a:prstGeom prst="roundRect">
            <a:avLst/>
          </a:prstGeom>
          <a:solidFill>
            <a:srgbClr val="810DA8"/>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The teacher </a:t>
            </a:r>
            <a:r>
              <a:rPr lang="en-US" b="1" dirty="0" smtClean="0"/>
              <a:t>links new learning </a:t>
            </a:r>
            <a:r>
              <a:rPr lang="en-US" dirty="0" smtClean="0"/>
              <a:t>of the concept of protecting </a:t>
            </a:r>
            <a:r>
              <a:rPr lang="en-US" dirty="0" smtClean="0">
                <a:solidFill>
                  <a:srgbClr val="FFFFFF"/>
                </a:solidFill>
              </a:rPr>
              <a:t>a</a:t>
            </a:r>
            <a:r>
              <a:rPr lang="en-US" dirty="0" smtClean="0"/>
              <a:t> house </a:t>
            </a:r>
            <a:r>
              <a:rPr lang="en-US" b="1" dirty="0" smtClean="0"/>
              <a:t>to children’s previous experience </a:t>
            </a:r>
            <a:r>
              <a:rPr lang="en-US" dirty="0" smtClean="0"/>
              <a:t>when they talk about the role of her dog and the toy policeman.</a:t>
            </a:r>
            <a:endParaRPr lang="en-US" dirty="0"/>
          </a:p>
        </p:txBody>
      </p:sp>
      <p:sp>
        <p:nvSpPr>
          <p:cNvPr id="29699" name="TextBox 22"/>
          <p:cNvSpPr txBox="1">
            <a:spLocks noChangeArrowheads="1"/>
          </p:cNvSpPr>
          <p:nvPr/>
        </p:nvSpPr>
        <p:spPr bwMode="auto">
          <a:xfrm>
            <a:off x="3027363" y="2454275"/>
            <a:ext cx="3001962" cy="381000"/>
          </a:xfrm>
          <a:prstGeom prst="rect">
            <a:avLst/>
          </a:prstGeom>
          <a:noFill/>
          <a:ln w="9525">
            <a:noFill/>
            <a:miter lim="800000"/>
            <a:headEnd/>
            <a:tailEnd/>
          </a:ln>
        </p:spPr>
        <p:txBody>
          <a:bodyPr>
            <a:spAutoFit/>
          </a:bodyPr>
          <a:lstStyle/>
          <a:p>
            <a:pPr>
              <a:lnSpc>
                <a:spcPct val="114000"/>
              </a:lnSpc>
              <a:buFont typeface="Arial" charset="0"/>
              <a:buChar char="•"/>
            </a:pPr>
            <a:endParaRPr lang="en-US">
              <a:latin typeface="Century Gothic" pitchFamily="34" charset="0"/>
            </a:endParaRPr>
          </a:p>
        </p:txBody>
      </p:sp>
      <p:sp>
        <p:nvSpPr>
          <p:cNvPr id="25" name="Rounded Rectangle 24"/>
          <p:cNvSpPr/>
          <p:nvPr/>
        </p:nvSpPr>
        <p:spPr bwMode="auto">
          <a:xfrm>
            <a:off x="609727" y="1893060"/>
            <a:ext cx="4298950" cy="2096330"/>
          </a:xfrm>
          <a:prstGeom prst="roundRect">
            <a:avLst/>
          </a:prstGeom>
          <a:solidFill>
            <a:srgbClr val="810DA8"/>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While talking about a picture of a dog, the teacher </a:t>
            </a:r>
            <a:r>
              <a:rPr lang="en-US" b="1" dirty="0" smtClean="0"/>
              <a:t>relates the concept to children’s lives </a:t>
            </a:r>
            <a:r>
              <a:rPr lang="en-US" dirty="0" smtClean="0"/>
              <a:t>by asking them if they have dogs.   </a:t>
            </a:r>
            <a:endParaRPr lang="en-US" dirty="0"/>
          </a:p>
        </p:txBody>
      </p:sp>
      <p:sp>
        <p:nvSpPr>
          <p:cNvPr id="18" name="Rounded Rectangle 17"/>
          <p:cNvSpPr/>
          <p:nvPr/>
        </p:nvSpPr>
        <p:spPr>
          <a:xfrm>
            <a:off x="5589372" y="3300471"/>
            <a:ext cx="3173627" cy="1540219"/>
          </a:xfrm>
          <a:prstGeom prst="roundRect">
            <a:avLst/>
          </a:prstGeom>
          <a:solidFill>
            <a:srgbClr val="810DA8"/>
          </a:solidFill>
          <a:ln>
            <a:no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bg1"/>
                </a:solidFill>
              </a:rPr>
              <a:t>Supports children’s </a:t>
            </a:r>
          </a:p>
          <a:p>
            <a:pPr algn="ctr" fontAlgn="auto">
              <a:spcBef>
                <a:spcPts val="0"/>
              </a:spcBef>
              <a:spcAft>
                <a:spcPts val="0"/>
              </a:spcAft>
              <a:defRPr/>
            </a:pPr>
            <a:r>
              <a:rPr lang="en-US" sz="2000" b="1" dirty="0" smtClean="0">
                <a:solidFill>
                  <a:schemeClr val="bg1"/>
                </a:solidFill>
              </a:rPr>
              <a:t>Social Studies Knowledge &amp; Skills</a:t>
            </a:r>
          </a:p>
        </p:txBody>
      </p:sp>
      <p:sp>
        <p:nvSpPr>
          <p:cNvPr id="21" name="Right Arrow 20"/>
          <p:cNvSpPr/>
          <p:nvPr/>
        </p:nvSpPr>
        <p:spPr>
          <a:xfrm rot="19594294">
            <a:off x="4902886" y="4765397"/>
            <a:ext cx="692279" cy="1868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3" name="Right Arrow 22"/>
          <p:cNvSpPr/>
          <p:nvPr/>
        </p:nvSpPr>
        <p:spPr>
          <a:xfrm rot="2005706" flipV="1">
            <a:off x="4902887" y="3201333"/>
            <a:ext cx="692279" cy="1868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8762332" y="2334638"/>
            <a:ext cx="184666" cy="369332"/>
          </a:xfrm>
          <a:prstGeom prst="rect">
            <a:avLst/>
          </a:prstGeom>
          <a:noFill/>
        </p:spPr>
        <p:txBody>
          <a:bodyPr wrap="none" rtlCol="0">
            <a:spAutoFit/>
          </a:bodyPr>
          <a:lstStyle/>
          <a:p>
            <a:endParaRPr lang="en-US" dirty="0"/>
          </a:p>
        </p:txBody>
      </p:sp>
      <p:sp>
        <p:nvSpPr>
          <p:cNvPr id="5" name="TextBox 4"/>
          <p:cNvSpPr txBox="1"/>
          <p:nvPr/>
        </p:nvSpPr>
        <p:spPr>
          <a:xfrm>
            <a:off x="8197848" y="2475743"/>
            <a:ext cx="184666" cy="369332"/>
          </a:xfrm>
          <a:prstGeom prst="rect">
            <a:avLst/>
          </a:prstGeom>
          <a:noFill/>
        </p:spPr>
        <p:txBody>
          <a:bodyPr wrap="none" rtlCol="0">
            <a:spAutoFit/>
          </a:bodyPr>
          <a:lstStyle/>
          <a:p>
            <a:endParaRPr lang="en-US" dirty="0"/>
          </a:p>
        </p:txBody>
      </p:sp>
      <p:sp>
        <p:nvSpPr>
          <p:cNvPr id="6" name="TextBox 2"/>
          <p:cNvSpPr txBox="1"/>
          <p:nvPr/>
        </p:nvSpPr>
        <p:spPr>
          <a:xfrm>
            <a:off x="0" y="6550223"/>
            <a:ext cx="91440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smtClean="0">
                <a:solidFill>
                  <a:schemeClr val="tx1">
                    <a:lumMod val="65000"/>
                    <a:lumOff val="35000"/>
                  </a:schemeClr>
                </a:solidFill>
              </a:rPr>
              <a:t>Source: The Center for Advanced Study of Teaching and Learning (CASTL)</a:t>
            </a:r>
            <a:endParaRPr lang="en-US" sz="1400" dirty="0">
              <a:solidFill>
                <a:schemeClr val="tx1">
                  <a:lumMod val="65000"/>
                  <a:lumOff val="35000"/>
                </a:schemeClr>
              </a:solidFill>
            </a:endParaRPr>
          </a:p>
        </p:txBody>
      </p:sp>
      <p:pic>
        <p:nvPicPr>
          <p:cNvPr id="3" name="Voting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1480" y="27432"/>
            <a:ext cx="8351520" cy="6263640"/>
          </a:xfrm>
          <a:prstGeom prst="rect">
            <a:avLst/>
          </a:prstGeom>
        </p:spPr>
      </p:pic>
    </p:spTree>
    <p:extLst>
      <p:ext uri="{BB962C8B-B14F-4D97-AF65-F5344CB8AC3E}">
        <p14:creationId xmlns:p14="http://schemas.microsoft.com/office/powerpoint/2010/main" val="73487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637" y="206755"/>
            <a:ext cx="8382000" cy="1202945"/>
          </a:xfrm>
        </p:spPr>
        <p:txBody>
          <a:bodyPr/>
          <a:lstStyle/>
          <a:p>
            <a:pPr fontAlgn="auto">
              <a:spcAft>
                <a:spcPts val="0"/>
              </a:spcAft>
              <a:defRPr/>
            </a:pPr>
            <a:r>
              <a:rPr lang="en-US" sz="2300" dirty="0" smtClean="0"/>
              <a:t>In this clip, the teacher </a:t>
            </a:r>
            <a:r>
              <a:rPr lang="en-US" sz="2300" b="1" dirty="0" smtClean="0"/>
              <a:t>provides children with hands-on learning</a:t>
            </a:r>
            <a:endParaRPr lang="en-US" sz="2300" dirty="0"/>
          </a:p>
        </p:txBody>
      </p:sp>
      <p:sp>
        <p:nvSpPr>
          <p:cNvPr id="29699" name="TextBox 22"/>
          <p:cNvSpPr txBox="1">
            <a:spLocks noChangeArrowheads="1"/>
          </p:cNvSpPr>
          <p:nvPr/>
        </p:nvSpPr>
        <p:spPr bwMode="auto">
          <a:xfrm>
            <a:off x="3027363" y="2454275"/>
            <a:ext cx="3001962" cy="381000"/>
          </a:xfrm>
          <a:prstGeom prst="rect">
            <a:avLst/>
          </a:prstGeom>
          <a:noFill/>
          <a:ln w="9525">
            <a:noFill/>
            <a:miter lim="800000"/>
            <a:headEnd/>
            <a:tailEnd/>
          </a:ln>
        </p:spPr>
        <p:txBody>
          <a:bodyPr>
            <a:spAutoFit/>
          </a:bodyPr>
          <a:lstStyle/>
          <a:p>
            <a:pPr>
              <a:lnSpc>
                <a:spcPct val="114000"/>
              </a:lnSpc>
              <a:buFont typeface="Arial" charset="0"/>
              <a:buChar char="•"/>
            </a:pPr>
            <a:endParaRPr lang="en-US">
              <a:latin typeface="Century Gothic" pitchFamily="34" charset="0"/>
            </a:endParaRPr>
          </a:p>
        </p:txBody>
      </p:sp>
      <p:sp>
        <p:nvSpPr>
          <p:cNvPr id="25" name="Rounded Rectangle 24"/>
          <p:cNvSpPr/>
          <p:nvPr/>
        </p:nvSpPr>
        <p:spPr bwMode="auto">
          <a:xfrm>
            <a:off x="373009" y="2835275"/>
            <a:ext cx="4298950" cy="2356448"/>
          </a:xfrm>
          <a:prstGeom prst="roundRect">
            <a:avLst/>
          </a:prstGeom>
          <a:solidFill>
            <a:srgbClr val="07973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smtClean="0"/>
              <a:t>While talking about the concept of voting, </a:t>
            </a:r>
            <a:r>
              <a:rPr lang="en-US" dirty="0"/>
              <a:t>t</a:t>
            </a:r>
            <a:r>
              <a:rPr lang="en-US" dirty="0" smtClean="0"/>
              <a:t>he teacher </a:t>
            </a:r>
            <a:r>
              <a:rPr lang="en-US" b="1" dirty="0" smtClean="0"/>
              <a:t>provides children with hands-on learning </a:t>
            </a:r>
            <a:r>
              <a:rPr lang="en-US" dirty="0" smtClean="0"/>
              <a:t>when they are given the opportunity to vote which song group they want to be in. </a:t>
            </a:r>
            <a:endParaRPr lang="en-US" b="1" dirty="0"/>
          </a:p>
        </p:txBody>
      </p:sp>
      <p:sp>
        <p:nvSpPr>
          <p:cNvPr id="18" name="Rounded Rectangle 17"/>
          <p:cNvSpPr/>
          <p:nvPr/>
        </p:nvSpPr>
        <p:spPr>
          <a:xfrm>
            <a:off x="5376676" y="3450456"/>
            <a:ext cx="3334339" cy="1218821"/>
          </a:xfrm>
          <a:prstGeom prst="roundRect">
            <a:avLst/>
          </a:prstGeom>
          <a:solidFill>
            <a:srgbClr val="07973D"/>
          </a:solidFill>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smtClean="0">
              <a:solidFill>
                <a:schemeClr val="bg1"/>
              </a:solidFill>
            </a:endParaRPr>
          </a:p>
          <a:p>
            <a:pPr algn="ctr" fontAlgn="auto">
              <a:spcBef>
                <a:spcPts val="0"/>
              </a:spcBef>
              <a:spcAft>
                <a:spcPts val="0"/>
              </a:spcAft>
              <a:defRPr/>
            </a:pPr>
            <a:r>
              <a:rPr lang="en-US" dirty="0" smtClean="0">
                <a:solidFill>
                  <a:schemeClr val="bg1"/>
                </a:solidFill>
              </a:rPr>
              <a:t>Supports children’s</a:t>
            </a:r>
          </a:p>
          <a:p>
            <a:pPr algn="ctr" fontAlgn="auto">
              <a:spcBef>
                <a:spcPts val="0"/>
              </a:spcBef>
              <a:spcAft>
                <a:spcPts val="0"/>
              </a:spcAft>
              <a:defRPr/>
            </a:pPr>
            <a:r>
              <a:rPr lang="en-US" b="1" dirty="0" smtClean="0">
                <a:solidFill>
                  <a:schemeClr val="bg1"/>
                </a:solidFill>
              </a:rPr>
              <a:t>Mathematics Knowledge </a:t>
            </a:r>
          </a:p>
          <a:p>
            <a:pPr algn="ctr" fontAlgn="auto">
              <a:spcBef>
                <a:spcPts val="0"/>
              </a:spcBef>
              <a:spcAft>
                <a:spcPts val="0"/>
              </a:spcAft>
              <a:defRPr/>
            </a:pPr>
            <a:r>
              <a:rPr lang="en-US" b="1" dirty="0" smtClean="0">
                <a:solidFill>
                  <a:schemeClr val="bg1"/>
                </a:solidFill>
              </a:rPr>
              <a:t>&amp; Skills </a:t>
            </a:r>
          </a:p>
          <a:p>
            <a:pPr algn="ctr" fontAlgn="auto">
              <a:spcBef>
                <a:spcPts val="0"/>
              </a:spcBef>
              <a:spcAft>
                <a:spcPts val="0"/>
              </a:spcAft>
              <a:defRPr/>
            </a:pPr>
            <a:endParaRPr lang="en-US" dirty="0" smtClean="0">
              <a:solidFill>
                <a:schemeClr val="bg1"/>
              </a:solidFill>
            </a:endParaRPr>
          </a:p>
        </p:txBody>
      </p:sp>
      <p:sp>
        <p:nvSpPr>
          <p:cNvPr id="23" name="Right Arrow 22"/>
          <p:cNvSpPr/>
          <p:nvPr/>
        </p:nvSpPr>
        <p:spPr>
          <a:xfrm flipV="1">
            <a:off x="4671959" y="3932512"/>
            <a:ext cx="692279" cy="1868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5561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91064" y="1944372"/>
            <a:ext cx="8195203" cy="1920591"/>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pPr fontAlgn="auto">
              <a:spcAft>
                <a:spcPts val="0"/>
              </a:spcAft>
              <a:defRPr/>
            </a:pPr>
            <a:r>
              <a:rPr lang="en-US" sz="2800" dirty="0" smtClean="0"/>
              <a:t>When Can I make learning meaningful for children?</a:t>
            </a:r>
            <a:endParaRPr lang="en-US" sz="2800" dirty="0"/>
          </a:p>
        </p:txBody>
      </p:sp>
      <p:pic>
        <p:nvPicPr>
          <p:cNvPr id="4" name="Picture 3" descr="Children_digging_with_shovels_05.jpg"/>
          <p:cNvPicPr>
            <a:picLocks noChangeAspect="1"/>
          </p:cNvPicPr>
          <p:nvPr/>
        </p:nvPicPr>
        <p:blipFill rotWithShape="1">
          <a:blip r:embed="rId3" cstate="print">
            <a:extLst>
              <a:ext uri="{28A0092B-C50C-407E-A947-70E740481C1C}">
                <a14:useLocalDpi xmlns:a14="http://schemas.microsoft.com/office/drawing/2010/main" val="0"/>
              </a:ext>
            </a:extLst>
          </a:blip>
          <a:srcRect t="-53" b="23233"/>
          <a:stretch/>
        </p:blipFill>
        <p:spPr>
          <a:xfrm>
            <a:off x="6062134" y="3511548"/>
            <a:ext cx="2556934" cy="2946400"/>
          </a:xfrm>
          <a:prstGeom prst="rect">
            <a:avLst/>
          </a:prstGeom>
        </p:spPr>
      </p:pic>
      <p:pic>
        <p:nvPicPr>
          <p:cNvPr id="5" name="Picture 4" descr="Gabes_class_on_a_walk_03.jpg"/>
          <p:cNvPicPr>
            <a:picLocks noChangeAspect="1"/>
          </p:cNvPicPr>
          <p:nvPr/>
        </p:nvPicPr>
        <p:blipFill rotWithShape="1">
          <a:blip r:embed="rId4" cstate="print">
            <a:extLst>
              <a:ext uri="{28A0092B-C50C-407E-A947-70E740481C1C}">
                <a14:useLocalDpi xmlns:a14="http://schemas.microsoft.com/office/drawing/2010/main" val="0"/>
              </a:ext>
            </a:extLst>
          </a:blip>
          <a:srcRect t="17013" b="6166"/>
          <a:stretch/>
        </p:blipFill>
        <p:spPr>
          <a:xfrm>
            <a:off x="563030" y="3528481"/>
            <a:ext cx="2556934" cy="2946400"/>
          </a:xfrm>
          <a:prstGeom prst="rect">
            <a:avLst/>
          </a:prstGeom>
        </p:spPr>
      </p:pic>
      <p:pic>
        <p:nvPicPr>
          <p:cNvPr id="6" name="Picture 5" descr="Wapato_Eloise_034.jpg"/>
          <p:cNvPicPr>
            <a:picLocks noChangeAspect="1"/>
          </p:cNvPicPr>
          <p:nvPr/>
        </p:nvPicPr>
        <p:blipFill rotWithShape="1">
          <a:blip r:embed="rId5" cstate="print">
            <a:extLst>
              <a:ext uri="{28A0092B-C50C-407E-A947-70E740481C1C}">
                <a14:useLocalDpi xmlns:a14="http://schemas.microsoft.com/office/drawing/2010/main" val="0"/>
              </a:ext>
            </a:extLst>
          </a:blip>
          <a:srcRect l="27322" r="13291"/>
          <a:stretch/>
        </p:blipFill>
        <p:spPr>
          <a:xfrm>
            <a:off x="3276600" y="3528481"/>
            <a:ext cx="2624667" cy="2946400"/>
          </a:xfrm>
          <a:prstGeom prst="rect">
            <a:avLst/>
          </a:prstGeom>
        </p:spPr>
      </p:pic>
      <p:sp>
        <p:nvSpPr>
          <p:cNvPr id="8" name="Content Placeholder 5"/>
          <p:cNvSpPr txBox="1">
            <a:spLocks/>
          </p:cNvSpPr>
          <p:nvPr/>
        </p:nvSpPr>
        <p:spPr>
          <a:xfrm>
            <a:off x="641659" y="2129510"/>
            <a:ext cx="7895746" cy="1735453"/>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Century Gothic"/>
                <a:ea typeface="+mn-ea"/>
                <a:cs typeface="Century Gothic"/>
              </a:defRPr>
            </a:lvl2pPr>
            <a:lvl3pPr marL="1143000" indent="-228600" algn="l" defTabSz="457200" rtl="0" eaLnBrk="1" latinLnBrk="0" hangingPunct="1">
              <a:spcBef>
                <a:spcPct val="20000"/>
              </a:spcBef>
              <a:buFont typeface="Arial"/>
              <a:buChar char="•"/>
              <a:defRPr sz="2400" kern="1200">
                <a:solidFill>
                  <a:schemeClr val="tx1"/>
                </a:solidFill>
                <a:latin typeface="Century Gothic"/>
                <a:ea typeface="+mn-ea"/>
                <a:cs typeface="Century Gothic"/>
              </a:defRPr>
            </a:lvl3pPr>
            <a:lvl4pPr marL="16002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Century Gothic"/>
                <a:ea typeface="+mn-ea"/>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None/>
            </a:pPr>
            <a:r>
              <a:rPr lang="en-US" sz="2800" dirty="0">
                <a:solidFill>
                  <a:schemeClr val="bg1"/>
                </a:solidFill>
              </a:rPr>
              <a:t>Children’s understanding can be promoted </a:t>
            </a:r>
            <a:r>
              <a:rPr lang="en-US" sz="2800" b="1" dirty="0" smtClean="0">
                <a:solidFill>
                  <a:schemeClr val="bg1"/>
                </a:solidFill>
              </a:rPr>
              <a:t>throughout the school day </a:t>
            </a:r>
            <a:r>
              <a:rPr lang="en-US" sz="2800" dirty="0" smtClean="0">
                <a:solidFill>
                  <a:schemeClr val="bg1"/>
                </a:solidFill>
              </a:rPr>
              <a:t>in many classroom activities.</a:t>
            </a:r>
            <a:endParaRPr lang="en-US"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childTnLst>
                          </p:cTn>
                        </p:par>
                        <p:par>
                          <p:cTn id="14" fill="hold">
                            <p:stCondLst>
                              <p:cond delay="500"/>
                            </p:stCondLst>
                            <p:childTnLst>
                              <p:par>
                                <p:cTn id="15" presetID="3"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1000"/>
                                        <p:tgtEl>
                                          <p:spTgt spid="6"/>
                                        </p:tgtEl>
                                      </p:cBhvr>
                                    </p:animEffect>
                                  </p:childTnLst>
                                </p:cTn>
                              </p:par>
                            </p:childTnLst>
                          </p:cTn>
                        </p:par>
                        <p:par>
                          <p:cTn id="18" fill="hold">
                            <p:stCondLst>
                              <p:cond delay="1500"/>
                            </p:stCondLst>
                            <p:childTnLst>
                              <p:par>
                                <p:cTn id="19" presetID="3" presetClass="entr" presetSubtype="1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linds(horizontal)">
                                      <p:cBhvr>
                                        <p:cTn id="2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31984" y="397933"/>
            <a:ext cx="8477737" cy="1143000"/>
          </a:xfrm>
        </p:spPr>
        <p:txBody>
          <a:bodyPr>
            <a:normAutofit/>
          </a:bodyPr>
          <a:lstStyle/>
          <a:p>
            <a:r>
              <a:rPr lang="en-US" dirty="0" smtClean="0"/>
              <a:t>Improving practice</a:t>
            </a:r>
            <a:endParaRPr lang="en-US" dirty="0"/>
          </a:p>
        </p:txBody>
      </p:sp>
      <p:sp>
        <p:nvSpPr>
          <p:cNvPr id="4" name="Rectangle 3"/>
          <p:cNvSpPr/>
          <p:nvPr/>
        </p:nvSpPr>
        <p:spPr>
          <a:xfrm>
            <a:off x="876850" y="1979924"/>
            <a:ext cx="7460616" cy="1128117"/>
          </a:xfrm>
          <a:prstGeom prst="rect">
            <a:avLst/>
          </a:prstGeom>
          <a:solidFill>
            <a:srgbClr val="25982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a:solidFill>
                  <a:schemeClr val="bg1"/>
                </a:solidFill>
                <a:latin typeface="Century Gothic"/>
                <a:cs typeface="Century Gothic"/>
              </a:rPr>
              <a:t>Video record and review your own </a:t>
            </a:r>
            <a:r>
              <a:rPr lang="en-US" sz="2800" dirty="0" smtClean="0">
                <a:solidFill>
                  <a:schemeClr val="bg1"/>
                </a:solidFill>
                <a:latin typeface="Century Gothic"/>
                <a:cs typeface="Century Gothic"/>
              </a:rPr>
              <a:t>teaching.</a:t>
            </a:r>
            <a:endParaRPr lang="en-US" sz="2800" dirty="0">
              <a:solidFill>
                <a:schemeClr val="bg1"/>
              </a:solidFill>
              <a:latin typeface="Century Gothic"/>
              <a:cs typeface="Century Gothic"/>
            </a:endParaRPr>
          </a:p>
        </p:txBody>
      </p:sp>
      <p:sp>
        <p:nvSpPr>
          <p:cNvPr id="5" name="Rectangle 4"/>
          <p:cNvSpPr/>
          <p:nvPr/>
        </p:nvSpPr>
        <p:spPr>
          <a:xfrm>
            <a:off x="876850" y="3272397"/>
            <a:ext cx="7460616" cy="1000514"/>
          </a:xfrm>
          <a:prstGeom prst="rect">
            <a:avLst/>
          </a:prstGeom>
          <a:solidFill>
            <a:srgbClr val="C4960C"/>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smtClean="0">
                <a:solidFill>
                  <a:schemeClr val="bg1"/>
                </a:solidFill>
                <a:latin typeface="Century Gothic"/>
                <a:cs typeface="Century Gothic"/>
              </a:rPr>
              <a:t>Practice with a peer.</a:t>
            </a:r>
            <a:endParaRPr lang="en-US" sz="2800" dirty="0">
              <a:solidFill>
                <a:schemeClr val="bg1"/>
              </a:solidFill>
              <a:latin typeface="Century Gothic"/>
              <a:cs typeface="Century Gothic"/>
            </a:endParaRPr>
          </a:p>
        </p:txBody>
      </p:sp>
      <p:sp>
        <p:nvSpPr>
          <p:cNvPr id="6" name="Rectangle 5"/>
          <p:cNvSpPr/>
          <p:nvPr/>
        </p:nvSpPr>
        <p:spPr>
          <a:xfrm>
            <a:off x="876850" y="4436656"/>
            <a:ext cx="7460616" cy="1091618"/>
          </a:xfrm>
          <a:prstGeom prst="rect">
            <a:avLst/>
          </a:prstGeom>
          <a:solidFill>
            <a:srgbClr val="F47B2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lvl="1" defTabSz="457200">
              <a:lnSpc>
                <a:spcPct val="90000"/>
              </a:lnSpc>
              <a:spcBef>
                <a:spcPct val="20000"/>
              </a:spcBef>
              <a:spcAft>
                <a:spcPts val="1200"/>
              </a:spcAft>
            </a:pPr>
            <a:r>
              <a:rPr lang="en-US" sz="2800" dirty="0" smtClean="0">
                <a:solidFill>
                  <a:schemeClr val="bg1"/>
                </a:solidFill>
                <a:latin typeface="Century Gothic"/>
                <a:cs typeface="Century Gothic"/>
              </a:rPr>
              <a:t>Watch a “master teacher” in action.</a:t>
            </a:r>
            <a:endParaRPr lang="en-US" sz="2800" dirty="0">
              <a:solidFill>
                <a:schemeClr val="bg1"/>
              </a:solidFill>
              <a:latin typeface="Century Gothic"/>
              <a:cs typeface="Century Gothic"/>
            </a:endParaRPr>
          </a:p>
        </p:txBody>
      </p:sp>
    </p:spTree>
    <p:extLst>
      <p:ext uri="{BB962C8B-B14F-4D97-AF65-F5344CB8AC3E}">
        <p14:creationId xmlns:p14="http://schemas.microsoft.com/office/powerpoint/2010/main" val="282616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n-US" dirty="0" smtClean="0"/>
              <a:t>Summary</a:t>
            </a:r>
            <a:endParaRPr lang="en-US" dirty="0"/>
          </a:p>
        </p:txBody>
      </p:sp>
      <p:sp>
        <p:nvSpPr>
          <p:cNvPr id="2" name="Content Placeholder 1"/>
          <p:cNvSpPr>
            <a:spLocks noGrp="1"/>
          </p:cNvSpPr>
          <p:nvPr>
            <p:ph idx="1"/>
          </p:nvPr>
        </p:nvSpPr>
        <p:spPr>
          <a:xfrm>
            <a:off x="381000" y="1850230"/>
            <a:ext cx="8407400" cy="4768214"/>
          </a:xfrm>
        </p:spPr>
        <p:txBody>
          <a:bodyPr>
            <a:normAutofit/>
          </a:bodyPr>
          <a:lstStyle/>
          <a:p>
            <a:pPr marL="0" indent="0" fontAlgn="auto">
              <a:spcAft>
                <a:spcPts val="1200"/>
              </a:spcAft>
              <a:buNone/>
              <a:defRPr/>
            </a:pPr>
            <a:r>
              <a:rPr lang="en-US" sz="2800" dirty="0" smtClean="0"/>
              <a:t>Teachers can make learning meaningful for children by:</a:t>
            </a:r>
          </a:p>
          <a:p>
            <a:pPr marL="548958" lvl="1" fontAlgn="auto">
              <a:spcAft>
                <a:spcPts val="1200"/>
              </a:spcAft>
              <a:buFont typeface="Arial"/>
              <a:buChar char="•"/>
              <a:defRPr/>
            </a:pPr>
            <a:r>
              <a:rPr lang="en-US" b="1" dirty="0" smtClean="0">
                <a:solidFill>
                  <a:srgbClr val="07973D"/>
                </a:solidFill>
              </a:rPr>
              <a:t>Linking new learning to children’s previous experience </a:t>
            </a:r>
          </a:p>
          <a:p>
            <a:pPr marL="548958" lvl="1" fontAlgn="auto">
              <a:spcAft>
                <a:spcPts val="1200"/>
              </a:spcAft>
              <a:buFont typeface="Arial"/>
              <a:buChar char="•"/>
              <a:defRPr/>
            </a:pPr>
            <a:r>
              <a:rPr lang="en-US" b="1" dirty="0" smtClean="0">
                <a:solidFill>
                  <a:srgbClr val="FF6600"/>
                </a:solidFill>
              </a:rPr>
              <a:t>Relating concepts to children’s lives </a:t>
            </a:r>
          </a:p>
          <a:p>
            <a:pPr marL="548958" lvl="1">
              <a:spcAft>
                <a:spcPts val="1200"/>
              </a:spcAft>
              <a:buFont typeface="Arial"/>
              <a:buChar char="•"/>
              <a:defRPr/>
            </a:pPr>
            <a:r>
              <a:rPr lang="en-US" b="1" dirty="0" smtClean="0">
                <a:solidFill>
                  <a:srgbClr val="045F7B"/>
                </a:solidFill>
              </a:rPr>
              <a:t>Providing children </a:t>
            </a:r>
            <a:r>
              <a:rPr lang="en-US" b="1" dirty="0">
                <a:solidFill>
                  <a:srgbClr val="045F7B"/>
                </a:solidFill>
              </a:rPr>
              <a:t>with hands-on </a:t>
            </a:r>
            <a:r>
              <a:rPr lang="en-US" b="1" dirty="0" smtClean="0">
                <a:solidFill>
                  <a:srgbClr val="045F7B"/>
                </a:solidFill>
              </a:rPr>
              <a:t>learning</a:t>
            </a:r>
            <a:endParaRPr lang="en-US" sz="20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80311" y="6233482"/>
            <a:ext cx="1676400" cy="215444"/>
          </a:xfrm>
          <a:prstGeom prst="rect">
            <a:avLst/>
          </a:prstGeom>
          <a:noFill/>
        </p:spPr>
        <p:txBody>
          <a:bodyPr wrap="square" rtlCol="0">
            <a:spAutoFit/>
          </a:bodyPr>
          <a:lstStyle/>
          <a:p>
            <a:pPr algn="r" defTabSz="457200" fontAlgn="auto">
              <a:spcBef>
                <a:spcPts val="0"/>
              </a:spcBef>
              <a:spcAft>
                <a:spcPts val="0"/>
              </a:spcAft>
            </a:pPr>
            <a:r>
              <a:rPr lang="en-US" sz="800" dirty="0" smtClean="0">
                <a:solidFill>
                  <a:prstClr val="black">
                    <a:lumMod val="50000"/>
                    <a:lumOff val="50000"/>
                  </a:prstClr>
                </a:solidFill>
                <a:latin typeface="Calibri"/>
              </a:rPr>
              <a:t>FALL 2012</a:t>
            </a:r>
            <a:endParaRPr lang="en-US" sz="800" dirty="0">
              <a:solidFill>
                <a:prstClr val="black">
                  <a:lumMod val="50000"/>
                  <a:lumOff val="50000"/>
                </a:prstClr>
              </a:solidFill>
              <a:latin typeface="Calibri"/>
            </a:endParaRPr>
          </a:p>
        </p:txBody>
      </p:sp>
    </p:spTree>
    <p:extLst>
      <p:ext uri="{BB962C8B-B14F-4D97-AF65-F5344CB8AC3E}">
        <p14:creationId xmlns:p14="http://schemas.microsoft.com/office/powerpoint/2010/main" val="28089759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ouse-Graphic_outline-3foundations.png"/>
          <p:cNvPicPr>
            <a:picLocks noChangeAspect="1"/>
          </p:cNvPicPr>
          <p:nvPr/>
        </p:nvPicPr>
        <p:blipFill rotWithShape="1">
          <a:blip r:embed="rId3">
            <a:extLst>
              <a:ext uri="{28A0092B-C50C-407E-A947-70E740481C1C}">
                <a14:useLocalDpi xmlns:a14="http://schemas.microsoft.com/office/drawing/2010/main"/>
              </a:ext>
            </a:extLst>
          </a:blip>
          <a:srcRect t="2784" b="1"/>
          <a:stretch/>
        </p:blipFill>
        <p:spPr>
          <a:xfrm>
            <a:off x="818445" y="1600200"/>
            <a:ext cx="7323666" cy="5339817"/>
          </a:xfrm>
          <a:prstGeom prst="rect">
            <a:avLst/>
          </a:prstGeom>
        </p:spPr>
      </p:pic>
      <p:sp>
        <p:nvSpPr>
          <p:cNvPr id="2" name="Title 1"/>
          <p:cNvSpPr>
            <a:spLocks noGrp="1"/>
          </p:cNvSpPr>
          <p:nvPr>
            <p:ph type="title"/>
          </p:nvPr>
        </p:nvSpPr>
        <p:spPr/>
        <p:txBody>
          <a:bodyPr>
            <a:normAutofit fontScale="90000"/>
          </a:bodyPr>
          <a:lstStyle/>
          <a:p>
            <a:r>
              <a:rPr lang="en-US" dirty="0"/>
              <a:t>FRAMEWORK FOR EFFECTIVE PRACTICE </a:t>
            </a:r>
            <a:br>
              <a:rPr lang="en-US" dirty="0"/>
            </a:br>
            <a:r>
              <a:rPr lang="en-US" sz="2200" dirty="0"/>
              <a:t>SUPPORTING SCHOOL READINESS FOR ALL CHILDREN</a:t>
            </a:r>
          </a:p>
        </p:txBody>
      </p:sp>
      <p:pic>
        <p:nvPicPr>
          <p:cNvPr id="4" name="Content Placeholder 3" descr="House-Framework-10-23-2011-2.png"/>
          <p:cNvPicPr>
            <a:picLocks noGrp="1" noChangeAspect="1"/>
          </p:cNvPicPr>
          <p:nvPr>
            <p:ph idx="1"/>
          </p:nvPr>
        </p:nvPicPr>
        <p:blipFill rotWithShape="1">
          <a:blip r:embed="rId4" cstate="screen">
            <a:extLst>
              <a:ext uri="{28A0092B-C50C-407E-A947-70E740481C1C}">
                <a14:useLocalDpi xmlns:a14="http://schemas.microsoft.com/office/drawing/2010/main"/>
              </a:ext>
            </a:extLst>
          </a:blip>
          <a:srcRect t="4253" b="2181"/>
          <a:stretch/>
        </p:blipFill>
        <p:spPr>
          <a:xfrm>
            <a:off x="1817979" y="1840941"/>
            <a:ext cx="5592525" cy="4646655"/>
          </a:xfrm>
        </p:spPr>
      </p:pic>
      <p:sp>
        <p:nvSpPr>
          <p:cNvPr id="3" name="Rectangle 2"/>
          <p:cNvSpPr/>
          <p:nvPr/>
        </p:nvSpPr>
        <p:spPr>
          <a:xfrm>
            <a:off x="1072444" y="1840941"/>
            <a:ext cx="6985000" cy="3704726"/>
          </a:xfrm>
          <a:prstGeom prst="rect">
            <a:avLst/>
          </a:prstGeom>
          <a:solidFill>
            <a:schemeClr val="bg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6" name="TextBox 5"/>
          <p:cNvSpPr txBox="1"/>
          <p:nvPr/>
        </p:nvSpPr>
        <p:spPr>
          <a:xfrm>
            <a:off x="1636889" y="4331227"/>
            <a:ext cx="5773615" cy="1200329"/>
          </a:xfrm>
          <a:prstGeom prst="rect">
            <a:avLst/>
          </a:prstGeom>
          <a:noFill/>
        </p:spPr>
        <p:txBody>
          <a:bodyPr wrap="square" rtlCol="0">
            <a:spAutoFit/>
          </a:bodyPr>
          <a:lstStyle/>
          <a:p>
            <a:pPr algn="ctr"/>
            <a:r>
              <a:rPr lang="en-US" sz="3600" dirty="0" smtClean="0">
                <a:solidFill>
                  <a:srgbClr val="3366FF"/>
                </a:solidFill>
                <a:latin typeface="Century Gothic"/>
                <a:cs typeface="Century Gothic"/>
              </a:rPr>
              <a:t>FOCUS ON</a:t>
            </a:r>
          </a:p>
          <a:p>
            <a:pPr algn="ctr"/>
            <a:r>
              <a:rPr lang="en-US" sz="3600" dirty="0" smtClean="0">
                <a:solidFill>
                  <a:srgbClr val="3366FF"/>
                </a:solidFill>
                <a:latin typeface="Century Gothic"/>
                <a:cs typeface="Century Gothic"/>
              </a:rPr>
              <a:t>FOUNDATION</a:t>
            </a:r>
            <a:endParaRPr lang="en-US" sz="3600" dirty="0">
              <a:solidFill>
                <a:srgbClr val="3366FF"/>
              </a:solidFill>
              <a:latin typeface="Century Gothic"/>
              <a:cs typeface="Century Gothic"/>
            </a:endParaRPr>
          </a:p>
        </p:txBody>
      </p:sp>
    </p:spTree>
    <p:extLst>
      <p:ext uri="{BB962C8B-B14F-4D97-AF65-F5344CB8AC3E}">
        <p14:creationId xmlns:p14="http://schemas.microsoft.com/office/powerpoint/2010/main" val="113243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Objectives</a:t>
            </a:r>
            <a:endParaRPr lang="en-US" dirty="0"/>
          </a:p>
        </p:txBody>
      </p:sp>
      <p:sp>
        <p:nvSpPr>
          <p:cNvPr id="4" name="Rectangle 3"/>
          <p:cNvSpPr/>
          <p:nvPr/>
        </p:nvSpPr>
        <p:spPr>
          <a:xfrm>
            <a:off x="471129" y="1950256"/>
            <a:ext cx="8216834" cy="929610"/>
          </a:xfrm>
          <a:prstGeom prst="rect">
            <a:avLst/>
          </a:prstGeom>
          <a:noFill/>
          <a:ln w="38100" cmpd="sng">
            <a:solidFill>
              <a:srgbClr val="25982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Provide a definition </a:t>
            </a:r>
            <a:r>
              <a:rPr lang="en-US" sz="2400" dirty="0" smtClean="0">
                <a:solidFill>
                  <a:schemeClr val="tx1"/>
                </a:solidFill>
                <a:latin typeface="Century Gothic"/>
                <a:cs typeface="Century Gothic"/>
              </a:rPr>
              <a:t>of</a:t>
            </a:r>
            <a:r>
              <a:rPr lang="en-US" sz="2400" dirty="0" smtClean="0">
                <a:solidFill>
                  <a:schemeClr val="tx1"/>
                </a:solidFill>
              </a:rPr>
              <a:t> </a:t>
            </a:r>
            <a:r>
              <a:rPr lang="en-US" sz="2400" dirty="0">
                <a:solidFill>
                  <a:schemeClr val="tx1"/>
                </a:solidFill>
                <a:latin typeface="Century Gothic"/>
              </a:rPr>
              <a:t>m</a:t>
            </a:r>
            <a:r>
              <a:rPr lang="en-US" sz="2400" dirty="0" smtClean="0">
                <a:solidFill>
                  <a:schemeClr val="tx1"/>
                </a:solidFill>
                <a:latin typeface="Century Gothic"/>
                <a:cs typeface="Century Gothic"/>
              </a:rPr>
              <a:t>aking </a:t>
            </a:r>
            <a:r>
              <a:rPr lang="en-US" sz="2400" dirty="0">
                <a:solidFill>
                  <a:schemeClr val="tx1"/>
                </a:solidFill>
                <a:latin typeface="Century Gothic"/>
                <a:cs typeface="Century Gothic"/>
              </a:rPr>
              <a:t>l</a:t>
            </a:r>
            <a:r>
              <a:rPr lang="en-US" sz="2400" dirty="0" smtClean="0">
                <a:solidFill>
                  <a:schemeClr val="tx1"/>
                </a:solidFill>
                <a:latin typeface="Century Gothic"/>
                <a:cs typeface="Century Gothic"/>
              </a:rPr>
              <a:t>earning </a:t>
            </a:r>
            <a:r>
              <a:rPr lang="en-US" sz="2400" dirty="0">
                <a:solidFill>
                  <a:schemeClr val="tx1"/>
                </a:solidFill>
                <a:latin typeface="Century Gothic"/>
                <a:cs typeface="Century Gothic"/>
              </a:rPr>
              <a:t>m</a:t>
            </a:r>
            <a:r>
              <a:rPr lang="en-US" sz="2400" dirty="0" smtClean="0">
                <a:solidFill>
                  <a:schemeClr val="tx1"/>
                </a:solidFill>
                <a:latin typeface="Century Gothic"/>
                <a:cs typeface="Century Gothic"/>
              </a:rPr>
              <a:t>eaningful </a:t>
            </a:r>
            <a:r>
              <a:rPr lang="en-US" sz="2400" dirty="0">
                <a:solidFill>
                  <a:schemeClr val="tx1"/>
                </a:solidFill>
                <a:latin typeface="Century Gothic"/>
                <a:cs typeface="Century Gothic"/>
              </a:rPr>
              <a:t>for </a:t>
            </a:r>
            <a:r>
              <a:rPr lang="en-US" sz="2400" dirty="0" smtClean="0">
                <a:solidFill>
                  <a:schemeClr val="tx1"/>
                </a:solidFill>
                <a:latin typeface="Century Gothic"/>
                <a:cs typeface="Century Gothic"/>
              </a:rPr>
              <a:t>children.</a:t>
            </a:r>
            <a:endParaRPr lang="en-US" sz="2400" dirty="0">
              <a:solidFill>
                <a:schemeClr val="tx1"/>
              </a:solidFill>
              <a:latin typeface="Century Gothic"/>
              <a:cs typeface="Century Gothic"/>
            </a:endParaRPr>
          </a:p>
        </p:txBody>
      </p:sp>
      <p:sp>
        <p:nvSpPr>
          <p:cNvPr id="5" name="Rectangle 4"/>
          <p:cNvSpPr/>
          <p:nvPr/>
        </p:nvSpPr>
        <p:spPr>
          <a:xfrm>
            <a:off x="471129" y="3066129"/>
            <a:ext cx="8216834" cy="1000514"/>
          </a:xfrm>
          <a:prstGeom prst="rect">
            <a:avLst/>
          </a:prstGeom>
          <a:noFill/>
          <a:ln w="38100" cmpd="sng">
            <a:solidFill>
              <a:srgbClr val="C4960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Give examples and strategies </a:t>
            </a:r>
            <a:r>
              <a:rPr lang="en-US" sz="2400" dirty="0" smtClean="0">
                <a:solidFill>
                  <a:schemeClr val="tx1"/>
                </a:solidFill>
                <a:latin typeface="Century Gothic"/>
                <a:cs typeface="Century Gothic"/>
              </a:rPr>
              <a:t>of how teachers can make learning meaningful in the classroom.</a:t>
            </a:r>
            <a:endParaRPr lang="en-US" sz="2400" dirty="0">
              <a:solidFill>
                <a:schemeClr val="tx1"/>
              </a:solidFill>
              <a:latin typeface="Century Gothic"/>
              <a:cs typeface="Century Gothic"/>
            </a:endParaRPr>
          </a:p>
        </p:txBody>
      </p:sp>
      <p:sp>
        <p:nvSpPr>
          <p:cNvPr id="6" name="Rectangle 5"/>
          <p:cNvSpPr/>
          <p:nvPr/>
        </p:nvSpPr>
        <p:spPr>
          <a:xfrm>
            <a:off x="471129" y="4278072"/>
            <a:ext cx="8216834" cy="930510"/>
          </a:xfrm>
          <a:prstGeom prst="rect">
            <a:avLst/>
          </a:prstGeom>
          <a:noFill/>
          <a:ln w="38100" cmpd="sng">
            <a:solidFill>
              <a:srgbClr val="F47B2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Connect</a:t>
            </a:r>
            <a:r>
              <a:rPr lang="en-US" sz="2400" dirty="0">
                <a:solidFill>
                  <a:schemeClr val="tx1"/>
                </a:solidFill>
                <a:latin typeface="Century Gothic"/>
                <a:cs typeface="Century Gothic"/>
              </a:rPr>
              <a:t> to the Head Start Child Development </a:t>
            </a:r>
            <a:r>
              <a:rPr lang="en-US" sz="2400" dirty="0" smtClean="0">
                <a:solidFill>
                  <a:schemeClr val="tx1"/>
                </a:solidFill>
                <a:latin typeface="Century Gothic"/>
                <a:cs typeface="Century Gothic"/>
              </a:rPr>
              <a:t/>
            </a:r>
            <a:br>
              <a:rPr lang="en-US" sz="2400" dirty="0" smtClean="0">
                <a:solidFill>
                  <a:schemeClr val="tx1"/>
                </a:solidFill>
                <a:latin typeface="Century Gothic"/>
                <a:cs typeface="Century Gothic"/>
              </a:rPr>
            </a:br>
            <a:r>
              <a:rPr lang="en-US" sz="2400" dirty="0" smtClean="0">
                <a:solidFill>
                  <a:schemeClr val="tx1"/>
                </a:solidFill>
                <a:latin typeface="Century Gothic"/>
                <a:cs typeface="Century Gothic"/>
              </a:rPr>
              <a:t>and </a:t>
            </a:r>
            <a:r>
              <a:rPr lang="en-US" sz="2400" dirty="0">
                <a:solidFill>
                  <a:schemeClr val="tx1"/>
                </a:solidFill>
                <a:latin typeface="Century Gothic"/>
                <a:cs typeface="Century Gothic"/>
              </a:rPr>
              <a:t>Early Learning Framework.</a:t>
            </a:r>
          </a:p>
        </p:txBody>
      </p:sp>
      <p:sp>
        <p:nvSpPr>
          <p:cNvPr id="7" name="Rectangle 6"/>
          <p:cNvSpPr/>
          <p:nvPr/>
        </p:nvSpPr>
        <p:spPr>
          <a:xfrm>
            <a:off x="471129" y="5401790"/>
            <a:ext cx="8216834" cy="955611"/>
          </a:xfrm>
          <a:prstGeom prst="rect">
            <a:avLst/>
          </a:prstGeom>
          <a:noFill/>
          <a:ln w="38100" cmpd="sng">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1">
              <a:spcAft>
                <a:spcPts val="600"/>
              </a:spcAft>
            </a:pPr>
            <a:r>
              <a:rPr lang="en-US" sz="2400" b="1" dirty="0">
                <a:solidFill>
                  <a:schemeClr val="tx1"/>
                </a:solidFill>
                <a:latin typeface="Century Gothic"/>
                <a:cs typeface="Century Gothic"/>
              </a:rPr>
              <a:t>Provide suggestions </a:t>
            </a:r>
            <a:r>
              <a:rPr lang="en-US" sz="2400" dirty="0">
                <a:solidFill>
                  <a:schemeClr val="tx1"/>
                </a:solidFill>
                <a:latin typeface="Century Gothic"/>
                <a:cs typeface="Century Gothic"/>
              </a:rPr>
              <a:t>for </a:t>
            </a:r>
            <a:r>
              <a:rPr lang="en-US" sz="2400" dirty="0" smtClean="0">
                <a:solidFill>
                  <a:schemeClr val="tx1"/>
                </a:solidFill>
                <a:latin typeface="Century Gothic"/>
                <a:cs typeface="Century Gothic"/>
              </a:rPr>
              <a:t>teachers on how to make learning meaningful for children.</a:t>
            </a:r>
            <a:endParaRPr lang="en-US" sz="2400" dirty="0">
              <a:solidFill>
                <a:schemeClr val="tx1"/>
              </a:solidFill>
              <a:latin typeface="Century Gothic"/>
              <a:cs typeface="Century Gothic"/>
            </a:endParaRPr>
          </a:p>
        </p:txBody>
      </p:sp>
    </p:spTree>
    <p:extLst>
      <p:ext uri="{BB962C8B-B14F-4D97-AF65-F5344CB8AC3E}">
        <p14:creationId xmlns:p14="http://schemas.microsoft.com/office/powerpoint/2010/main" val="84912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fontAlgn="auto">
              <a:spcAft>
                <a:spcPts val="0"/>
              </a:spcAft>
              <a:defRPr/>
            </a:pPr>
            <a:r>
              <a:rPr lang="en-US" sz="2900" dirty="0" smtClean="0"/>
              <a:t>What does making learning meaningful look like?</a:t>
            </a:r>
            <a:endParaRPr lang="en-US" sz="2900" dirty="0"/>
          </a:p>
        </p:txBody>
      </p:sp>
      <p:sp>
        <p:nvSpPr>
          <p:cNvPr id="2" name="Content Placeholder 1"/>
          <p:cNvSpPr>
            <a:spLocks noGrp="1"/>
          </p:cNvSpPr>
          <p:nvPr>
            <p:ph idx="1"/>
          </p:nvPr>
        </p:nvSpPr>
        <p:spPr>
          <a:xfrm>
            <a:off x="331984" y="1719262"/>
            <a:ext cx="8559307" cy="4850619"/>
          </a:xfrm>
        </p:spPr>
        <p:txBody>
          <a:bodyPr>
            <a:normAutofit/>
          </a:bodyPr>
          <a:lstStyle/>
          <a:p>
            <a:pPr marL="301752" indent="-182880">
              <a:lnSpc>
                <a:spcPct val="114000"/>
              </a:lnSpc>
              <a:spcAft>
                <a:spcPts val="1200"/>
              </a:spcAft>
              <a:defRPr/>
            </a:pPr>
            <a:r>
              <a:rPr lang="en-US" sz="3200" dirty="0" smtClean="0">
                <a:solidFill>
                  <a:srgbClr val="07973D"/>
                </a:solidFill>
              </a:rPr>
              <a:t>Li</a:t>
            </a:r>
            <a:r>
              <a:rPr lang="en-US" dirty="0">
                <a:solidFill>
                  <a:srgbClr val="259828"/>
                </a:solidFill>
              </a:rPr>
              <a:t>n</a:t>
            </a:r>
            <a:r>
              <a:rPr lang="en-US" sz="3200" dirty="0" smtClean="0">
                <a:solidFill>
                  <a:srgbClr val="07973D"/>
                </a:solidFill>
              </a:rPr>
              <a:t>ks new learning to children’s previous experiences.</a:t>
            </a:r>
          </a:p>
          <a:p>
            <a:pPr marL="301752" indent="-182880">
              <a:lnSpc>
                <a:spcPct val="114000"/>
              </a:lnSpc>
              <a:spcAft>
                <a:spcPts val="1200"/>
              </a:spcAft>
              <a:defRPr/>
            </a:pPr>
            <a:r>
              <a:rPr lang="en-US" sz="3200" dirty="0" smtClean="0">
                <a:solidFill>
                  <a:srgbClr val="FF6600"/>
                </a:solidFill>
              </a:rPr>
              <a:t>Relates concepts to children’s lives.</a:t>
            </a:r>
            <a:endParaRPr lang="en-US" sz="3200" dirty="0" smtClean="0">
              <a:solidFill>
                <a:schemeClr val="accent6"/>
              </a:solidFill>
            </a:endParaRPr>
          </a:p>
          <a:p>
            <a:pPr marL="301752" indent="-182880">
              <a:lnSpc>
                <a:spcPct val="114000"/>
              </a:lnSpc>
              <a:spcAft>
                <a:spcPts val="1200"/>
              </a:spcAft>
              <a:defRPr/>
            </a:pPr>
            <a:r>
              <a:rPr lang="en-US" dirty="0" smtClean="0">
                <a:solidFill>
                  <a:srgbClr val="045F7B"/>
                </a:solidFill>
              </a:rPr>
              <a:t>Provides children with hands-on learning opportunities.</a:t>
            </a:r>
            <a:endParaRPr lang="en-US" sz="3200"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952625"/>
            <a:ext cx="8195203" cy="1640023"/>
          </a:xfrm>
          <a:prstGeom prst="rect">
            <a:avLst/>
          </a:prstGeom>
          <a:solidFill>
            <a:srgbClr val="0599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2800" dirty="0"/>
              <a:t>link new learning to children’s previous experience</a:t>
            </a:r>
          </a:p>
        </p:txBody>
      </p:sp>
      <p:sp>
        <p:nvSpPr>
          <p:cNvPr id="2" name="Content Placeholder 1"/>
          <p:cNvSpPr>
            <a:spLocks noGrp="1"/>
          </p:cNvSpPr>
          <p:nvPr>
            <p:ph idx="1"/>
          </p:nvPr>
        </p:nvSpPr>
        <p:spPr>
          <a:xfrm>
            <a:off x="587442" y="2229414"/>
            <a:ext cx="7806337" cy="980482"/>
          </a:xfrm>
        </p:spPr>
        <p:txBody>
          <a:bodyPr>
            <a:noAutofit/>
          </a:bodyPr>
          <a:lstStyle/>
          <a:p>
            <a:pPr marL="0" indent="0">
              <a:buNone/>
            </a:pPr>
            <a:r>
              <a:rPr lang="en-US" dirty="0">
                <a:solidFill>
                  <a:schemeClr val="bg1"/>
                </a:solidFill>
              </a:rPr>
              <a:t>Link children’s new knowledge to what they have </a:t>
            </a:r>
            <a:r>
              <a:rPr lang="en-US" dirty="0" smtClean="0">
                <a:solidFill>
                  <a:schemeClr val="bg1"/>
                </a:solidFill>
              </a:rPr>
              <a:t>learned.  </a:t>
            </a:r>
          </a:p>
        </p:txBody>
      </p:sp>
      <p:sp>
        <p:nvSpPr>
          <p:cNvPr id="6" name="TextBox 5"/>
          <p:cNvSpPr txBox="1"/>
          <p:nvPr/>
        </p:nvSpPr>
        <p:spPr>
          <a:xfrm>
            <a:off x="562088" y="3696578"/>
            <a:ext cx="4060712" cy="2585323"/>
          </a:xfrm>
          <a:prstGeom prst="rect">
            <a:avLst/>
          </a:prstGeom>
          <a:noFill/>
        </p:spPr>
        <p:txBody>
          <a:bodyPr wrap="square" rtlCol="0">
            <a:spAutoFit/>
          </a:bodyPr>
          <a:lstStyle/>
          <a:p>
            <a:r>
              <a:rPr lang="en-US" dirty="0" smtClean="0">
                <a:solidFill>
                  <a:srgbClr val="008000"/>
                </a:solidFill>
                <a:latin typeface="Century Gothic"/>
                <a:cs typeface="Century Gothic"/>
              </a:rPr>
              <a:t>“</a:t>
            </a:r>
            <a:r>
              <a:rPr lang="en-US" dirty="0">
                <a:solidFill>
                  <a:srgbClr val="008000"/>
                </a:solidFill>
                <a:latin typeface="Century Gothic"/>
                <a:cs typeface="Century Gothic"/>
              </a:rPr>
              <a:t>Remember last week when we took a trip to the farm?  We were able to see how lots of different vegetables grow. Some grow under the ground and some grow above ground. Today we are going to use some of those same vegetables to make a yummy </a:t>
            </a:r>
            <a:r>
              <a:rPr lang="en-US" dirty="0" smtClean="0">
                <a:solidFill>
                  <a:srgbClr val="008000"/>
                </a:solidFill>
                <a:latin typeface="Century Gothic"/>
                <a:cs typeface="Century Gothic"/>
              </a:rPr>
              <a:t>vegetable </a:t>
            </a:r>
            <a:r>
              <a:rPr lang="en-US" dirty="0">
                <a:solidFill>
                  <a:srgbClr val="008000"/>
                </a:solidFill>
                <a:latin typeface="Century Gothic"/>
                <a:cs typeface="Century Gothic"/>
              </a:rPr>
              <a:t>soup for our families.”</a:t>
            </a:r>
            <a:endParaRPr lang="en-US" dirty="0" smtClean="0">
              <a:solidFill>
                <a:srgbClr val="008000"/>
              </a:solidFill>
              <a:latin typeface="Century Gothic"/>
              <a:cs typeface="Century Gothic"/>
            </a:endParaRPr>
          </a:p>
        </p:txBody>
      </p:sp>
      <p:pic>
        <p:nvPicPr>
          <p:cNvPr id="4" name="Picture 3" descr="vegetale soup_cu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3661" y="3493378"/>
            <a:ext cx="3988989" cy="2716922"/>
          </a:xfrm>
          <a:prstGeom prst="rect">
            <a:avLst/>
          </a:prstGeom>
        </p:spPr>
      </p:pic>
    </p:spTree>
    <p:extLst>
      <p:ext uri="{BB962C8B-B14F-4D97-AF65-F5344CB8AC3E}">
        <p14:creationId xmlns:p14="http://schemas.microsoft.com/office/powerpoint/2010/main" val="318259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952625"/>
            <a:ext cx="8195203" cy="1640023"/>
          </a:xfrm>
          <a:prstGeom prst="rect">
            <a:avLst/>
          </a:prstGeom>
          <a:solidFill>
            <a:srgbClr val="F47B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2800" dirty="0"/>
              <a:t>Relate concepts to children’s lives</a:t>
            </a:r>
            <a:endParaRPr lang="en-US" sz="2800" dirty="0">
              <a:solidFill>
                <a:srgbClr val="00C900"/>
              </a:solidFill>
            </a:endParaRPr>
          </a:p>
        </p:txBody>
      </p:sp>
      <p:sp>
        <p:nvSpPr>
          <p:cNvPr id="2" name="Content Placeholder 1"/>
          <p:cNvSpPr>
            <a:spLocks noGrp="1"/>
          </p:cNvSpPr>
          <p:nvPr>
            <p:ph idx="1"/>
          </p:nvPr>
        </p:nvSpPr>
        <p:spPr>
          <a:xfrm>
            <a:off x="487100" y="2089767"/>
            <a:ext cx="8063248" cy="1039908"/>
          </a:xfrm>
        </p:spPr>
        <p:txBody>
          <a:bodyPr>
            <a:noAutofit/>
          </a:bodyPr>
          <a:lstStyle/>
          <a:p>
            <a:pPr marL="0" indent="0">
              <a:buNone/>
            </a:pPr>
            <a:r>
              <a:rPr lang="en-US" dirty="0">
                <a:solidFill>
                  <a:srgbClr val="FFFFFF"/>
                </a:solidFill>
              </a:rPr>
              <a:t>Teach concepts that are a part of children's everyday experiences.</a:t>
            </a:r>
          </a:p>
        </p:txBody>
      </p:sp>
      <p:sp>
        <p:nvSpPr>
          <p:cNvPr id="4" name="TextBox 3"/>
          <p:cNvSpPr txBox="1"/>
          <p:nvPr/>
        </p:nvSpPr>
        <p:spPr>
          <a:xfrm>
            <a:off x="3966488" y="3814055"/>
            <a:ext cx="4583860" cy="2409891"/>
          </a:xfrm>
          <a:prstGeom prst="rect">
            <a:avLst/>
          </a:prstGeom>
          <a:noFill/>
        </p:spPr>
        <p:txBody>
          <a:bodyPr wrap="square" rtlCol="0">
            <a:spAutoFit/>
          </a:bodyPr>
          <a:lstStyle/>
          <a:p>
            <a:pPr>
              <a:lnSpc>
                <a:spcPct val="120000"/>
              </a:lnSpc>
            </a:pPr>
            <a:r>
              <a:rPr lang="en-US" dirty="0" smtClean="0">
                <a:solidFill>
                  <a:srgbClr val="008000"/>
                </a:solidFill>
                <a:latin typeface="Century Gothic"/>
                <a:cs typeface="Century Gothic"/>
              </a:rPr>
              <a:t>During a unit on recycling children </a:t>
            </a:r>
            <a:r>
              <a:rPr lang="en-US" dirty="0">
                <a:solidFill>
                  <a:srgbClr val="008000"/>
                </a:solidFill>
                <a:latin typeface="Century Gothic"/>
                <a:cs typeface="Century Gothic"/>
              </a:rPr>
              <a:t>bring in used food boxes from home. </a:t>
            </a:r>
            <a:r>
              <a:rPr lang="en-US" dirty="0" smtClean="0">
                <a:solidFill>
                  <a:srgbClr val="008000"/>
                </a:solidFill>
                <a:latin typeface="Century Gothic"/>
                <a:cs typeface="Century Gothic"/>
              </a:rPr>
              <a:t>Children flatten </a:t>
            </a:r>
            <a:r>
              <a:rPr lang="en-US" dirty="0">
                <a:solidFill>
                  <a:srgbClr val="008000"/>
                </a:solidFill>
                <a:latin typeface="Century Gothic"/>
                <a:cs typeface="Century Gothic"/>
              </a:rPr>
              <a:t>them down </a:t>
            </a:r>
            <a:r>
              <a:rPr lang="en-US" dirty="0" smtClean="0">
                <a:solidFill>
                  <a:srgbClr val="008000"/>
                </a:solidFill>
                <a:latin typeface="Century Gothic"/>
                <a:cs typeface="Century Gothic"/>
              </a:rPr>
              <a:t>and collect them in a classroom bin.</a:t>
            </a:r>
          </a:p>
          <a:p>
            <a:pPr>
              <a:lnSpc>
                <a:spcPct val="120000"/>
              </a:lnSpc>
            </a:pPr>
            <a:r>
              <a:rPr lang="en-US" dirty="0">
                <a:solidFill>
                  <a:srgbClr val="008000"/>
                </a:solidFill>
                <a:latin typeface="Century Gothic"/>
                <a:cs typeface="Century Gothic"/>
              </a:rPr>
              <a:t>When the classroom bin becomes full, they take a walking field trip to </a:t>
            </a:r>
            <a:r>
              <a:rPr lang="en-US" dirty="0" smtClean="0">
                <a:solidFill>
                  <a:srgbClr val="008000"/>
                </a:solidFill>
                <a:latin typeface="Century Gothic"/>
                <a:cs typeface="Century Gothic"/>
              </a:rPr>
              <a:t>the  </a:t>
            </a:r>
            <a:r>
              <a:rPr lang="en-US" dirty="0">
                <a:solidFill>
                  <a:srgbClr val="008000"/>
                </a:solidFill>
                <a:latin typeface="Century Gothic"/>
                <a:cs typeface="Century Gothic"/>
              </a:rPr>
              <a:t>school's large recycling container. </a:t>
            </a:r>
            <a:endParaRPr lang="en-US" dirty="0" smtClean="0">
              <a:solidFill>
                <a:srgbClr val="008000"/>
              </a:solidFill>
              <a:latin typeface="Century Gothic"/>
              <a:cs typeface="Century Gothic"/>
            </a:endParaRPr>
          </a:p>
        </p:txBody>
      </p:sp>
      <p:pic>
        <p:nvPicPr>
          <p:cNvPr id="5" name="Picture 4" descr="recycling_cu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767" y="3434475"/>
            <a:ext cx="3010877" cy="2928225"/>
          </a:xfrm>
          <a:prstGeom prst="rect">
            <a:avLst/>
          </a:prstGeom>
        </p:spPr>
      </p:pic>
    </p:spTree>
    <p:extLst>
      <p:ext uri="{BB962C8B-B14F-4D97-AF65-F5344CB8AC3E}">
        <p14:creationId xmlns:p14="http://schemas.microsoft.com/office/powerpoint/2010/main" val="40758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72547" y="1952625"/>
            <a:ext cx="8195203" cy="1640023"/>
          </a:xfrm>
          <a:prstGeom prst="rect">
            <a:avLst/>
          </a:prstGeom>
          <a:solidFill>
            <a:srgbClr val="045F7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lstStyle/>
          <a:p>
            <a:r>
              <a:rPr lang="en-US" sz="2800" dirty="0"/>
              <a:t>Provide children with hands-on learning</a:t>
            </a:r>
          </a:p>
        </p:txBody>
      </p:sp>
      <p:sp>
        <p:nvSpPr>
          <p:cNvPr id="2" name="Content Placeholder 1"/>
          <p:cNvSpPr>
            <a:spLocks noGrp="1"/>
          </p:cNvSpPr>
          <p:nvPr>
            <p:ph idx="1"/>
          </p:nvPr>
        </p:nvSpPr>
        <p:spPr>
          <a:xfrm>
            <a:off x="465666" y="2071673"/>
            <a:ext cx="8507785" cy="1284963"/>
          </a:xfrm>
        </p:spPr>
        <p:txBody>
          <a:bodyPr>
            <a:noAutofit/>
          </a:bodyPr>
          <a:lstStyle/>
          <a:p>
            <a:pPr marL="0" indent="0">
              <a:buNone/>
            </a:pPr>
            <a:r>
              <a:rPr lang="en-US" dirty="0">
                <a:solidFill>
                  <a:srgbClr val="FFFFFF"/>
                </a:solidFill>
              </a:rPr>
              <a:t>Bring concepts to life by putting learning into action.</a:t>
            </a:r>
          </a:p>
        </p:txBody>
      </p:sp>
      <p:sp>
        <p:nvSpPr>
          <p:cNvPr id="5" name="TextBox 4"/>
          <p:cNvSpPr txBox="1"/>
          <p:nvPr/>
        </p:nvSpPr>
        <p:spPr>
          <a:xfrm>
            <a:off x="4430359" y="3739388"/>
            <a:ext cx="4276555" cy="2308324"/>
          </a:xfrm>
          <a:prstGeom prst="rect">
            <a:avLst/>
          </a:prstGeom>
          <a:noFill/>
        </p:spPr>
        <p:txBody>
          <a:bodyPr wrap="square" rtlCol="0">
            <a:spAutoFit/>
          </a:bodyPr>
          <a:lstStyle/>
          <a:p>
            <a:pPr>
              <a:spcBef>
                <a:spcPts val="600"/>
              </a:spcBef>
            </a:pPr>
            <a:r>
              <a:rPr lang="en-US" dirty="0">
                <a:solidFill>
                  <a:srgbClr val="008000"/>
                </a:solidFill>
                <a:latin typeface="Century Gothic"/>
                <a:cs typeface="Century Gothic"/>
              </a:rPr>
              <a:t>Together the teacher and children transform the dramatic play area into </a:t>
            </a:r>
            <a:r>
              <a:rPr lang="en-US" dirty="0" smtClean="0">
                <a:solidFill>
                  <a:srgbClr val="008000"/>
                </a:solidFill>
                <a:latin typeface="Century Gothic"/>
                <a:cs typeface="Century Gothic"/>
              </a:rPr>
              <a:t>an outdoor </a:t>
            </a:r>
            <a:r>
              <a:rPr lang="en-US" dirty="0">
                <a:solidFill>
                  <a:srgbClr val="008000"/>
                </a:solidFill>
                <a:latin typeface="Century Gothic"/>
                <a:cs typeface="Century Gothic"/>
              </a:rPr>
              <a:t>fishing scene.  The teacher provides boxes for children to create boats, blue paper to cover the floor</a:t>
            </a:r>
            <a:r>
              <a:rPr lang="en-US">
                <a:solidFill>
                  <a:srgbClr val="008000"/>
                </a:solidFill>
                <a:latin typeface="Century Gothic"/>
                <a:cs typeface="Century Gothic"/>
              </a:rPr>
              <a:t>, </a:t>
            </a:r>
            <a:r>
              <a:rPr lang="en-US" smtClean="0">
                <a:solidFill>
                  <a:srgbClr val="008000"/>
                </a:solidFill>
                <a:latin typeface="Century Gothic"/>
                <a:cs typeface="Century Gothic"/>
              </a:rPr>
              <a:t>child-made </a:t>
            </a:r>
            <a:r>
              <a:rPr lang="en-US" dirty="0">
                <a:solidFill>
                  <a:srgbClr val="008000"/>
                </a:solidFill>
                <a:latin typeface="Century Gothic"/>
                <a:cs typeface="Century Gothic"/>
              </a:rPr>
              <a:t>fish to “catch,” and sticks and string they can use to make fishing poles</a:t>
            </a:r>
            <a:r>
              <a:rPr lang="en-US" dirty="0" smtClean="0">
                <a:solidFill>
                  <a:srgbClr val="008000"/>
                </a:solidFill>
                <a:latin typeface="Century Gothic"/>
                <a:cs typeface="Century Gothic"/>
              </a:rPr>
              <a:t>.</a:t>
            </a:r>
            <a:endParaRPr lang="en-US" sz="1450" dirty="0">
              <a:solidFill>
                <a:srgbClr val="008000"/>
              </a:solidFill>
            </a:endParaRPr>
          </a:p>
        </p:txBody>
      </p:sp>
      <p:pic>
        <p:nvPicPr>
          <p:cNvPr id="6" name="Picture 5" descr="Children_playing_in_box_0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739388"/>
            <a:ext cx="3335867" cy="2381348"/>
          </a:xfrm>
          <a:prstGeom prst="rect">
            <a:avLst/>
          </a:prstGeom>
        </p:spPr>
      </p:pic>
    </p:spTree>
    <p:extLst>
      <p:ext uri="{BB962C8B-B14F-4D97-AF65-F5344CB8AC3E}">
        <p14:creationId xmlns:p14="http://schemas.microsoft.com/office/powerpoint/2010/main" val="80862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35590" y="2340895"/>
            <a:ext cx="5013852" cy="1673225"/>
          </a:xfrm>
          <a:prstGeom prst="rect">
            <a:avLst/>
          </a:prstGeom>
          <a:solidFill>
            <a:srgbClr val="2598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latin typeface="Calibri"/>
            </a:endParaRPr>
          </a:p>
        </p:txBody>
      </p:sp>
      <p:sp>
        <p:nvSpPr>
          <p:cNvPr id="3" name="Title 2"/>
          <p:cNvSpPr>
            <a:spLocks noGrp="1"/>
          </p:cNvSpPr>
          <p:nvPr>
            <p:ph type="title"/>
          </p:nvPr>
        </p:nvSpPr>
        <p:spPr/>
        <p:txBody>
          <a:bodyPr>
            <a:noAutofit/>
          </a:bodyPr>
          <a:lstStyle/>
          <a:p>
            <a:r>
              <a:rPr lang="en-US" sz="3300" dirty="0" smtClean="0"/>
              <a:t>HEAD START CHILD DEVELOPMENT AND EARLY LEARNING FRAMEWORK</a:t>
            </a:r>
            <a:endParaRPr lang="en-US" sz="3300" dirty="0"/>
          </a:p>
        </p:txBody>
      </p:sp>
      <p:sp>
        <p:nvSpPr>
          <p:cNvPr id="2" name="Content Placeholder 1"/>
          <p:cNvSpPr>
            <a:spLocks noGrp="1"/>
          </p:cNvSpPr>
          <p:nvPr>
            <p:ph sz="half" idx="1"/>
          </p:nvPr>
        </p:nvSpPr>
        <p:spPr>
          <a:xfrm>
            <a:off x="560462" y="2394870"/>
            <a:ext cx="4767266" cy="1619250"/>
          </a:xfrm>
        </p:spPr>
        <p:txBody>
          <a:bodyPr>
            <a:normAutofit/>
          </a:bodyPr>
          <a:lstStyle/>
          <a:p>
            <a:pPr marL="0" indent="0">
              <a:spcAft>
                <a:spcPts val="600"/>
              </a:spcAft>
              <a:buNone/>
            </a:pPr>
            <a:r>
              <a:rPr lang="en-US" sz="2400" i="1" dirty="0">
                <a:solidFill>
                  <a:srgbClr val="FFFFFF"/>
                </a:solidFill>
              </a:rPr>
              <a:t>Making L</a:t>
            </a:r>
            <a:r>
              <a:rPr lang="en-US" sz="2400" i="1" dirty="0" smtClean="0">
                <a:solidFill>
                  <a:srgbClr val="FFFFFF"/>
                </a:solidFill>
              </a:rPr>
              <a:t>earning </a:t>
            </a:r>
            <a:r>
              <a:rPr lang="en-US" sz="2400" i="1" dirty="0">
                <a:solidFill>
                  <a:srgbClr val="FFFFFF"/>
                </a:solidFill>
              </a:rPr>
              <a:t>M</a:t>
            </a:r>
            <a:r>
              <a:rPr lang="en-US" sz="2400" i="1" dirty="0" smtClean="0">
                <a:solidFill>
                  <a:srgbClr val="FFFFFF"/>
                </a:solidFill>
              </a:rPr>
              <a:t>eaningful </a:t>
            </a:r>
            <a:r>
              <a:rPr lang="en-US" sz="2400" dirty="0">
                <a:solidFill>
                  <a:srgbClr val="FFFFFF"/>
                </a:solidFill>
              </a:rPr>
              <a:t>for </a:t>
            </a:r>
            <a:r>
              <a:rPr lang="en-US" sz="2400" dirty="0" smtClean="0">
                <a:solidFill>
                  <a:srgbClr val="FFFFFF"/>
                </a:solidFill>
              </a:rPr>
              <a:t>children </a:t>
            </a:r>
            <a:r>
              <a:rPr lang="en-US" sz="2400" dirty="0">
                <a:solidFill>
                  <a:srgbClr val="FFFFFF"/>
                </a:solidFill>
              </a:rPr>
              <a:t>is important </a:t>
            </a:r>
            <a:r>
              <a:rPr lang="en-US" sz="2400" b="1" dirty="0">
                <a:solidFill>
                  <a:srgbClr val="FFFFFF"/>
                </a:solidFill>
              </a:rPr>
              <a:t>across many domains of the Framework</a:t>
            </a:r>
            <a:r>
              <a:rPr lang="en-US" sz="2400" dirty="0">
                <a:solidFill>
                  <a:srgbClr val="FFFFFF"/>
                </a:solidFill>
              </a:rPr>
              <a:t>. </a:t>
            </a:r>
            <a:endParaRPr lang="en-US" sz="2200" dirty="0" smtClean="0">
              <a:solidFill>
                <a:srgbClr val="FFFFFF"/>
              </a:solidFill>
            </a:endParaRPr>
          </a:p>
        </p:txBody>
      </p:sp>
      <p:pic>
        <p:nvPicPr>
          <p:cNvPr id="7" name="Picture 6" descr="framework-Aug-2011-Graphic-V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1905000"/>
            <a:ext cx="3704035" cy="4648200"/>
          </a:xfrm>
          <a:prstGeom prst="rect">
            <a:avLst/>
          </a:prstGeom>
        </p:spPr>
      </p:pic>
      <p:sp>
        <p:nvSpPr>
          <p:cNvPr id="4" name="TextBox 3"/>
          <p:cNvSpPr txBox="1"/>
          <p:nvPr/>
        </p:nvSpPr>
        <p:spPr>
          <a:xfrm>
            <a:off x="812449" y="3966562"/>
            <a:ext cx="5449590" cy="2583271"/>
          </a:xfrm>
          <a:prstGeom prst="rect">
            <a:avLst/>
          </a:prstGeom>
          <a:noFill/>
        </p:spPr>
        <p:txBody>
          <a:bodyPr wrap="square" rtlCol="0">
            <a:spAutoFit/>
          </a:bodyPr>
          <a:lstStyle/>
          <a:p>
            <a:pPr>
              <a:lnSpc>
                <a:spcPct val="114000"/>
              </a:lnSpc>
              <a:spcAft>
                <a:spcPts val="600"/>
              </a:spcAft>
            </a:pPr>
            <a:r>
              <a:rPr lang="en-US" sz="2000" dirty="0">
                <a:latin typeface="Century Gothic"/>
                <a:cs typeface="Century Gothic"/>
              </a:rPr>
              <a:t>Some examples are</a:t>
            </a:r>
            <a:r>
              <a:rPr lang="en-US" sz="2000" dirty="0" smtClean="0">
                <a:latin typeface="Century Gothic"/>
                <a:cs typeface="Century Gothic"/>
              </a:rPr>
              <a:t>:</a:t>
            </a:r>
          </a:p>
          <a:p>
            <a:pPr marL="651510" lvl="1" indent="-285750" fontAlgn="auto">
              <a:lnSpc>
                <a:spcPct val="114000"/>
              </a:lnSpc>
              <a:spcAft>
                <a:spcPts val="600"/>
              </a:spcAft>
              <a:buFont typeface="Arial"/>
              <a:buChar char="•"/>
              <a:defRPr/>
            </a:pPr>
            <a:r>
              <a:rPr lang="en-US" sz="1600" dirty="0"/>
              <a:t>Social Studies Knowledge &amp; Skills</a:t>
            </a:r>
          </a:p>
          <a:p>
            <a:pPr marL="651510" lvl="1" indent="-285750" fontAlgn="auto">
              <a:lnSpc>
                <a:spcPct val="114000"/>
              </a:lnSpc>
              <a:spcAft>
                <a:spcPts val="600"/>
              </a:spcAft>
              <a:buFont typeface="Arial"/>
              <a:buChar char="•"/>
              <a:defRPr/>
            </a:pPr>
            <a:r>
              <a:rPr lang="en-US" sz="1600" dirty="0"/>
              <a:t>Science Knowledge &amp; Skills</a:t>
            </a:r>
          </a:p>
          <a:p>
            <a:pPr marL="651510" lvl="1" indent="-285750" fontAlgn="auto">
              <a:lnSpc>
                <a:spcPct val="114000"/>
              </a:lnSpc>
              <a:spcAft>
                <a:spcPts val="600"/>
              </a:spcAft>
              <a:buFont typeface="Arial"/>
              <a:buChar char="•"/>
              <a:defRPr/>
            </a:pPr>
            <a:r>
              <a:rPr lang="en-US" sz="1600" dirty="0"/>
              <a:t>Social &amp; Emotional Development</a:t>
            </a:r>
          </a:p>
          <a:p>
            <a:pPr marL="651510" lvl="1" indent="-285750" fontAlgn="auto">
              <a:lnSpc>
                <a:spcPct val="114000"/>
              </a:lnSpc>
              <a:spcAft>
                <a:spcPts val="600"/>
              </a:spcAft>
              <a:buFont typeface="Arial"/>
              <a:buChar char="•"/>
              <a:defRPr/>
            </a:pPr>
            <a:r>
              <a:rPr lang="en-US" sz="1600" dirty="0"/>
              <a:t>Literacy Knowledge &amp; Skills</a:t>
            </a:r>
          </a:p>
          <a:p>
            <a:pPr marL="651510" lvl="1" indent="-285750" fontAlgn="auto">
              <a:lnSpc>
                <a:spcPct val="114000"/>
              </a:lnSpc>
              <a:spcAft>
                <a:spcPts val="600"/>
              </a:spcAft>
              <a:buFont typeface="Arial"/>
              <a:buChar char="•"/>
              <a:defRPr/>
            </a:pPr>
            <a:r>
              <a:rPr lang="en-US" sz="1600" dirty="0"/>
              <a:t>Logic &amp; Reasoning</a:t>
            </a:r>
          </a:p>
          <a:p>
            <a:pPr marL="651510" lvl="1" indent="-285750" fontAlgn="auto">
              <a:lnSpc>
                <a:spcPct val="114000"/>
              </a:lnSpc>
              <a:spcAft>
                <a:spcPts val="600"/>
              </a:spcAft>
              <a:buFont typeface="Arial"/>
              <a:buChar char="•"/>
              <a:defRPr/>
            </a:pPr>
            <a:r>
              <a:rPr lang="en-US" sz="1600" dirty="0"/>
              <a:t>Creative Arts </a:t>
            </a:r>
            <a:r>
              <a:rPr lang="en-US" sz="1600" dirty="0" smtClean="0"/>
              <a:t>Expression</a:t>
            </a:r>
            <a:endParaRPr lang="en-US" sz="1600" dirty="0"/>
          </a:p>
        </p:txBody>
      </p:sp>
    </p:spTree>
    <p:extLst>
      <p:ext uri="{BB962C8B-B14F-4D97-AF65-F5344CB8AC3E}">
        <p14:creationId xmlns:p14="http://schemas.microsoft.com/office/powerpoint/2010/main" val="12405218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Dog-and-Policeman_sub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33238798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Powerpoint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Powerpoint_template.pptx</Template>
  <TotalTime>5596</TotalTime>
  <Words>574</Words>
  <Application>Microsoft Office PowerPoint</Application>
  <PresentationFormat>On-screen Show (4:3)</PresentationFormat>
  <Paragraphs>75</Paragraphs>
  <Slides>16</Slides>
  <Notes>15</Notes>
  <HiddenSlides>0</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Powerpoint_template</vt:lpstr>
      <vt:lpstr>Engaging Interactions:  Making learning meaningful</vt:lpstr>
      <vt:lpstr>FRAMEWORK FOR EFFECTIVE PRACTICE  SUPPORTING SCHOOL READINESS FOR ALL CHILDREN</vt:lpstr>
      <vt:lpstr>Objectives</vt:lpstr>
      <vt:lpstr>What does making learning meaningful look like?</vt:lpstr>
      <vt:lpstr>link new learning to children’s previous experience</vt:lpstr>
      <vt:lpstr>Relate concepts to children’s lives</vt:lpstr>
      <vt:lpstr>Provide children with hands-on learning</vt:lpstr>
      <vt:lpstr>HEAD START CHILD DEVELOPMENT AND EARLY LEARNING FRAMEWORK</vt:lpstr>
      <vt:lpstr>PowerPoint Presentation</vt:lpstr>
      <vt:lpstr>In this clip, the teacher relates a concept to children’s lives and links new learning to children’s previous experience </vt:lpstr>
      <vt:lpstr>PowerPoint Presentation</vt:lpstr>
      <vt:lpstr>In this clip, the teacher provides children with hands-on learning</vt:lpstr>
      <vt:lpstr>When Can I make learning meaningful for children?</vt:lpstr>
      <vt:lpstr>Improving practice</vt:lpstr>
      <vt:lpstr>Summary</vt:lpstr>
      <vt:lpstr>PowerPoint Presentation</vt:lpstr>
    </vt:vector>
  </TitlesOfParts>
  <Company>University of Washington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 M. WILLIAMS</dc:creator>
  <cp:lastModifiedBy>NCQTL</cp:lastModifiedBy>
  <cp:revision>524</cp:revision>
  <cp:lastPrinted>2012-08-30T17:22:25Z</cp:lastPrinted>
  <dcterms:created xsi:type="dcterms:W3CDTF">2011-09-22T18:45:06Z</dcterms:created>
  <dcterms:modified xsi:type="dcterms:W3CDTF">2012-09-21T16:35:26Z</dcterms:modified>
</cp:coreProperties>
</file>