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323" r:id="rId2"/>
    <p:sldId id="317" r:id="rId3"/>
    <p:sldId id="316" r:id="rId4"/>
    <p:sldId id="322" r:id="rId5"/>
    <p:sldId id="283" r:id="rId6"/>
    <p:sldId id="267" r:id="rId7"/>
    <p:sldId id="286" r:id="rId8"/>
    <p:sldId id="318" r:id="rId9"/>
    <p:sldId id="312" r:id="rId10"/>
    <p:sldId id="309" r:id="rId11"/>
    <p:sldId id="314" r:id="rId12"/>
    <p:sldId id="310" r:id="rId13"/>
    <p:sldId id="313" r:id="rId14"/>
    <p:sldId id="308" r:id="rId15"/>
    <p:sldId id="276" r:id="rId16"/>
    <p:sldId id="319" r:id="rId17"/>
    <p:sldId id="302" r:id="rId18"/>
    <p:sldId id="32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ssica Vick" initials="JV" lastIdx="4" clrIdx="0"/>
  <p:cmAuthor id="1" name="mek6d" initials="m" lastIdx="14" clrIdx="1"/>
  <p:cmAuthor id="2" name="bkh3d" initials="b" lastIdx="1" clrIdx="2"/>
  <p:cmAuthor id="3" name="Bettina Viteri" initials="" lastIdx="5" clrIdx="3"/>
  <p:cmAuthor id="4" name="Angela Notari Syverson" initials="" lastIdx="2" clrIdx="4"/>
  <p:cmAuthor id="5" name="Barbara Matlock" initials="" lastIdx="12" clrIdx="5"/>
  <p:cmAuthor id="6" name="Kathryn Willette" initials="KW" lastIdx="6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B133"/>
    <a:srgbClr val="259828"/>
    <a:srgbClr val="A6A6A6"/>
    <a:srgbClr val="C4960C"/>
    <a:srgbClr val="F47B20"/>
    <a:srgbClr val="6C91C2"/>
    <a:srgbClr val="EE2F96"/>
    <a:srgbClr val="FF3600"/>
    <a:srgbClr val="045F7B"/>
    <a:srgbClr val="07B2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1" autoAdjust="0"/>
    <p:restoredTop sz="93073" autoAdjust="0"/>
  </p:normalViewPr>
  <p:slideViewPr>
    <p:cSldViewPr snapToGrid="0">
      <p:cViewPr>
        <p:scale>
          <a:sx n="130" d="100"/>
          <a:sy n="130" d="100"/>
        </p:scale>
        <p:origin x="-2200" y="-1144"/>
      </p:cViewPr>
      <p:guideLst>
        <p:guide orient="horz" pos="187"/>
        <p:guide pos="55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-484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commentAuthors" Target="commentAuthor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65610-EFAD-EC48-9E59-3477A1F005C1}" type="datetimeFigureOut">
              <a:rPr lang="en-US" smtClean="0"/>
              <a:pPr/>
              <a:t>8/16/13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0631D-B814-7F44-B836-1AE29DBFB3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54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E84E2-8C02-421D-B747-E2B4E37B08BA}" type="datetimeFigureOut">
              <a:rPr lang="en-US" smtClean="0"/>
              <a:pPr/>
              <a:t>8/16/13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77787-A0B5-4DB7-B777-E72895F662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19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52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04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04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04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01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  <a:buFont typeface="Arial" pitchFamily="34" charset="0"/>
              <a:buNone/>
            </a:pPr>
            <a:endParaRPr lang="en-US" i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  <a:buFont typeface="Arial" pitchFamily="34" charset="0"/>
              <a:buNone/>
            </a:pPr>
            <a:endParaRPr lang="en-US" dirty="0" smtClean="0"/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8/16/13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8318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8/16/13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8/16/13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5653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/>
              <a:pPr/>
              <a:t>8/16/13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190-4BDC-4D39-B5BB-A14B3E8B1B3D}" type="datetime1">
              <a:rPr lang="en-US" smtClean="0"/>
              <a:pPr/>
              <a:t>8/16/13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52F2-9B11-4FC0-9217-7D20B3AC9849}" type="datetime1">
              <a:rPr lang="en-US" smtClean="0"/>
              <a:pPr/>
              <a:t>8/16/13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/>
              <a:pPr/>
              <a:t>8/16/13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8/16/13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8/16/13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8/16/13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8/16/13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3563C-D9B3-4432-B336-144C997D6215}" type="datetime1">
              <a:rPr lang="en-US" smtClean="0"/>
              <a:pPr/>
              <a:t>8/16/13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3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3.wmv"/><Relationship Id="rId2" Type="http://schemas.openxmlformats.org/officeDocument/2006/relationships/video" Target="../media/media3.wm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86100" y="2717800"/>
            <a:ext cx="5880100" cy="1447800"/>
          </a:xfrm>
          <a:prstGeom prst="rect">
            <a:avLst/>
          </a:prstGeom>
          <a:solidFill>
            <a:srgbClr val="005D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3073613" y="2812683"/>
            <a:ext cx="5880582" cy="1030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 cap="all">
                <a:solidFill>
                  <a:schemeClr val="bg1">
                    <a:lumMod val="95000"/>
                  </a:schemeClr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1800" dirty="0" smtClean="0"/>
              <a:t>Engaging Interactions: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700" dirty="0" smtClean="0"/>
              <a:t>Scaffolding Children’s Learning</a:t>
            </a:r>
            <a:endParaRPr lang="en-US" sz="2700" dirty="0"/>
          </a:p>
        </p:txBody>
      </p:sp>
      <p:sp>
        <p:nvSpPr>
          <p:cNvPr id="5" name="TextBox 4"/>
          <p:cNvSpPr txBox="1"/>
          <p:nvPr/>
        </p:nvSpPr>
        <p:spPr>
          <a:xfrm>
            <a:off x="3113207" y="3785974"/>
            <a:ext cx="5859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entury Gothic"/>
                <a:cs typeface="Century Gothic"/>
              </a:rPr>
              <a:t>Supporting Quality Teaching and Learning in AI/AN Head Start Classrooms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729615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2013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081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984" y="428004"/>
            <a:ext cx="8477737" cy="1143000"/>
          </a:xfrm>
        </p:spPr>
        <p:txBody>
          <a:bodyPr>
            <a:noAutofit/>
          </a:bodyPr>
          <a:lstStyle/>
          <a:p>
            <a:r>
              <a:rPr lang="en-US" sz="4000" dirty="0"/>
              <a:t>IN THIS </a:t>
            </a:r>
            <a:r>
              <a:rPr lang="en-US" sz="4000" dirty="0" smtClean="0"/>
              <a:t>CLIP…</a:t>
            </a:r>
            <a:r>
              <a:rPr lang="en-US" sz="4000" b="1" dirty="0" smtClean="0"/>
              <a:t> 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97852" y="3098371"/>
            <a:ext cx="3084286" cy="1683835"/>
          </a:xfrm>
          <a:prstGeom prst="roundRect">
            <a:avLst/>
          </a:prstGeom>
          <a:solidFill>
            <a:srgbClr val="C496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>Supports children’s </a:t>
            </a:r>
          </a:p>
          <a:p>
            <a:pPr marL="0" indent="0" algn="ctr">
              <a:buNone/>
            </a:pPr>
            <a:r>
              <a:rPr lang="en-US" sz="22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Social Studies Knowledge &amp; Skills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28721" y="2170585"/>
            <a:ext cx="3832012" cy="3670939"/>
          </a:xfrm>
          <a:prstGeom prst="roundRect">
            <a:avLst/>
          </a:prstGeom>
          <a:solidFill>
            <a:srgbClr val="C496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en-US" sz="2200" dirty="0">
                <a:solidFill>
                  <a:schemeClr val="bg1"/>
                </a:solidFill>
                <a:latin typeface="Century Gothic"/>
                <a:cs typeface="Century Gothic"/>
              </a:rPr>
              <a:t>T</a:t>
            </a:r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>he teacher provides </a:t>
            </a:r>
            <a:b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>a hint as the child identifies the name of the ocean.</a:t>
            </a:r>
          </a:p>
          <a:p>
            <a:pPr>
              <a:spcBef>
                <a:spcPts val="1200"/>
              </a:spcBef>
            </a:pPr>
            <a:r>
              <a:rPr lang="en-US" sz="2200" dirty="0">
                <a:solidFill>
                  <a:schemeClr val="bg1"/>
                </a:solidFill>
                <a:latin typeface="Century Gothic"/>
                <a:cs typeface="Century Gothic"/>
              </a:rPr>
              <a:t>T</a:t>
            </a:r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>he teacher uses a number chart to help children identify the year that follows 2012.  </a:t>
            </a:r>
            <a:endParaRPr lang="en-US" sz="2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482047" y="3784024"/>
            <a:ext cx="939408" cy="521934"/>
          </a:xfrm>
          <a:prstGeom prst="rightArrow">
            <a:avLst/>
          </a:prstGeom>
          <a:solidFill>
            <a:srgbClr val="C496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54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ange of Answers AIAN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1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41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IN THIS </a:t>
            </a:r>
            <a:r>
              <a:rPr lang="en-US" sz="4000" dirty="0" smtClean="0"/>
              <a:t>CLIP…</a:t>
            </a:r>
            <a:endParaRPr lang="en-US" sz="4000" dirty="0"/>
          </a:p>
        </p:txBody>
      </p:sp>
      <p:sp>
        <p:nvSpPr>
          <p:cNvPr id="4" name="Rounded Rectangle 3"/>
          <p:cNvSpPr/>
          <p:nvPr/>
        </p:nvSpPr>
        <p:spPr>
          <a:xfrm>
            <a:off x="575559" y="1889776"/>
            <a:ext cx="4131379" cy="2280887"/>
          </a:xfrm>
          <a:prstGeom prst="roundRect">
            <a:avLst/>
          </a:prstGeom>
          <a:solidFill>
            <a:srgbClr val="F47B2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  <a:t>Teacher #1 provides a range </a:t>
            </a:r>
            <a:b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  <a:t>of answers to help children develop a strategy for completing a puzzle independently by asking if the next piece is small, medium, </a:t>
            </a:r>
            <a:b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  <a:t>or large.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88025" y="2167984"/>
            <a:ext cx="2657661" cy="1426697"/>
          </a:xfrm>
          <a:prstGeom prst="roundRect">
            <a:avLst/>
          </a:prstGeom>
          <a:solidFill>
            <a:srgbClr val="F47B20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Supports children’s </a:t>
            </a:r>
          </a:p>
          <a:p>
            <a:pPr marL="0" indent="0" algn="ctr">
              <a:buNone/>
            </a:pPr>
            <a:r>
              <a:rPr lang="en-US" sz="2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Mathematical Knowledge &amp; Skills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800039" y="2673691"/>
            <a:ext cx="939408" cy="521934"/>
          </a:xfrm>
          <a:prstGeom prst="rightArrow">
            <a:avLst/>
          </a:prstGeom>
          <a:solidFill>
            <a:srgbClr val="F47B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75558" y="4274757"/>
            <a:ext cx="4131379" cy="2185954"/>
          </a:xfrm>
          <a:prstGeom prst="roundRect">
            <a:avLst/>
          </a:prstGeom>
          <a:solidFill>
            <a:srgbClr val="A6A6A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 smtClean="0">
                <a:solidFill>
                  <a:schemeClr val="bg1"/>
                </a:solidFill>
                <a:latin typeface="Century Gothic"/>
                <a:cs typeface="Century Gothic"/>
              </a:rPr>
              <a:t>Teacher #2 provides children </a:t>
            </a:r>
            <a:br>
              <a:rPr lang="en-US" sz="17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1700" dirty="0" smtClean="0">
                <a:solidFill>
                  <a:schemeClr val="bg1"/>
                </a:solidFill>
                <a:latin typeface="Century Gothic"/>
                <a:cs typeface="Century Gothic"/>
              </a:rPr>
              <a:t>with a range of answers for how </a:t>
            </a:r>
            <a:br>
              <a:rPr lang="en-US" sz="17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1700" dirty="0" smtClean="0">
                <a:solidFill>
                  <a:schemeClr val="bg1"/>
                </a:solidFill>
                <a:latin typeface="Century Gothic"/>
                <a:cs typeface="Century Gothic"/>
              </a:rPr>
              <a:t>a bear might sleep when hibernating. The teacher says, </a:t>
            </a:r>
            <a:br>
              <a:rPr lang="en-US" sz="17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1700" dirty="0" smtClean="0">
                <a:solidFill>
                  <a:schemeClr val="bg1"/>
                </a:solidFill>
                <a:latin typeface="Century Gothic"/>
                <a:cs typeface="Century Gothic"/>
              </a:rPr>
              <a:t>“Do you think they hibernate by…”:</a:t>
            </a:r>
          </a:p>
          <a:p>
            <a:pPr marL="100584" indent="-100584">
              <a:spcBef>
                <a:spcPts val="600"/>
              </a:spcBef>
              <a:buSzPct val="80000"/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Standing up or laying down?</a:t>
            </a:r>
          </a:p>
          <a:p>
            <a:pPr marL="100584" indent="-100584">
              <a:spcBef>
                <a:spcPts val="600"/>
              </a:spcBef>
              <a:buSzPct val="80000"/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Curled up in a ball or stretched out long?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5788024" y="4598540"/>
            <a:ext cx="2657663" cy="1426697"/>
          </a:xfrm>
          <a:prstGeom prst="roundRect">
            <a:avLst/>
          </a:prstGeom>
          <a:solidFill>
            <a:srgbClr val="A6A6A6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Supports children’s </a:t>
            </a:r>
          </a:p>
          <a:p>
            <a:pPr marL="0" indent="0" algn="ctr">
              <a:buFont typeface="Arial"/>
              <a:buNone/>
            </a:pPr>
            <a:r>
              <a:rPr lang="en-US" sz="2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Scientific Knowledge &amp; Skills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813917" y="5090375"/>
            <a:ext cx="939408" cy="521934"/>
          </a:xfrm>
          <a:prstGeom prst="rightArrow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19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ffer Resources AIAN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69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IN THIS </a:t>
            </a:r>
            <a:r>
              <a:rPr lang="en-US" sz="4000" dirty="0" smtClean="0"/>
              <a:t>CLIP…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3966" y="2881923"/>
            <a:ext cx="4116940" cy="2842846"/>
          </a:xfrm>
          <a:prstGeom prst="roundRect">
            <a:avLst/>
          </a:prstGeom>
          <a:solidFill>
            <a:srgbClr val="259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indent="0">
              <a:spcBef>
                <a:spcPts val="1128"/>
              </a:spcBef>
              <a:buNone/>
            </a:pPr>
            <a:r>
              <a:rPr lang="en-US" sz="2400" dirty="0">
                <a:latin typeface="Century Gothic"/>
                <a:cs typeface="Century Gothic"/>
              </a:rPr>
              <a:t>The teacher uses a map to help children better understand the migration pattern of whales.</a:t>
            </a:r>
            <a:endParaRPr lang="en-US" sz="2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843276" y="3456695"/>
            <a:ext cx="2727326" cy="1556951"/>
          </a:xfrm>
          <a:prstGeom prst="roundRect">
            <a:avLst/>
          </a:prstGeom>
          <a:solidFill>
            <a:srgbClr val="259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Supports children’s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Approaches </a:t>
            </a:r>
            <a:br>
              <a:rPr lang="en-US" sz="2000" b="1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To Learning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841928" y="4036292"/>
            <a:ext cx="939408" cy="521934"/>
          </a:xfrm>
          <a:prstGeom prst="rightArrow">
            <a:avLst/>
          </a:prstGeom>
          <a:solidFill>
            <a:srgbClr val="2598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63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When Can I scaffold?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62120" y="1896533"/>
            <a:ext cx="8036241" cy="993812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spcAft>
                <a:spcPts val="600"/>
              </a:spcAft>
              <a:buNone/>
            </a:pPr>
            <a:r>
              <a:rPr lang="en-US" dirty="0" smtClean="0"/>
              <a:t>Teachers may scaffold children’s learning </a:t>
            </a:r>
            <a:r>
              <a:rPr lang="en-US" b="1" dirty="0" smtClean="0"/>
              <a:t>throughout </a:t>
            </a:r>
            <a:r>
              <a:rPr lang="en-US" b="1" dirty="0"/>
              <a:t>the school day </a:t>
            </a:r>
            <a:r>
              <a:rPr lang="en-US" dirty="0"/>
              <a:t>in many classroom </a:t>
            </a:r>
            <a:r>
              <a:rPr lang="en-US" dirty="0" smtClean="0"/>
              <a:t>activities.</a:t>
            </a:r>
            <a:endParaRPr lang="en-US" dirty="0"/>
          </a:p>
        </p:txBody>
      </p:sp>
      <p:pic>
        <p:nvPicPr>
          <p:cNvPr id="5" name="Picture 4" descr="Cook Inlet-Jason-P03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0" y="3487614"/>
            <a:ext cx="3209193" cy="2139462"/>
          </a:xfrm>
          <a:prstGeom prst="rect">
            <a:avLst/>
          </a:prstGeom>
        </p:spPr>
      </p:pic>
      <p:pic>
        <p:nvPicPr>
          <p:cNvPr id="8" name="Picture 7" descr="Cook Inlet-Jason-P03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5387" y="3487614"/>
            <a:ext cx="1786314" cy="2139463"/>
          </a:xfrm>
          <a:prstGeom prst="rect">
            <a:avLst/>
          </a:prstGeom>
        </p:spPr>
      </p:pic>
      <p:pic>
        <p:nvPicPr>
          <p:cNvPr id="9" name="Picture 8" descr="Oneida-Theresa-P023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770" y="3487616"/>
            <a:ext cx="2354383" cy="213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26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Improving practice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876850" y="1979924"/>
            <a:ext cx="7460616" cy="1128117"/>
          </a:xfrm>
          <a:prstGeom prst="rect">
            <a:avLst/>
          </a:prstGeom>
          <a:solidFill>
            <a:srgbClr val="259828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defTabSz="45720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  <a:latin typeface="Century Gothic"/>
                <a:cs typeface="Century Gothic"/>
              </a:rPr>
              <a:t>Video record and review your own </a:t>
            </a:r>
            <a:r>
              <a:rPr lang="en-US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teaching.</a:t>
            </a:r>
            <a:endParaRPr lang="en-US" sz="2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6850" y="3272397"/>
            <a:ext cx="7460616" cy="1000514"/>
          </a:xfrm>
          <a:prstGeom prst="rect">
            <a:avLst/>
          </a:prstGeom>
          <a:solidFill>
            <a:srgbClr val="C4960C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defTabSz="45720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  <a:latin typeface="Century Gothic"/>
                <a:cs typeface="Century Gothic"/>
              </a:rPr>
              <a:t>Practice with a </a:t>
            </a:r>
            <a:r>
              <a:rPr lang="en-US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peer. </a:t>
            </a:r>
            <a:endParaRPr lang="en-US" sz="2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850" y="4436656"/>
            <a:ext cx="7460616" cy="1091618"/>
          </a:xfrm>
          <a:prstGeom prst="rect">
            <a:avLst/>
          </a:prstGeom>
          <a:solidFill>
            <a:srgbClr val="F47B20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defTabSz="45720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Watch a “</a:t>
            </a:r>
            <a:r>
              <a:rPr lang="en-US" sz="2800">
                <a:solidFill>
                  <a:schemeClr val="bg1"/>
                </a:solidFill>
                <a:latin typeface="Century Gothic"/>
                <a:cs typeface="Century Gothic"/>
              </a:rPr>
              <a:t>master </a:t>
            </a:r>
            <a:r>
              <a:rPr lang="en-US" sz="2800" smtClean="0">
                <a:solidFill>
                  <a:schemeClr val="bg1"/>
                </a:solidFill>
                <a:latin typeface="Century Gothic"/>
                <a:cs typeface="Century Gothic"/>
              </a:rPr>
              <a:t>teacher” </a:t>
            </a:r>
            <a:r>
              <a:rPr lang="en-US" sz="2800" dirty="0">
                <a:solidFill>
                  <a:schemeClr val="bg1"/>
                </a:solidFill>
                <a:latin typeface="Century Gothic"/>
                <a:cs typeface="Century Gothic"/>
              </a:rPr>
              <a:t>in </a:t>
            </a:r>
            <a:r>
              <a:rPr lang="en-US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action.</a:t>
            </a:r>
            <a:endParaRPr lang="en-US" sz="2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98616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6000" y="1984708"/>
            <a:ext cx="8212892" cy="4544585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600" dirty="0" smtClean="0"/>
              <a:t>Teachers can scaffold children’s learning by:</a:t>
            </a:r>
          </a:p>
          <a:p>
            <a:pPr marL="557784" lvl="1" indent="-192024">
              <a:spcAft>
                <a:spcPts val="1200"/>
              </a:spcAft>
              <a:buClr>
                <a:srgbClr val="F47B20"/>
              </a:buClr>
              <a:buSzPct val="80000"/>
              <a:buFont typeface="Arial"/>
              <a:buChar char="•"/>
            </a:pPr>
            <a:r>
              <a:rPr lang="en-US" sz="2600" dirty="0" smtClean="0"/>
              <a:t>Providing </a:t>
            </a:r>
            <a:r>
              <a:rPr lang="en-US" sz="2600" b="1" dirty="0" smtClean="0">
                <a:solidFill>
                  <a:srgbClr val="259828"/>
                </a:solidFill>
              </a:rPr>
              <a:t>hints</a:t>
            </a:r>
            <a:r>
              <a:rPr lang="en-US" sz="2600" dirty="0" smtClean="0">
                <a:solidFill>
                  <a:srgbClr val="259828"/>
                </a:solidFill>
              </a:rPr>
              <a:t> </a:t>
            </a:r>
            <a:r>
              <a:rPr lang="en-US" sz="2600" dirty="0" smtClean="0"/>
              <a:t>when children have difficulty understanding concepts.  </a:t>
            </a:r>
          </a:p>
          <a:p>
            <a:pPr marL="557784" lvl="1" indent="-192024">
              <a:spcAft>
                <a:spcPts val="1200"/>
              </a:spcAft>
              <a:buClr>
                <a:srgbClr val="F47B20"/>
              </a:buClr>
              <a:buSzPct val="80000"/>
              <a:buFont typeface="Arial"/>
              <a:buChar char="•"/>
            </a:pPr>
            <a:r>
              <a:rPr lang="en-US" sz="2600" dirty="0" smtClean="0"/>
              <a:t>Offering a </a:t>
            </a:r>
            <a:r>
              <a:rPr lang="en-US" sz="2600" b="1" dirty="0" smtClean="0">
                <a:solidFill>
                  <a:srgbClr val="C4960C"/>
                </a:solidFill>
              </a:rPr>
              <a:t>range of answers </a:t>
            </a:r>
            <a:r>
              <a:rPr lang="en-US" sz="2600" dirty="0" smtClean="0"/>
              <a:t>when children need extra support.</a:t>
            </a:r>
          </a:p>
          <a:p>
            <a:pPr marL="557784" lvl="1" indent="-192024">
              <a:spcAft>
                <a:spcPts val="1200"/>
              </a:spcAft>
              <a:buClr>
                <a:srgbClr val="F47B20"/>
              </a:buClr>
              <a:buSzPct val="80000"/>
              <a:buFont typeface="Arial"/>
              <a:buChar char="•"/>
            </a:pPr>
            <a:r>
              <a:rPr lang="en-US" sz="2600" dirty="0" smtClean="0"/>
              <a:t>Encouraging children to use </a:t>
            </a:r>
            <a:r>
              <a:rPr lang="en-US" sz="2600" b="1" dirty="0" smtClean="0">
                <a:solidFill>
                  <a:srgbClr val="F47B20"/>
                </a:solidFill>
              </a:rPr>
              <a:t>additional resources</a:t>
            </a:r>
            <a:r>
              <a:rPr lang="en-US" sz="2600" dirty="0" smtClean="0">
                <a:solidFill>
                  <a:srgbClr val="F47B20"/>
                </a:solidFill>
              </a:rPr>
              <a:t> </a:t>
            </a:r>
            <a:r>
              <a:rPr lang="en-US" sz="2600" dirty="0" smtClean="0"/>
              <a:t>to help them understand concepts and ideas</a:t>
            </a:r>
            <a:r>
              <a:rPr lang="en-US" sz="2600" b="1" dirty="0" smtClean="0"/>
              <a:t>.</a:t>
            </a:r>
            <a:endParaRPr 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220764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6267450" y="624250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2013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532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use-Graphic_outline-3foundation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4" b="1"/>
          <a:stretch/>
        </p:blipFill>
        <p:spPr>
          <a:xfrm>
            <a:off x="818445" y="1600200"/>
            <a:ext cx="7323666" cy="5339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FRAMEWORK FOR EFFECTIVE PRACTICE </a:t>
            </a:r>
            <a:br>
              <a:rPr lang="en-US" dirty="0"/>
            </a:br>
            <a:r>
              <a:rPr lang="en-US" sz="2200" dirty="0"/>
              <a:t>SUPPORTING SCHOOL READINESS FOR ALL CHILDREN</a:t>
            </a:r>
          </a:p>
        </p:txBody>
      </p:sp>
      <p:pic>
        <p:nvPicPr>
          <p:cNvPr id="4" name="Content Placeholder 3" descr="House-Framework-10-23-2011-2.pn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3" b="2181"/>
          <a:stretch/>
        </p:blipFill>
        <p:spPr>
          <a:xfrm>
            <a:off x="1817979" y="1840941"/>
            <a:ext cx="5592525" cy="4646655"/>
          </a:xfrm>
        </p:spPr>
      </p:pic>
      <p:sp>
        <p:nvSpPr>
          <p:cNvPr id="3" name="Rectangle 2"/>
          <p:cNvSpPr/>
          <p:nvPr/>
        </p:nvSpPr>
        <p:spPr>
          <a:xfrm>
            <a:off x="1072444" y="1840941"/>
            <a:ext cx="6985000" cy="37047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6889" y="4331227"/>
            <a:ext cx="5773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FOCUS ON</a:t>
            </a:r>
          </a:p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FOUNDATION</a:t>
            </a:r>
            <a:endParaRPr lang="en-US" sz="3600" dirty="0">
              <a:solidFill>
                <a:srgbClr val="3366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58768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Objectives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471129" y="1967189"/>
            <a:ext cx="8216834" cy="699816"/>
          </a:xfrm>
          <a:prstGeom prst="rect">
            <a:avLst/>
          </a:prstGeom>
          <a:noFill/>
          <a:ln w="38100" cmpd="sng">
            <a:solidFill>
              <a:srgbClr val="25982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Century Gothic"/>
                <a:cs typeface="Century Gothic"/>
              </a:rPr>
              <a:t>Provide a definition </a:t>
            </a:r>
            <a:r>
              <a:rPr 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of scaffolding.</a:t>
            </a:r>
            <a:endParaRPr lang="en-US" sz="24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1129" y="2896799"/>
            <a:ext cx="8216834" cy="1000514"/>
          </a:xfrm>
          <a:prstGeom prst="rect">
            <a:avLst/>
          </a:prstGeom>
          <a:noFill/>
          <a:ln w="38100" cmpd="sng">
            <a:solidFill>
              <a:srgbClr val="C4960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Century Gothic"/>
                <a:cs typeface="Century Gothic"/>
              </a:rPr>
              <a:t>Give examples and strategies </a:t>
            </a:r>
            <a:r>
              <a:rPr 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of how teachers </a:t>
            </a:r>
            <a:br>
              <a:rPr 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</a:br>
            <a:r>
              <a:rPr 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can scaffold children’s learning.</a:t>
            </a:r>
            <a:endParaRPr lang="en-US" sz="24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129" y="4125675"/>
            <a:ext cx="8216834" cy="930510"/>
          </a:xfrm>
          <a:prstGeom prst="rect">
            <a:avLst/>
          </a:prstGeom>
          <a:noFill/>
          <a:ln w="38100" cmpd="sng">
            <a:solidFill>
              <a:srgbClr val="F47B2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Century Gothic"/>
                <a:cs typeface="Century Gothic"/>
              </a:rPr>
              <a:t>Connect</a:t>
            </a:r>
            <a:r>
              <a:rPr 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 to the Head Start Child Development </a:t>
            </a:r>
            <a:r>
              <a:rPr 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</a:br>
            <a:r>
              <a:rPr 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and </a:t>
            </a:r>
            <a:r>
              <a:rPr 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Early Learning Framework.</a:t>
            </a:r>
          </a:p>
        </p:txBody>
      </p:sp>
      <p:sp>
        <p:nvSpPr>
          <p:cNvPr id="7" name="Rectangle 6"/>
          <p:cNvSpPr/>
          <p:nvPr/>
        </p:nvSpPr>
        <p:spPr>
          <a:xfrm>
            <a:off x="471129" y="5283259"/>
            <a:ext cx="8216834" cy="955611"/>
          </a:xfrm>
          <a:prstGeom prst="rect">
            <a:avLst/>
          </a:prstGeom>
          <a:noFill/>
          <a:ln w="38100" cmpd="sng"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Century Gothic"/>
                <a:cs typeface="Century Gothic"/>
              </a:rPr>
              <a:t>Provide suggestions </a:t>
            </a:r>
            <a:r>
              <a:rPr 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for </a:t>
            </a:r>
            <a:r>
              <a:rPr 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teachers on how to improve their ability to scaffold.</a:t>
            </a:r>
            <a:endParaRPr lang="en-US" sz="24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17948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Scaffolding Children’s Learning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5189" y="1974549"/>
            <a:ext cx="5896920" cy="452596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600" dirty="0"/>
              <a:t>What does it look like? </a:t>
            </a:r>
          </a:p>
          <a:p>
            <a:pPr marL="137160" indent="-137160">
              <a:spcBef>
                <a:spcPts val="600"/>
              </a:spcBef>
              <a:buClr>
                <a:srgbClr val="F47B20"/>
              </a:buClr>
              <a:buSzPct val="80000"/>
            </a:pPr>
            <a:r>
              <a:rPr lang="en-US" sz="1500" dirty="0"/>
              <a:t>Teachers </a:t>
            </a:r>
            <a:r>
              <a:rPr lang="en-US" sz="1500" dirty="0" smtClean="0"/>
              <a:t>provide </a:t>
            </a:r>
            <a:r>
              <a:rPr lang="en-US" sz="1500" dirty="0"/>
              <a:t>different levels of support and feedback </a:t>
            </a:r>
            <a:r>
              <a:rPr lang="en-US" sz="1500" dirty="0" smtClean="0"/>
              <a:t>to </a:t>
            </a:r>
            <a:r>
              <a:rPr lang="en-US" sz="1500" dirty="0"/>
              <a:t>meet children’s individual needs, </a:t>
            </a:r>
            <a:r>
              <a:rPr lang="en-US" sz="1500" dirty="0" smtClean="0"/>
              <a:t>which allow children to perform </a:t>
            </a:r>
            <a:r>
              <a:rPr lang="en-US" sz="1500" dirty="0"/>
              <a:t>at a higher level than they would independently.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smtClean="0"/>
              <a:t>Teachers </a:t>
            </a:r>
            <a:r>
              <a:rPr lang="en-US" sz="1500" dirty="0"/>
              <a:t>scaffold by:</a:t>
            </a:r>
          </a:p>
          <a:p>
            <a:pPr marL="274320" lvl="2" indent="-137160">
              <a:spcBef>
                <a:spcPts val="600"/>
              </a:spcBef>
              <a:buClr>
                <a:srgbClr val="05993D"/>
              </a:buClr>
              <a:buSzPct val="80000"/>
            </a:pPr>
            <a:r>
              <a:rPr lang="en-US" sz="1500" b="1" dirty="0" smtClean="0">
                <a:solidFill>
                  <a:srgbClr val="259828"/>
                </a:solidFill>
              </a:rPr>
              <a:t>Provide </a:t>
            </a:r>
            <a:r>
              <a:rPr lang="en-US" sz="1500" b="1" dirty="0">
                <a:solidFill>
                  <a:srgbClr val="259828"/>
                </a:solidFill>
              </a:rPr>
              <a:t>hints when </a:t>
            </a:r>
            <a:r>
              <a:rPr lang="en-US" sz="1500" dirty="0"/>
              <a:t>children struggle to understand concepts.</a:t>
            </a:r>
          </a:p>
          <a:p>
            <a:pPr marL="274320" lvl="2" indent="-137160">
              <a:spcBef>
                <a:spcPts val="600"/>
              </a:spcBef>
              <a:buClr>
                <a:srgbClr val="05993D"/>
              </a:buClr>
              <a:buSzPct val="80000"/>
            </a:pPr>
            <a:r>
              <a:rPr lang="en-US" sz="1500" b="1" dirty="0" smtClean="0">
                <a:solidFill>
                  <a:srgbClr val="259828"/>
                </a:solidFill>
              </a:rPr>
              <a:t>Offer </a:t>
            </a:r>
            <a:r>
              <a:rPr lang="en-US" sz="1500" b="1" dirty="0">
                <a:solidFill>
                  <a:srgbClr val="259828"/>
                </a:solidFill>
              </a:rPr>
              <a:t>a range of answers </a:t>
            </a:r>
            <a:r>
              <a:rPr lang="en-US" sz="1500" dirty="0"/>
              <a:t>for children to choose from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smtClean="0"/>
              <a:t>when they </a:t>
            </a:r>
            <a:r>
              <a:rPr lang="en-US" sz="1500" dirty="0"/>
              <a:t>need extra support answering a question.</a:t>
            </a:r>
          </a:p>
          <a:p>
            <a:pPr marL="274320" lvl="2" indent="-137160">
              <a:spcBef>
                <a:spcPts val="600"/>
              </a:spcBef>
              <a:spcAft>
                <a:spcPts val="1800"/>
              </a:spcAft>
              <a:buClr>
                <a:srgbClr val="05993D"/>
              </a:buClr>
              <a:buSzPct val="80000"/>
            </a:pPr>
            <a:r>
              <a:rPr lang="en-US" sz="1500" b="1" dirty="0" smtClean="0">
                <a:solidFill>
                  <a:srgbClr val="259828"/>
                </a:solidFill>
              </a:rPr>
              <a:t>Encourage </a:t>
            </a:r>
            <a:r>
              <a:rPr lang="en-US" sz="1500" b="1" dirty="0">
                <a:solidFill>
                  <a:srgbClr val="259828"/>
                </a:solidFill>
              </a:rPr>
              <a:t>children to use additional resources </a:t>
            </a:r>
            <a:r>
              <a:rPr lang="en-US" sz="1500" b="1" dirty="0" smtClean="0">
                <a:solidFill>
                  <a:srgbClr val="045F7B"/>
                </a:solidFill>
              </a:rPr>
              <a:t/>
            </a:r>
            <a:br>
              <a:rPr lang="en-US" sz="1500" b="1" dirty="0" smtClean="0">
                <a:solidFill>
                  <a:srgbClr val="045F7B"/>
                </a:solidFill>
              </a:rPr>
            </a:br>
            <a:r>
              <a:rPr lang="en-US" sz="1500" dirty="0" smtClean="0"/>
              <a:t>to </a:t>
            </a:r>
            <a:r>
              <a:rPr lang="en-US" sz="1500" dirty="0"/>
              <a:t>help them understand concepts and ideas</a:t>
            </a:r>
            <a:r>
              <a:rPr lang="en-US" sz="1500" dirty="0" smtClean="0"/>
              <a:t>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600" dirty="0"/>
              <a:t>What does it </a:t>
            </a:r>
            <a:r>
              <a:rPr lang="en-US" sz="2600" u="sng" dirty="0"/>
              <a:t>NOT</a:t>
            </a:r>
            <a:r>
              <a:rPr lang="en-US" sz="2600" dirty="0"/>
              <a:t> look like? </a:t>
            </a:r>
          </a:p>
          <a:p>
            <a:pPr marL="137160" lvl="2" indent="-137160">
              <a:spcBef>
                <a:spcPts val="600"/>
              </a:spcBef>
              <a:buClr>
                <a:srgbClr val="F47B20"/>
              </a:buClr>
              <a:buSzPct val="80000"/>
            </a:pPr>
            <a:r>
              <a:rPr lang="en-US" sz="1500" dirty="0"/>
              <a:t>Teachers </a:t>
            </a:r>
            <a:r>
              <a:rPr lang="en-US" sz="1500" dirty="0" smtClean="0"/>
              <a:t>provide </a:t>
            </a:r>
            <a:r>
              <a:rPr lang="en-US" sz="1500" dirty="0"/>
              <a:t>children with “right” answers</a:t>
            </a:r>
            <a:r>
              <a:rPr lang="en-US" sz="1500" dirty="0" smtClean="0"/>
              <a:t>.</a:t>
            </a:r>
            <a:endParaRPr lang="en-US" sz="1400" dirty="0"/>
          </a:p>
        </p:txBody>
      </p:sp>
      <p:pic>
        <p:nvPicPr>
          <p:cNvPr id="4" name="Picture 3" descr="scaffoldingDefini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25" y="1965323"/>
            <a:ext cx="2233010" cy="336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69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547" y="1952625"/>
            <a:ext cx="8195203" cy="1614298"/>
          </a:xfrm>
          <a:prstGeom prst="rect">
            <a:avLst/>
          </a:prstGeom>
          <a:solidFill>
            <a:srgbClr val="2598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Provide hints</a:t>
            </a:r>
            <a:endParaRPr lang="en-US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1322" y="2102680"/>
            <a:ext cx="7955401" cy="11072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Assist children when they have difficulty understanding, answering, or completing a task </a:t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>by </a:t>
            </a:r>
            <a:r>
              <a:rPr lang="en-US" sz="2400" b="1" dirty="0" smtClean="0">
                <a:solidFill>
                  <a:srgbClr val="FFFFFF"/>
                </a:solidFill>
              </a:rPr>
              <a:t>providing hints.</a:t>
            </a:r>
            <a:r>
              <a:rPr lang="en-US" sz="2400" dirty="0" smtClean="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7486" y="3637931"/>
            <a:ext cx="788595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1600" b="1" dirty="0" smtClean="0">
                <a:solidFill>
                  <a:srgbClr val="259828"/>
                </a:solidFill>
                <a:latin typeface="Century Gothic"/>
                <a:cs typeface="Century Gothic"/>
              </a:rPr>
              <a:t>Teacher</a:t>
            </a:r>
            <a:r>
              <a:rPr lang="en-US" sz="1600" dirty="0" smtClean="0">
                <a:solidFill>
                  <a:srgbClr val="259828"/>
                </a:solidFill>
                <a:latin typeface="Century Gothic"/>
                <a:cs typeface="Century Gothic"/>
              </a:rPr>
              <a:t>: Yesterday </a:t>
            </a:r>
            <a:r>
              <a:rPr lang="en-US" sz="1600" dirty="0">
                <a:solidFill>
                  <a:srgbClr val="259828"/>
                </a:solidFill>
                <a:latin typeface="Century Gothic"/>
                <a:cs typeface="Century Gothic"/>
              </a:rPr>
              <a:t>we talked at circle about </a:t>
            </a:r>
            <a:r>
              <a:rPr lang="en-US" sz="1600" dirty="0" smtClean="0">
                <a:solidFill>
                  <a:srgbClr val="259828"/>
                </a:solidFill>
                <a:latin typeface="Century Gothic"/>
                <a:cs typeface="Century Gothic"/>
              </a:rPr>
              <a:t/>
            </a:r>
            <a:br>
              <a:rPr lang="en-US" sz="1600" dirty="0" smtClean="0">
                <a:solidFill>
                  <a:srgbClr val="259828"/>
                </a:solidFill>
                <a:latin typeface="Century Gothic"/>
                <a:cs typeface="Century Gothic"/>
              </a:rPr>
            </a:br>
            <a:r>
              <a:rPr lang="en-US" sz="1600" dirty="0" smtClean="0">
                <a:solidFill>
                  <a:srgbClr val="259828"/>
                </a:solidFill>
                <a:latin typeface="Century Gothic"/>
                <a:cs typeface="Century Gothic"/>
              </a:rPr>
              <a:t>whales </a:t>
            </a:r>
            <a:r>
              <a:rPr lang="en-US" sz="1600" dirty="0">
                <a:solidFill>
                  <a:srgbClr val="259828"/>
                </a:solidFill>
                <a:latin typeface="Century Gothic"/>
                <a:cs typeface="Century Gothic"/>
              </a:rPr>
              <a:t>coming home to Alaska in </a:t>
            </a:r>
            <a:r>
              <a:rPr lang="en-US" sz="1600">
                <a:solidFill>
                  <a:srgbClr val="259828"/>
                </a:solidFill>
                <a:latin typeface="Century Gothic"/>
                <a:cs typeface="Century Gothic"/>
              </a:rPr>
              <a:t>the </a:t>
            </a:r>
            <a:r>
              <a:rPr lang="en-US" sz="1600" smtClean="0">
                <a:solidFill>
                  <a:srgbClr val="259828"/>
                </a:solidFill>
                <a:latin typeface="Century Gothic"/>
                <a:cs typeface="Century Gothic"/>
              </a:rPr>
              <a:t>spring. </a:t>
            </a:r>
            <a:r>
              <a:rPr lang="en-US" sz="1600" dirty="0" smtClean="0">
                <a:solidFill>
                  <a:srgbClr val="259828"/>
                </a:solidFill>
                <a:latin typeface="Century Gothic"/>
                <a:cs typeface="Century Gothic"/>
              </a:rPr>
              <a:t/>
            </a:r>
            <a:br>
              <a:rPr lang="en-US" sz="1600" dirty="0" smtClean="0">
                <a:solidFill>
                  <a:srgbClr val="259828"/>
                </a:solidFill>
                <a:latin typeface="Century Gothic"/>
                <a:cs typeface="Century Gothic"/>
              </a:rPr>
            </a:br>
            <a:r>
              <a:rPr lang="en-US" sz="1600" dirty="0" smtClean="0">
                <a:solidFill>
                  <a:srgbClr val="259828"/>
                </a:solidFill>
                <a:latin typeface="Century Gothic"/>
                <a:cs typeface="Century Gothic"/>
              </a:rPr>
              <a:t>Do </a:t>
            </a:r>
            <a:r>
              <a:rPr lang="en-US" sz="1600" dirty="0">
                <a:solidFill>
                  <a:srgbClr val="259828"/>
                </a:solidFill>
                <a:latin typeface="Century Gothic"/>
                <a:cs typeface="Century Gothic"/>
              </a:rPr>
              <a:t>you remember how far north they swim</a:t>
            </a:r>
            <a:r>
              <a:rPr lang="en-US" sz="1600" dirty="0" smtClean="0">
                <a:solidFill>
                  <a:srgbClr val="259828"/>
                </a:solidFill>
                <a:latin typeface="Century Gothic"/>
                <a:cs typeface="Century Gothic"/>
              </a:rPr>
              <a:t>? </a:t>
            </a:r>
          </a:p>
          <a:p>
            <a:pPr>
              <a:spcBef>
                <a:spcPts val="800"/>
              </a:spcBef>
            </a:pPr>
            <a:r>
              <a:rPr lang="en-US" sz="1600" b="1" dirty="0" smtClean="0">
                <a:solidFill>
                  <a:srgbClr val="259828"/>
                </a:solidFill>
                <a:latin typeface="Century Gothic"/>
                <a:cs typeface="Century Gothic"/>
              </a:rPr>
              <a:t>Child</a:t>
            </a:r>
            <a:r>
              <a:rPr lang="en-US" sz="1600" dirty="0" smtClean="0">
                <a:solidFill>
                  <a:srgbClr val="259828"/>
                </a:solidFill>
                <a:latin typeface="Century Gothic"/>
                <a:cs typeface="Century Gothic"/>
              </a:rPr>
              <a:t>: (says nothing)</a:t>
            </a:r>
            <a:endParaRPr lang="en-US" sz="1600" dirty="0">
              <a:solidFill>
                <a:srgbClr val="259828"/>
              </a:solidFill>
              <a:latin typeface="Century Gothic"/>
              <a:cs typeface="Century Gothic"/>
            </a:endParaRPr>
          </a:p>
          <a:p>
            <a:pPr>
              <a:spcBef>
                <a:spcPts val="800"/>
              </a:spcBef>
            </a:pPr>
            <a:r>
              <a:rPr lang="en-US" sz="1600" b="1" dirty="0" smtClean="0">
                <a:solidFill>
                  <a:srgbClr val="259828"/>
                </a:solidFill>
                <a:latin typeface="Century Gothic"/>
                <a:cs typeface="Century Gothic"/>
              </a:rPr>
              <a:t>Teacher</a:t>
            </a:r>
            <a:r>
              <a:rPr lang="en-US" sz="1600" dirty="0" smtClean="0">
                <a:solidFill>
                  <a:srgbClr val="259828"/>
                </a:solidFill>
                <a:latin typeface="Century Gothic"/>
                <a:cs typeface="Century Gothic"/>
              </a:rPr>
              <a:t>: </a:t>
            </a:r>
            <a:r>
              <a:rPr lang="en-US" sz="1600" dirty="0">
                <a:solidFill>
                  <a:srgbClr val="259828"/>
                </a:solidFill>
                <a:latin typeface="Century Gothic"/>
                <a:cs typeface="Century Gothic"/>
              </a:rPr>
              <a:t>The whales swims north in the Pacific </a:t>
            </a:r>
            <a:r>
              <a:rPr lang="en-US" sz="1600" dirty="0" smtClean="0">
                <a:solidFill>
                  <a:srgbClr val="259828"/>
                </a:solidFill>
                <a:latin typeface="Century Gothic"/>
                <a:cs typeface="Century Gothic"/>
              </a:rPr>
              <a:t/>
            </a:r>
            <a:br>
              <a:rPr lang="en-US" sz="1600" dirty="0" smtClean="0">
                <a:solidFill>
                  <a:srgbClr val="259828"/>
                </a:solidFill>
                <a:latin typeface="Century Gothic"/>
                <a:cs typeface="Century Gothic"/>
              </a:rPr>
            </a:br>
            <a:r>
              <a:rPr lang="en-US" sz="1600" dirty="0" smtClean="0">
                <a:solidFill>
                  <a:srgbClr val="259828"/>
                </a:solidFill>
                <a:latin typeface="Century Gothic"/>
                <a:cs typeface="Century Gothic"/>
              </a:rPr>
              <a:t>Ocean </a:t>
            </a:r>
            <a:r>
              <a:rPr lang="en-US" sz="1600" dirty="0">
                <a:solidFill>
                  <a:srgbClr val="259828"/>
                </a:solidFill>
                <a:latin typeface="Century Gothic"/>
                <a:cs typeface="Century Gothic"/>
              </a:rPr>
              <a:t>all the way to another ocean. </a:t>
            </a:r>
            <a:r>
              <a:rPr lang="en-US" sz="1600" dirty="0" smtClean="0">
                <a:solidFill>
                  <a:srgbClr val="259828"/>
                </a:solidFill>
                <a:latin typeface="Century Gothic"/>
                <a:cs typeface="Century Gothic"/>
              </a:rPr>
              <a:t>(Uses </a:t>
            </a:r>
            <a:br>
              <a:rPr lang="en-US" sz="1600" dirty="0" smtClean="0">
                <a:solidFill>
                  <a:srgbClr val="259828"/>
                </a:solidFill>
                <a:latin typeface="Century Gothic"/>
                <a:cs typeface="Century Gothic"/>
              </a:rPr>
            </a:br>
            <a:r>
              <a:rPr lang="en-US" sz="1600" dirty="0" smtClean="0">
                <a:solidFill>
                  <a:srgbClr val="259828"/>
                </a:solidFill>
                <a:latin typeface="Century Gothic"/>
                <a:cs typeface="Century Gothic"/>
              </a:rPr>
              <a:t>whale </a:t>
            </a:r>
            <a:r>
              <a:rPr lang="en-US" sz="1600" dirty="0">
                <a:solidFill>
                  <a:srgbClr val="259828"/>
                </a:solidFill>
                <a:latin typeface="Century Gothic"/>
                <a:cs typeface="Century Gothic"/>
              </a:rPr>
              <a:t>toy as a prop to show whale </a:t>
            </a:r>
            <a:r>
              <a:rPr lang="en-US" sz="1600" dirty="0" smtClean="0">
                <a:solidFill>
                  <a:srgbClr val="259828"/>
                </a:solidFill>
                <a:latin typeface="Century Gothic"/>
                <a:cs typeface="Century Gothic"/>
              </a:rPr>
              <a:t>swimming.) </a:t>
            </a:r>
          </a:p>
          <a:p>
            <a:pPr>
              <a:spcBef>
                <a:spcPts val="800"/>
              </a:spcBef>
            </a:pPr>
            <a:r>
              <a:rPr lang="en-US" sz="1600" b="1" dirty="0" smtClean="0">
                <a:solidFill>
                  <a:srgbClr val="259828"/>
                </a:solidFill>
                <a:latin typeface="Century Gothic"/>
                <a:cs typeface="Century Gothic"/>
              </a:rPr>
              <a:t>Child</a:t>
            </a:r>
            <a:r>
              <a:rPr lang="en-US" sz="1600" dirty="0" smtClean="0">
                <a:solidFill>
                  <a:srgbClr val="259828"/>
                </a:solidFill>
                <a:latin typeface="Century Gothic"/>
                <a:cs typeface="Century Gothic"/>
              </a:rPr>
              <a:t>: The Arctic Ocean!</a:t>
            </a:r>
          </a:p>
          <a:p>
            <a:pPr>
              <a:spcBef>
                <a:spcPts val="800"/>
              </a:spcBef>
            </a:pPr>
            <a:r>
              <a:rPr lang="en-US" sz="1600" b="1" dirty="0">
                <a:solidFill>
                  <a:srgbClr val="259828"/>
                </a:solidFill>
                <a:latin typeface="Century Gothic"/>
                <a:cs typeface="Century Gothic"/>
              </a:rPr>
              <a:t>Teacher</a:t>
            </a:r>
            <a:r>
              <a:rPr lang="en-US" sz="1600" dirty="0">
                <a:solidFill>
                  <a:srgbClr val="259828"/>
                </a:solidFill>
                <a:latin typeface="Century Gothic"/>
                <a:cs typeface="Century Gothic"/>
              </a:rPr>
              <a:t>: </a:t>
            </a:r>
            <a:r>
              <a:rPr lang="en-US" sz="1600" dirty="0" smtClean="0">
                <a:solidFill>
                  <a:srgbClr val="259828"/>
                </a:solidFill>
                <a:latin typeface="Century Gothic"/>
                <a:cs typeface="Century Gothic"/>
              </a:rPr>
              <a:t>You’re right; they swim all the way to the Artic Ocean!</a:t>
            </a:r>
            <a:endParaRPr lang="en-US" sz="1600" dirty="0">
              <a:solidFill>
                <a:srgbClr val="259828"/>
              </a:solidFill>
              <a:latin typeface="Century Gothic"/>
              <a:cs typeface="Century Gothic"/>
            </a:endParaRPr>
          </a:p>
        </p:txBody>
      </p:sp>
      <p:pic>
        <p:nvPicPr>
          <p:cNvPr id="8" name="Picture 7" descr="Cook Inlet-Jason-022 022012;1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8345" y="3254643"/>
            <a:ext cx="2973462" cy="2248816"/>
          </a:xfrm>
          <a:prstGeom prst="rect">
            <a:avLst/>
          </a:prstGeom>
          <a:ln w="38100" cmpd="sng">
            <a:solidFill>
              <a:srgbClr val="F47B20"/>
            </a:solidFill>
          </a:ln>
        </p:spPr>
      </p:pic>
    </p:spTree>
    <p:extLst>
      <p:ext uri="{BB962C8B-B14F-4D97-AF65-F5344CB8AC3E}">
        <p14:creationId xmlns:p14="http://schemas.microsoft.com/office/powerpoint/2010/main" val="3351171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547" y="1952625"/>
            <a:ext cx="8195203" cy="1496325"/>
          </a:xfrm>
          <a:prstGeom prst="rect">
            <a:avLst/>
          </a:prstGeom>
          <a:solidFill>
            <a:srgbClr val="C496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Offer a range of answers </a:t>
            </a:r>
            <a:endParaRPr lang="en-US" sz="4000" dirty="0">
              <a:solidFill>
                <a:srgbClr val="00C9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2337" y="2089767"/>
            <a:ext cx="7898011" cy="10399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Provide a </a:t>
            </a:r>
            <a:r>
              <a:rPr lang="en-US" sz="2400" b="1" dirty="0" smtClean="0">
                <a:solidFill>
                  <a:srgbClr val="FFFFFF"/>
                </a:solidFill>
              </a:rPr>
              <a:t>range of answers </a:t>
            </a:r>
            <a:r>
              <a:rPr lang="en-US" sz="2400" dirty="0" smtClean="0">
                <a:solidFill>
                  <a:srgbClr val="FFFFFF"/>
                </a:solidFill>
              </a:rPr>
              <a:t>for children to choose from when they need extra support.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03815" y="3536396"/>
            <a:ext cx="4583860" cy="2962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b="1" dirty="0" smtClean="0">
                <a:solidFill>
                  <a:srgbClr val="C4960C"/>
                </a:solidFill>
                <a:latin typeface="Century Gothic"/>
                <a:cs typeface="Century Gothic"/>
              </a:rPr>
              <a:t>Teacher</a:t>
            </a:r>
            <a:r>
              <a:rPr lang="en-US" dirty="0" smtClean="0">
                <a:solidFill>
                  <a:srgbClr val="C4960C"/>
                </a:solidFill>
                <a:latin typeface="Century Gothic"/>
                <a:cs typeface="Century Gothic"/>
              </a:rPr>
              <a:t>: Do you remember which one of our community helpers builds roads?</a:t>
            </a:r>
            <a:endParaRPr lang="en-US" dirty="0">
              <a:solidFill>
                <a:srgbClr val="C4960C"/>
              </a:solidFill>
              <a:latin typeface="Century Gothic"/>
              <a:cs typeface="Century Gothic"/>
            </a:endParaRPr>
          </a:p>
          <a:p>
            <a:pPr>
              <a:spcAft>
                <a:spcPts val="300"/>
              </a:spcAft>
            </a:pPr>
            <a:r>
              <a:rPr lang="en-US" b="1" dirty="0" smtClean="0">
                <a:solidFill>
                  <a:srgbClr val="C4960C"/>
                </a:solidFill>
                <a:latin typeface="Century Gothic"/>
                <a:cs typeface="Century Gothic"/>
              </a:rPr>
              <a:t>Child</a:t>
            </a:r>
            <a:r>
              <a:rPr lang="en-US" dirty="0" smtClean="0">
                <a:solidFill>
                  <a:srgbClr val="C4960C"/>
                </a:solidFill>
                <a:latin typeface="Century Gothic"/>
                <a:cs typeface="Century Gothic"/>
              </a:rPr>
              <a:t>: A policeman?</a:t>
            </a:r>
            <a:endParaRPr lang="en-US" dirty="0">
              <a:solidFill>
                <a:srgbClr val="C4960C"/>
              </a:solidFill>
              <a:latin typeface="Century Gothic"/>
              <a:cs typeface="Century Gothic"/>
            </a:endParaRPr>
          </a:p>
          <a:p>
            <a:pPr>
              <a:spcAft>
                <a:spcPts val="300"/>
              </a:spcAft>
            </a:pPr>
            <a:r>
              <a:rPr lang="en-US" b="1" dirty="0" smtClean="0">
                <a:solidFill>
                  <a:srgbClr val="C4960C"/>
                </a:solidFill>
                <a:latin typeface="Century Gothic"/>
                <a:cs typeface="Century Gothic"/>
              </a:rPr>
              <a:t>Teacher</a:t>
            </a:r>
            <a:r>
              <a:rPr lang="en-US" dirty="0" smtClean="0">
                <a:solidFill>
                  <a:srgbClr val="C4960C"/>
                </a:solidFill>
                <a:latin typeface="Century Gothic"/>
                <a:cs typeface="Century Gothic"/>
              </a:rPr>
              <a:t>: Police officers are seen out on the streets but do they build them? </a:t>
            </a:r>
            <a:endParaRPr lang="en-US" dirty="0">
              <a:solidFill>
                <a:srgbClr val="C4960C"/>
              </a:solidFill>
              <a:latin typeface="Century Gothic"/>
              <a:cs typeface="Century Gothic"/>
            </a:endParaRPr>
          </a:p>
          <a:p>
            <a:pPr>
              <a:spcAft>
                <a:spcPts val="300"/>
              </a:spcAft>
            </a:pPr>
            <a:r>
              <a:rPr lang="en-US" b="1" dirty="0" smtClean="0">
                <a:solidFill>
                  <a:srgbClr val="C4960C"/>
                </a:solidFill>
                <a:latin typeface="Century Gothic"/>
                <a:cs typeface="Century Gothic"/>
              </a:rPr>
              <a:t>Child</a:t>
            </a:r>
            <a:r>
              <a:rPr lang="en-US" dirty="0" smtClean="0">
                <a:solidFill>
                  <a:srgbClr val="C4960C"/>
                </a:solidFill>
                <a:latin typeface="Century Gothic"/>
                <a:cs typeface="Century Gothic"/>
              </a:rPr>
              <a:t>: (shrugs)</a:t>
            </a:r>
            <a:endParaRPr lang="en-US" dirty="0">
              <a:solidFill>
                <a:srgbClr val="C4960C"/>
              </a:solidFill>
              <a:latin typeface="Century Gothic"/>
              <a:cs typeface="Century Gothic"/>
            </a:endParaRPr>
          </a:p>
          <a:p>
            <a:pPr>
              <a:spcAft>
                <a:spcPts val="300"/>
              </a:spcAft>
            </a:pPr>
            <a:r>
              <a:rPr lang="en-US" b="1" dirty="0" smtClean="0">
                <a:solidFill>
                  <a:srgbClr val="C4960C"/>
                </a:solidFill>
                <a:latin typeface="Century Gothic"/>
                <a:cs typeface="Century Gothic"/>
              </a:rPr>
              <a:t>Teacher</a:t>
            </a:r>
            <a:r>
              <a:rPr lang="en-US" dirty="0" smtClean="0">
                <a:solidFill>
                  <a:srgbClr val="C4960C"/>
                </a:solidFill>
                <a:latin typeface="Century Gothic"/>
                <a:cs typeface="Century Gothic"/>
              </a:rPr>
              <a:t>: Let’s look at some choices.  We have a dentist, baker, teacher, or construction worker. </a:t>
            </a:r>
          </a:p>
          <a:p>
            <a:pPr algn="ctr">
              <a:spcAft>
                <a:spcPts val="300"/>
              </a:spcAft>
            </a:pPr>
            <a:r>
              <a:rPr lang="en-US" sz="1000" i="1" dirty="0" smtClean="0">
                <a:solidFill>
                  <a:srgbClr val="C4960C"/>
                </a:solidFill>
                <a:latin typeface="Century Gothic"/>
                <a:cs typeface="Century Gothic"/>
              </a:rPr>
              <a:t>Conversation continues…</a:t>
            </a:r>
            <a:endParaRPr lang="en-US" sz="1000" i="1" dirty="0">
              <a:solidFill>
                <a:srgbClr val="C4960C"/>
              </a:solidFill>
              <a:latin typeface="Century Gothic"/>
              <a:cs typeface="Century Gothic"/>
            </a:endParaRPr>
          </a:p>
        </p:txBody>
      </p:sp>
      <p:pic>
        <p:nvPicPr>
          <p:cNvPr id="6" name="Picture 5" descr="Children_on_road_map_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130" y="3234908"/>
            <a:ext cx="3254749" cy="2058827"/>
          </a:xfrm>
          <a:prstGeom prst="rect">
            <a:avLst/>
          </a:prstGeom>
          <a:ln w="38100" cmpd="sng">
            <a:solidFill>
              <a:srgbClr val="259828"/>
            </a:solidFill>
          </a:ln>
        </p:spPr>
      </p:pic>
    </p:spTree>
    <p:extLst>
      <p:ext uri="{BB962C8B-B14F-4D97-AF65-F5344CB8AC3E}">
        <p14:creationId xmlns:p14="http://schemas.microsoft.com/office/powerpoint/2010/main" val="353583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547" y="1952625"/>
            <a:ext cx="8195203" cy="1640023"/>
          </a:xfrm>
          <a:prstGeom prst="rect">
            <a:avLst/>
          </a:prstGeom>
          <a:solidFill>
            <a:srgbClr val="F47B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Use additional resources</a:t>
            </a:r>
            <a:endParaRPr lang="en-US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8558" y="2078613"/>
            <a:ext cx="7716309" cy="1284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Encourage children to use </a:t>
            </a:r>
            <a:r>
              <a:rPr lang="en-US" sz="2400" b="1" dirty="0" smtClean="0">
                <a:solidFill>
                  <a:srgbClr val="FFFFFF"/>
                </a:solidFill>
              </a:rPr>
              <a:t>additional resources </a:t>
            </a:r>
            <a:br>
              <a:rPr lang="en-US" sz="2400" b="1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>to help them understand concepts and ideas.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99472" y="3739388"/>
            <a:ext cx="385602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F47B20"/>
                </a:solidFill>
                <a:latin typeface="Century Gothic"/>
                <a:cs typeface="Century Gothic"/>
              </a:rPr>
              <a:t>Teacher: </a:t>
            </a:r>
            <a:r>
              <a:rPr lang="en-US" dirty="0" smtClean="0">
                <a:solidFill>
                  <a:srgbClr val="F47B20"/>
                </a:solidFill>
                <a:latin typeface="Century Gothic"/>
                <a:cs typeface="Century Gothic"/>
              </a:rPr>
              <a:t>Do you know what caterpillars turn into?</a:t>
            </a:r>
            <a:endParaRPr lang="en-US" dirty="0">
              <a:solidFill>
                <a:srgbClr val="F47B20"/>
              </a:solidFill>
              <a:latin typeface="Century Gothic"/>
              <a:cs typeface="Century Gothic"/>
            </a:endParaRP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F47B20"/>
                </a:solidFill>
                <a:latin typeface="Century Gothic"/>
                <a:cs typeface="Century Gothic"/>
              </a:rPr>
              <a:t>Child</a:t>
            </a:r>
            <a:r>
              <a:rPr lang="en-US" dirty="0" smtClean="0">
                <a:solidFill>
                  <a:srgbClr val="F47B20"/>
                </a:solidFill>
                <a:latin typeface="Century Gothic"/>
                <a:cs typeface="Century Gothic"/>
              </a:rPr>
              <a:t>: I </a:t>
            </a:r>
            <a:r>
              <a:rPr lang="en-US" dirty="0" err="1" smtClean="0">
                <a:solidFill>
                  <a:srgbClr val="F47B20"/>
                </a:solidFill>
                <a:latin typeface="Century Gothic"/>
                <a:cs typeface="Century Gothic"/>
              </a:rPr>
              <a:t>dunno</a:t>
            </a:r>
            <a:r>
              <a:rPr lang="en-US" dirty="0" smtClean="0">
                <a:solidFill>
                  <a:srgbClr val="F47B20"/>
                </a:solidFill>
                <a:latin typeface="Century Gothic"/>
                <a:cs typeface="Century Gothic"/>
              </a:rPr>
              <a:t>.</a:t>
            </a:r>
            <a:endParaRPr lang="en-US" dirty="0">
              <a:solidFill>
                <a:srgbClr val="F47B20"/>
              </a:solidFill>
              <a:latin typeface="Century Gothic"/>
              <a:cs typeface="Century Gothic"/>
            </a:endParaRP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F47B20"/>
                </a:solidFill>
                <a:latin typeface="Century Gothic"/>
                <a:cs typeface="Century Gothic"/>
              </a:rPr>
              <a:t>Teacher</a:t>
            </a:r>
            <a:r>
              <a:rPr lang="en-US" dirty="0" smtClean="0">
                <a:solidFill>
                  <a:srgbClr val="F47B20"/>
                </a:solidFill>
                <a:latin typeface="Century Gothic"/>
                <a:cs typeface="Century Gothic"/>
              </a:rPr>
              <a:t>: Why don’t we search for some information about caterpillars and see if we can figure it out.</a:t>
            </a:r>
            <a:endParaRPr lang="en-US" dirty="0">
              <a:solidFill>
                <a:srgbClr val="F47B20"/>
              </a:solidFill>
            </a:endParaRPr>
          </a:p>
          <a:p>
            <a:endParaRPr lang="en-US" dirty="0">
              <a:solidFill>
                <a:srgbClr val="F47B20"/>
              </a:solidFill>
            </a:endParaRPr>
          </a:p>
        </p:txBody>
      </p:sp>
      <p:pic>
        <p:nvPicPr>
          <p:cNvPr id="4" name="Picture 3" descr="Oneida-Theresa-P01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072" y="3081154"/>
            <a:ext cx="3900144" cy="3060337"/>
          </a:xfrm>
          <a:prstGeom prst="rect">
            <a:avLst/>
          </a:prstGeom>
          <a:ln w="38100" cmpd="sng">
            <a:solidFill>
              <a:srgbClr val="259828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623338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5590" y="2340896"/>
            <a:ext cx="5335446" cy="1482790"/>
          </a:xfrm>
          <a:prstGeom prst="rect">
            <a:avLst/>
          </a:prstGeom>
          <a:solidFill>
            <a:srgbClr val="2598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dirty="0" smtClean="0"/>
              <a:t>HEAD START CHILD DEVELOPMENT AND EARLY LEARNING FRAMEWORK</a:t>
            </a:r>
            <a:endParaRPr lang="en-US" sz="33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79548" y="2436500"/>
            <a:ext cx="4525271" cy="161925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600" dirty="0" smtClean="0">
                <a:solidFill>
                  <a:schemeClr val="bg1"/>
                </a:solidFill>
              </a:rPr>
              <a:t>Scaffolding can be incorporated </a:t>
            </a:r>
            <a:r>
              <a:rPr lang="en-US" sz="2600" b="1" dirty="0" smtClean="0">
                <a:solidFill>
                  <a:schemeClr val="bg1"/>
                </a:solidFill>
              </a:rPr>
              <a:t>within many areas of the framework.</a:t>
            </a:r>
            <a:endParaRPr lang="en-US" sz="2600" dirty="0" smtClean="0">
              <a:solidFill>
                <a:schemeClr val="bg1"/>
              </a:solidFill>
            </a:endParaRPr>
          </a:p>
        </p:txBody>
      </p:sp>
      <p:pic>
        <p:nvPicPr>
          <p:cNvPr id="7" name="Picture 6" descr="framework-Aug-2011-Graphic-V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1905000"/>
            <a:ext cx="3704035" cy="4648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8353" y="3936308"/>
            <a:ext cx="5449590" cy="2419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300" dirty="0">
                <a:latin typeface="Century Gothic"/>
                <a:cs typeface="Century Gothic"/>
              </a:rPr>
              <a:t>Some examples are</a:t>
            </a:r>
            <a:r>
              <a:rPr lang="en-US" sz="2300" dirty="0" smtClean="0">
                <a:latin typeface="Century Gothic"/>
                <a:cs typeface="Century Gothic"/>
              </a:rPr>
              <a:t>:</a:t>
            </a:r>
          </a:p>
          <a:p>
            <a:pPr marL="192024" lvl="1" indent="-192024">
              <a:spcAft>
                <a:spcPts val="600"/>
              </a:spcAft>
              <a:buClr>
                <a:schemeClr val="tx1"/>
              </a:buClr>
              <a:buSzPct val="80000"/>
              <a:buFont typeface="Arial"/>
              <a:buChar char="•"/>
            </a:pPr>
            <a:r>
              <a:rPr lang="en-US" sz="2000" dirty="0">
                <a:solidFill>
                  <a:srgbClr val="F47B20"/>
                </a:solidFill>
                <a:latin typeface="Century Gothic"/>
                <a:cs typeface="Century Gothic"/>
              </a:rPr>
              <a:t>Literacy Knowledge &amp;</a:t>
            </a:r>
            <a:r>
              <a:rPr lang="en-US" sz="2000" dirty="0" smtClean="0">
                <a:solidFill>
                  <a:srgbClr val="F47B20"/>
                </a:solidFill>
                <a:latin typeface="Century Gothic"/>
                <a:cs typeface="Century Gothic"/>
              </a:rPr>
              <a:t> </a:t>
            </a:r>
            <a:r>
              <a:rPr lang="en-US" sz="2000" dirty="0">
                <a:solidFill>
                  <a:srgbClr val="F47B20"/>
                </a:solidFill>
                <a:latin typeface="Century Gothic"/>
                <a:cs typeface="Century Gothic"/>
              </a:rPr>
              <a:t>Skills</a:t>
            </a:r>
          </a:p>
          <a:p>
            <a:pPr marL="192024" lvl="1" indent="-192024">
              <a:spcAft>
                <a:spcPts val="600"/>
              </a:spcAft>
              <a:buClr>
                <a:schemeClr val="tx1"/>
              </a:buClr>
              <a:buSzPct val="80000"/>
              <a:buFont typeface="Arial"/>
              <a:buChar char="•"/>
            </a:pPr>
            <a:r>
              <a:rPr lang="en-US" sz="2000" dirty="0">
                <a:solidFill>
                  <a:srgbClr val="9D674F"/>
                </a:solidFill>
                <a:latin typeface="Century Gothic"/>
                <a:cs typeface="Century Gothic"/>
              </a:rPr>
              <a:t>Science Knowledge &amp;</a:t>
            </a:r>
            <a:r>
              <a:rPr lang="en-US" sz="2000" dirty="0" smtClean="0">
                <a:solidFill>
                  <a:srgbClr val="9D674F"/>
                </a:solidFill>
                <a:latin typeface="Century Gothic"/>
                <a:cs typeface="Century Gothic"/>
              </a:rPr>
              <a:t> </a:t>
            </a:r>
            <a:r>
              <a:rPr lang="en-US" sz="2000" dirty="0">
                <a:solidFill>
                  <a:srgbClr val="9D674F"/>
                </a:solidFill>
                <a:latin typeface="Century Gothic"/>
                <a:cs typeface="Century Gothic"/>
              </a:rPr>
              <a:t>Skills</a:t>
            </a:r>
          </a:p>
          <a:p>
            <a:pPr marL="192024" lvl="1" indent="-192024">
              <a:spcAft>
                <a:spcPts val="600"/>
              </a:spcAft>
              <a:buClr>
                <a:schemeClr val="tx1"/>
              </a:buClr>
              <a:buSzPct val="80000"/>
              <a:buFont typeface="Arial"/>
              <a:buChar char="•"/>
            </a:pPr>
            <a:r>
              <a:rPr lang="en-US" sz="2000" dirty="0">
                <a:solidFill>
                  <a:srgbClr val="259828"/>
                </a:solidFill>
                <a:latin typeface="Century Gothic"/>
                <a:cs typeface="Century Gothic"/>
              </a:rPr>
              <a:t>Mathematics Knowledge &amp;</a:t>
            </a:r>
            <a:r>
              <a:rPr lang="en-US" sz="2000" dirty="0" smtClean="0">
                <a:solidFill>
                  <a:srgbClr val="259828"/>
                </a:solidFill>
                <a:latin typeface="Century Gothic"/>
                <a:cs typeface="Century Gothic"/>
              </a:rPr>
              <a:t> </a:t>
            </a:r>
            <a:r>
              <a:rPr lang="en-US" sz="2000" dirty="0">
                <a:solidFill>
                  <a:srgbClr val="259828"/>
                </a:solidFill>
                <a:latin typeface="Century Gothic"/>
                <a:cs typeface="Century Gothic"/>
              </a:rPr>
              <a:t>Skills</a:t>
            </a:r>
          </a:p>
          <a:p>
            <a:pPr marL="192024" lvl="1" indent="-192024">
              <a:spcAft>
                <a:spcPts val="600"/>
              </a:spcAft>
              <a:buClr>
                <a:schemeClr val="tx1"/>
              </a:buClr>
              <a:buSzPct val="80000"/>
              <a:buFont typeface="Arial"/>
              <a:buChar char="•"/>
            </a:pPr>
            <a:r>
              <a:rPr lang="en-US" sz="2000" dirty="0">
                <a:solidFill>
                  <a:srgbClr val="854B9E"/>
                </a:solidFill>
                <a:latin typeface="Century Gothic"/>
                <a:cs typeface="Century Gothic"/>
              </a:rPr>
              <a:t>Social Studies </a:t>
            </a:r>
            <a:r>
              <a:rPr lang="en-US" sz="2000" dirty="0" smtClean="0">
                <a:solidFill>
                  <a:srgbClr val="854B9E"/>
                </a:solidFill>
                <a:latin typeface="Century Gothic"/>
                <a:cs typeface="Century Gothic"/>
              </a:rPr>
              <a:t>Knowledge &amp; </a:t>
            </a:r>
            <a:r>
              <a:rPr lang="en-US" sz="2000" dirty="0">
                <a:solidFill>
                  <a:srgbClr val="854B9E"/>
                </a:solidFill>
                <a:latin typeface="Century Gothic"/>
                <a:cs typeface="Century Gothic"/>
              </a:rPr>
              <a:t>Skills</a:t>
            </a:r>
          </a:p>
          <a:p>
            <a:pPr marL="192024" lvl="1" indent="-192024">
              <a:spcAft>
                <a:spcPts val="600"/>
              </a:spcAft>
              <a:buClr>
                <a:schemeClr val="tx1"/>
              </a:buClr>
              <a:buSzPct val="80000"/>
              <a:buFont typeface="Arial"/>
              <a:buChar char="•"/>
            </a:pPr>
            <a:r>
              <a:rPr lang="en-US" sz="2000" dirty="0">
                <a:solidFill>
                  <a:srgbClr val="69B133"/>
                </a:solidFill>
                <a:latin typeface="Century Gothic"/>
                <a:cs typeface="Century Gothic"/>
              </a:rPr>
              <a:t>Logic &amp;</a:t>
            </a:r>
            <a:r>
              <a:rPr lang="en-US" sz="2000" dirty="0" smtClean="0">
                <a:solidFill>
                  <a:srgbClr val="69B133"/>
                </a:solidFill>
                <a:latin typeface="Century Gothic"/>
                <a:cs typeface="Century Gothic"/>
              </a:rPr>
              <a:t> Reasoning</a:t>
            </a:r>
            <a:endParaRPr lang="en-US" sz="2000" dirty="0">
              <a:solidFill>
                <a:srgbClr val="69B133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30512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ints AIAN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58" y="8763"/>
            <a:ext cx="9125041" cy="684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44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Powerpoint_template.pptx</Template>
  <TotalTime>4820</TotalTime>
  <Words>448</Words>
  <Application>Microsoft Macintosh PowerPoint</Application>
  <PresentationFormat>On-screen Show (4:3)</PresentationFormat>
  <Paragraphs>88</Paragraphs>
  <Slides>18</Slides>
  <Notes>9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Powerpoint_template</vt:lpstr>
      <vt:lpstr>PowerPoint Presentation</vt:lpstr>
      <vt:lpstr>FRAMEWORK FOR EFFECTIVE PRACTICE  SUPPORTING SCHOOL READINESS FOR ALL CHILDREN</vt:lpstr>
      <vt:lpstr>Objectives</vt:lpstr>
      <vt:lpstr> Scaffolding Children’s Learning </vt:lpstr>
      <vt:lpstr>Provide hints</vt:lpstr>
      <vt:lpstr>Offer a range of answers </vt:lpstr>
      <vt:lpstr>Use additional resources</vt:lpstr>
      <vt:lpstr>HEAD START CHILD DEVELOPMENT AND EARLY LEARNING FRAMEWORK</vt:lpstr>
      <vt:lpstr>PowerPoint Presentation</vt:lpstr>
      <vt:lpstr>IN THIS CLIP… </vt:lpstr>
      <vt:lpstr>PowerPoint Presentation</vt:lpstr>
      <vt:lpstr>IN THIS CLIP…</vt:lpstr>
      <vt:lpstr>PowerPoint Presentation</vt:lpstr>
      <vt:lpstr>IN THIS CLIP…</vt:lpstr>
      <vt:lpstr>When Can I scaffold?</vt:lpstr>
      <vt:lpstr>Improving practice</vt:lpstr>
      <vt:lpstr>Summary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Jody Marx</cp:lastModifiedBy>
  <cp:revision>427</cp:revision>
  <cp:lastPrinted>2011-07-25T19:22:59Z</cp:lastPrinted>
  <dcterms:created xsi:type="dcterms:W3CDTF">2012-09-07T16:34:29Z</dcterms:created>
  <dcterms:modified xsi:type="dcterms:W3CDTF">2013-08-16T17:06:22Z</dcterms:modified>
</cp:coreProperties>
</file>