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wdp" ContentType="image/vnd.ms-photo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8" r:id="rId1"/>
  </p:sldMasterIdLst>
  <p:notesMasterIdLst>
    <p:notesMasterId r:id="rId24"/>
  </p:notesMasterIdLst>
  <p:handoutMasterIdLst>
    <p:handoutMasterId r:id="rId25"/>
  </p:handoutMasterIdLst>
  <p:sldIdLst>
    <p:sldId id="258" r:id="rId2"/>
    <p:sldId id="307" r:id="rId3"/>
    <p:sldId id="259" r:id="rId4"/>
    <p:sldId id="276" r:id="rId5"/>
    <p:sldId id="300" r:id="rId6"/>
    <p:sldId id="288" r:id="rId7"/>
    <p:sldId id="297" r:id="rId8"/>
    <p:sldId id="304" r:id="rId9"/>
    <p:sldId id="280" r:id="rId10"/>
    <p:sldId id="302" r:id="rId11"/>
    <p:sldId id="291" r:id="rId12"/>
    <p:sldId id="282" r:id="rId13"/>
    <p:sldId id="292" r:id="rId14"/>
    <p:sldId id="284" r:id="rId15"/>
    <p:sldId id="285" r:id="rId16"/>
    <p:sldId id="294" r:id="rId17"/>
    <p:sldId id="306" r:id="rId18"/>
    <p:sldId id="305" r:id="rId19"/>
    <p:sldId id="299" r:id="rId20"/>
    <p:sldId id="298" r:id="rId21"/>
    <p:sldId id="272" r:id="rId22"/>
    <p:sldId id="308" r:id="rId23"/>
  </p:sldIdLst>
  <p:sldSz cx="9144000" cy="6858000" type="screen4x3"/>
  <p:notesSz cx="7023100" cy="93091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Angela Notari Syverson" initials="" lastIdx="9" clrIdx="0"/>
  <p:cmAuthor id="1" name="Sue Cook" initials="" lastIdx="11" clrIdx="1"/>
  <p:cmAuthor id="2" name="K. Ainslie" initials="KA" lastIdx="1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7933C"/>
    <a:srgbClr val="E46C0A"/>
    <a:srgbClr val="31859C"/>
    <a:srgbClr val="95373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282" autoAdjust="0"/>
    <p:restoredTop sz="93714" autoAdjust="0"/>
  </p:normalViewPr>
  <p:slideViewPr>
    <p:cSldViewPr snapToGrid="0" snapToObjects="1">
      <p:cViewPr>
        <p:scale>
          <a:sx n="116" d="100"/>
          <a:sy n="116" d="100"/>
        </p:scale>
        <p:origin x="-1272" y="-2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notesMaster" Target="notesMasters/notesMaster1.xml"/><Relationship Id="rId25" Type="http://schemas.openxmlformats.org/officeDocument/2006/relationships/handoutMaster" Target="handoutMasters/handoutMaster1.xml"/><Relationship Id="rId26" Type="http://schemas.openxmlformats.org/officeDocument/2006/relationships/printerSettings" Target="printerSettings/printerSettings1.bin"/><Relationship Id="rId27" Type="http://schemas.openxmlformats.org/officeDocument/2006/relationships/commentAuthors" Target="commentAuthors.xml"/><Relationship Id="rId28" Type="http://schemas.openxmlformats.org/officeDocument/2006/relationships/presProps" Target="presProps.xml"/><Relationship Id="rId29" Type="http://schemas.openxmlformats.org/officeDocument/2006/relationships/viewProps" Target="viewProps.xml"/><Relationship Id="rId30" Type="http://schemas.openxmlformats.org/officeDocument/2006/relationships/theme" Target="theme/theme1.xml"/><Relationship Id="rId31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8132" y="0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t>7/3/14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42029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8132" y="8842029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8132" y="0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/>
          <a:lstStyle>
            <a:lvl1pPr algn="r">
              <a:defRPr sz="1200"/>
            </a:lvl1pPr>
          </a:lstStyle>
          <a:p>
            <a:fld id="{58243AF3-A81D-4022-B375-A2AAF77897F1}" type="datetimeFigureOut">
              <a:rPr lang="en-US" smtClean="0"/>
              <a:t>7/3/14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4275" y="698500"/>
            <a:ext cx="4654550" cy="34909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324" tIns="46662" rIns="93324" bIns="46662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2310" y="4421823"/>
            <a:ext cx="5618480" cy="4189095"/>
          </a:xfrm>
          <a:prstGeom prst="rect">
            <a:avLst/>
          </a:prstGeom>
        </p:spPr>
        <p:txBody>
          <a:bodyPr vert="horz" lIns="93324" tIns="46662" rIns="93324" bIns="4666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42029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8132" y="8842029"/>
            <a:ext cx="3043343" cy="465455"/>
          </a:xfrm>
          <a:prstGeom prst="rect">
            <a:avLst/>
          </a:prstGeom>
        </p:spPr>
        <p:txBody>
          <a:bodyPr vert="horz" lIns="93324" tIns="46662" rIns="93324" bIns="46662" rtlCol="0" anchor="b"/>
          <a:lstStyle>
            <a:lvl1pPr algn="r">
              <a:defRPr sz="1200"/>
            </a:lvl1pPr>
          </a:lstStyle>
          <a:p>
            <a:fld id="{6DF498FF-BEBC-44E1-82B9-562B0735753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09975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33186"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4801494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818689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539284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852535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402107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222555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881541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F498FF-BEBC-44E1-82B9-562B0735753C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69868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Rectangle 2"/>
          <p:cNvSpPr/>
          <p:nvPr userDrawn="1"/>
        </p:nvSpPr>
        <p:spPr>
          <a:xfrm>
            <a:off x="3096116" y="2725230"/>
            <a:ext cx="5885327" cy="1453543"/>
          </a:xfrm>
          <a:prstGeom prst="rect">
            <a:avLst/>
          </a:prstGeom>
          <a:solidFill>
            <a:srgbClr val="00AA4F"/>
          </a:solidFill>
          <a:ln w="0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TextBox 6"/>
          <p:cNvSpPr txBox="1"/>
          <p:nvPr userDrawn="1"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WINTER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626569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59281370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1370817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027641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34169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80411211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74716819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851079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5126884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8539294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009766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 userDrawn="1"/>
        </p:nvSpPr>
        <p:spPr>
          <a:xfrm>
            <a:off x="6280742" y="6214984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prstClr val="black">
                    <a:lumMod val="50000"/>
                    <a:lumOff val="50000"/>
                  </a:prstClr>
                </a:solidFill>
                <a:latin typeface="Calibri"/>
              </a:rPr>
              <a:t>WINTER 2014</a:t>
            </a:r>
            <a:endParaRPr lang="en-US" sz="800" dirty="0">
              <a:solidFill>
                <a:prstClr val="black">
                  <a:lumMod val="50000"/>
                  <a:lumOff val="50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30542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7/3/14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970332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690" r:id="rId2"/>
    <p:sldLayoutId id="2147483691" r:id="rId3"/>
    <p:sldLayoutId id="2147483692" r:id="rId4"/>
    <p:sldLayoutId id="2147483693" r:id="rId5"/>
    <p:sldLayoutId id="2147483694" r:id="rId6"/>
    <p:sldLayoutId id="2147483695" r:id="rId7"/>
    <p:sldLayoutId id="2147483696" r:id="rId8"/>
    <p:sldLayoutId id="2147483697" r:id="rId9"/>
    <p:sldLayoutId id="2147483698" r:id="rId10"/>
    <p:sldLayoutId id="2147483699" r:id="rId11"/>
    <p:sldLayoutId id="2147483700" r:id="rId12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6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4" Type="http://schemas.openxmlformats.org/officeDocument/2006/relationships/image" Target="../media/image10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jpe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12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notesSlide" Target="../notesSlides/notesSlide5.xml"/><Relationship Id="rId5" Type="http://schemas.openxmlformats.org/officeDocument/2006/relationships/image" Target="../media/image13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5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14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6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7.png"/><Relationship Id="rId1" Type="http://schemas.microsoft.com/office/2007/relationships/media" Target="../media/media5.wmv"/><Relationship Id="rId2" Type="http://schemas.openxmlformats.org/officeDocument/2006/relationships/video" Target="../media/media5.wmv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8.png"/><Relationship Id="rId1" Type="http://schemas.microsoft.com/office/2007/relationships/media" Target="../media/media6.wmv"/><Relationship Id="rId2" Type="http://schemas.openxmlformats.org/officeDocument/2006/relationships/video" Target="../media/media6.wmv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4" Type="http://schemas.microsoft.com/office/2007/relationships/hdphoto" Target="../media/hdphoto1.wdp"/><Relationship Id="rId5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.jpe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98113" y="2875560"/>
            <a:ext cx="5859471" cy="1176560"/>
          </a:xfrm>
        </p:spPr>
        <p:txBody>
          <a:bodyPr>
            <a:noAutofit/>
          </a:bodyPr>
          <a:lstStyle/>
          <a:p>
            <a:r>
              <a:rPr lang="en-US" sz="1900" dirty="0" smtClean="0"/>
              <a:t>Embedded Teaching and learning: </a:t>
            </a:r>
            <a:br>
              <a:rPr lang="en-US" sz="1900" dirty="0" smtClean="0"/>
            </a:br>
            <a:r>
              <a:rPr lang="en-US" sz="2900" dirty="0" smtClean="0"/>
              <a:t>the Teaching loop</a:t>
            </a:r>
            <a:endParaRPr lang="en-US" sz="2900" dirty="0"/>
          </a:p>
        </p:txBody>
      </p:sp>
    </p:spTree>
    <p:extLst>
      <p:ext uri="{BB962C8B-B14F-4D97-AF65-F5344CB8AC3E}">
        <p14:creationId xmlns:p14="http://schemas.microsoft.com/office/powerpoint/2010/main" val="3974072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3" title="Ongoing Child Assessment block of the house is highlighted.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2211741" y="2173503"/>
            <a:ext cx="4801721" cy="3989601"/>
          </a:xfrm>
        </p:spPr>
      </p:pic>
      <p:sp>
        <p:nvSpPr>
          <p:cNvPr id="5" name="Rectangle 4"/>
          <p:cNvSpPr/>
          <p:nvPr/>
        </p:nvSpPr>
        <p:spPr>
          <a:xfrm>
            <a:off x="2345983" y="3452301"/>
            <a:ext cx="4492312" cy="2746352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mtClean="0"/>
              <a:t>FRAMEWORK FOR EFFECTIVE PRACTICE </a:t>
            </a:r>
            <a:br>
              <a:rPr lang="en-US" smtClean="0"/>
            </a:br>
            <a:r>
              <a:rPr lang="en-US" sz="2200" smtClean="0"/>
              <a:t>SUPPORTING SCHOOL READINESS FOR ALL CHILDREN</a:t>
            </a:r>
            <a:endParaRPr lang="en-US" sz="22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2571088" y="3438831"/>
            <a:ext cx="3920852" cy="114300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800" dirty="0" smtClean="0">
                <a:solidFill>
                  <a:srgbClr val="00AA4F"/>
                </a:solidFill>
              </a:rPr>
              <a:t>Focus on </a:t>
            </a:r>
            <a:br>
              <a:rPr lang="en-US" sz="3800" dirty="0" smtClean="0">
                <a:solidFill>
                  <a:srgbClr val="00AA4F"/>
                </a:solidFill>
              </a:rPr>
            </a:br>
            <a:r>
              <a:rPr lang="en-US" sz="3800" dirty="0" smtClean="0">
                <a:solidFill>
                  <a:srgbClr val="00AA4F"/>
                </a:solidFill>
              </a:rPr>
              <a:t>the roof</a:t>
            </a:r>
            <a:endParaRPr lang="en-US" sz="3800" dirty="0">
              <a:solidFill>
                <a:srgbClr val="00AA4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516087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896753" y="2966593"/>
            <a:ext cx="7424934" cy="811963"/>
          </a:xfrm>
          <a:prstGeom prst="rect">
            <a:avLst/>
          </a:prstGeom>
          <a:solidFill>
            <a:srgbClr val="9537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896753" y="3865874"/>
            <a:ext cx="7424934" cy="1222161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896753" y="2075201"/>
            <a:ext cx="7424934" cy="811963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9318" y="2138036"/>
            <a:ext cx="7587427" cy="3431193"/>
          </a:xfrm>
        </p:spPr>
        <p:txBody>
          <a:bodyPr>
            <a:noAutofit/>
          </a:bodyPr>
          <a:lstStyle/>
          <a:p>
            <a:pPr marL="0" indent="0">
              <a:spcBef>
                <a:spcPts val="3168"/>
              </a:spcBef>
              <a:buNone/>
            </a:pPr>
            <a:r>
              <a:rPr lang="en-US" dirty="0" smtClean="0">
                <a:solidFill>
                  <a:schemeClr val="bg1"/>
                </a:solidFill>
              </a:rPr>
              <a:t>What is a teaching loop?</a:t>
            </a:r>
            <a:endParaRPr lang="en-US" dirty="0">
              <a:solidFill>
                <a:schemeClr val="bg1"/>
              </a:solidFill>
            </a:endParaRPr>
          </a:p>
          <a:p>
            <a:pPr marL="0" indent="0">
              <a:spcBef>
                <a:spcPts val="3168"/>
              </a:spcBef>
              <a:buNone/>
            </a:pPr>
            <a:r>
              <a:rPr lang="en-US" dirty="0" smtClean="0">
                <a:solidFill>
                  <a:schemeClr val="bg1"/>
                </a:solidFill>
              </a:rPr>
              <a:t>Why use a teaching loop? </a:t>
            </a:r>
            <a:endParaRPr lang="en-US" dirty="0">
              <a:solidFill>
                <a:schemeClr val="bg1"/>
              </a:solidFill>
            </a:endParaRPr>
          </a:p>
          <a:p>
            <a:pPr marL="0" indent="0">
              <a:spcBef>
                <a:spcPts val="3168"/>
              </a:spcBef>
              <a:buNone/>
            </a:pPr>
            <a:r>
              <a:rPr lang="en-US" dirty="0" smtClean="0">
                <a:solidFill>
                  <a:schemeClr val="bg1"/>
                </a:solidFill>
              </a:rPr>
              <a:t>How does a teaching loop support individualized instruction?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43875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731108" y="1925321"/>
            <a:ext cx="7630022" cy="2444867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is a teaching loop?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31984" y="1830387"/>
            <a:ext cx="4716246" cy="2539801"/>
          </a:xfrm>
        </p:spPr>
        <p:txBody>
          <a:bodyPr>
            <a:normAutofit/>
          </a:bodyPr>
          <a:lstStyle/>
          <a:p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2160" r="20356"/>
          <a:stretch/>
        </p:blipFill>
        <p:spPr>
          <a:xfrm>
            <a:off x="5142883" y="2117336"/>
            <a:ext cx="2918688" cy="4097026"/>
          </a:xfrm>
          <a:prstGeom prst="rect">
            <a:avLst/>
          </a:prstGeom>
          <a:ln w="38100" cap="sq">
            <a:solidFill>
              <a:schemeClr val="bg1"/>
            </a:solidFill>
            <a:prstDash val="solid"/>
            <a:miter lim="800000"/>
          </a:ln>
          <a:effectLst/>
        </p:spPr>
      </p:pic>
      <p:sp>
        <p:nvSpPr>
          <p:cNvPr id="6" name="TextBox 5"/>
          <p:cNvSpPr txBox="1"/>
          <p:nvPr/>
        </p:nvSpPr>
        <p:spPr>
          <a:xfrm>
            <a:off x="842273" y="2027084"/>
            <a:ext cx="4403152" cy="2082783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r>
              <a:rPr lang="en-US" sz="3200" dirty="0">
                <a:solidFill>
                  <a:srgbClr val="FFFFFF"/>
                </a:solidFill>
                <a:latin typeface="Century Gothic"/>
                <a:cs typeface="Century Gothic"/>
              </a:rPr>
              <a:t>A brief teaching interaction used to teach small </a:t>
            </a:r>
            <a:r>
              <a:rPr lang="en-US" sz="3200" dirty="0" smtClean="0">
                <a:solidFill>
                  <a:srgbClr val="FFFFFF"/>
                </a:solidFill>
                <a:latin typeface="Century Gothic"/>
                <a:cs typeface="Century Gothic"/>
              </a:rPr>
              <a:t>steps, </a:t>
            </a:r>
            <a:br>
              <a:rPr lang="en-US" sz="3200" dirty="0" smtClean="0">
                <a:solidFill>
                  <a:srgbClr val="FFFFFF"/>
                </a:solidFill>
                <a:latin typeface="Century Gothic"/>
                <a:cs typeface="Century Gothic"/>
              </a:rPr>
            </a:br>
            <a:r>
              <a:rPr lang="en-US" sz="3200" dirty="0" smtClean="0">
                <a:solidFill>
                  <a:srgbClr val="FFFFFF"/>
                </a:solidFill>
                <a:latin typeface="Century Gothic"/>
                <a:cs typeface="Century Gothic"/>
              </a:rPr>
              <a:t>or separate skills</a:t>
            </a:r>
            <a:endParaRPr lang="en-US" sz="32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82706685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Video: The teaching loop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5" name="The Teaching Loop Draft 5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600"/>
          </a:xfrm>
        </p:spPr>
      </p:pic>
    </p:spTree>
    <p:extLst>
      <p:ext uri="{BB962C8B-B14F-4D97-AF65-F5344CB8AC3E}">
        <p14:creationId xmlns:p14="http://schemas.microsoft.com/office/powerpoint/2010/main" val="36728520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731108" y="1925321"/>
            <a:ext cx="7630022" cy="2981280"/>
          </a:xfrm>
          <a:prstGeom prst="rect">
            <a:avLst/>
          </a:prstGeom>
          <a:solidFill>
            <a:srgbClr val="9537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use A teaching Loop?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07797" y="2051263"/>
            <a:ext cx="5000209" cy="3478523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800" dirty="0" smtClean="0">
                <a:solidFill>
                  <a:srgbClr val="FFFFFF"/>
                </a:solidFill>
              </a:rPr>
              <a:t>To provide </a:t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individualized </a:t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learning opportunities </a:t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for a child who is </a:t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not making enough </a:t>
            </a:r>
            <a:br>
              <a:rPr lang="en-US" sz="2800" dirty="0" smtClean="0">
                <a:solidFill>
                  <a:srgbClr val="FFFFFF"/>
                </a:solidFill>
              </a:rPr>
            </a:br>
            <a:r>
              <a:rPr lang="en-US" sz="2800" dirty="0" smtClean="0">
                <a:solidFill>
                  <a:srgbClr val="FFFFFF"/>
                </a:solidFill>
              </a:rPr>
              <a:t>progress</a:t>
            </a:r>
            <a:endParaRPr lang="en-US" sz="2800" dirty="0">
              <a:solidFill>
                <a:srgbClr val="FFFFFF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3912" r="20630"/>
          <a:stretch/>
        </p:blipFill>
        <p:spPr>
          <a:xfrm>
            <a:off x="4929911" y="2217523"/>
            <a:ext cx="3099929" cy="3157182"/>
          </a:xfrm>
          <a:prstGeom prst="rect">
            <a:avLst/>
          </a:prstGeom>
          <a:ln w="38100" cap="sq">
            <a:solidFill>
              <a:schemeClr val="bg1"/>
            </a:solidFill>
            <a:prstDash val="solid"/>
            <a:miter lim="800000"/>
          </a:ln>
          <a:effectLst/>
        </p:spPr>
      </p:pic>
    </p:spTree>
    <p:extLst>
      <p:ext uri="{BB962C8B-B14F-4D97-AF65-F5344CB8AC3E}">
        <p14:creationId xmlns:p14="http://schemas.microsoft.com/office/powerpoint/2010/main" val="10297474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3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/>
        </p:nvSpPr>
        <p:spPr>
          <a:xfrm>
            <a:off x="3214124" y="2106754"/>
            <a:ext cx="2700112" cy="3659685"/>
          </a:xfrm>
          <a:prstGeom prst="rect">
            <a:avLst/>
          </a:prstGeom>
          <a:solidFill>
            <a:srgbClr val="9537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6060664" y="2115460"/>
            <a:ext cx="2337270" cy="3659685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731110" y="2106754"/>
            <a:ext cx="2337270" cy="3659685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When to use a teaching loop?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31111" y="5049137"/>
            <a:ext cx="2337270" cy="764905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en-US" dirty="0" smtClean="0">
                <a:solidFill>
                  <a:srgbClr val="FFFFFF"/>
                </a:solidFill>
              </a:rPr>
              <a:t>Anytime</a:t>
            </a:r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908" r="26087"/>
          <a:stretch/>
        </p:blipFill>
        <p:spPr>
          <a:xfrm>
            <a:off x="3420867" y="2278922"/>
            <a:ext cx="2287056" cy="2675008"/>
          </a:xfrm>
          <a:prstGeom prst="rect">
            <a:avLst/>
          </a:prstGeom>
          <a:ln w="38100" cap="sq">
            <a:solidFill>
              <a:schemeClr val="bg1"/>
            </a:solidFill>
            <a:prstDash val="solid"/>
            <a:miter lim="800000"/>
          </a:ln>
          <a:effectLst/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6049" t="14715" r="13023" b="12007"/>
          <a:stretch/>
        </p:blipFill>
        <p:spPr>
          <a:xfrm>
            <a:off x="6252231" y="2287628"/>
            <a:ext cx="1969536" cy="2675008"/>
          </a:xfrm>
          <a:prstGeom prst="rect">
            <a:avLst/>
          </a:prstGeom>
          <a:ln w="38100" cap="sq">
            <a:solidFill>
              <a:schemeClr val="bg1"/>
            </a:solidFill>
            <a:prstDash val="solid"/>
            <a:miter lim="800000"/>
          </a:ln>
          <a:effectLst/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9887"/>
          <a:stretch/>
        </p:blipFill>
        <p:spPr>
          <a:xfrm>
            <a:off x="911037" y="2278923"/>
            <a:ext cx="1969536" cy="2675008"/>
          </a:xfrm>
          <a:prstGeom prst="rect">
            <a:avLst/>
          </a:prstGeom>
          <a:ln w="38100" cap="sq">
            <a:solidFill>
              <a:schemeClr val="bg1"/>
            </a:solidFill>
            <a:prstDash val="solid"/>
            <a:miter lim="800000"/>
          </a:ln>
          <a:effectLst/>
        </p:spPr>
      </p:pic>
      <p:sp>
        <p:nvSpPr>
          <p:cNvPr id="11" name="Content Placeholder 2"/>
          <p:cNvSpPr txBox="1">
            <a:spLocks/>
          </p:cNvSpPr>
          <p:nvPr/>
        </p:nvSpPr>
        <p:spPr>
          <a:xfrm>
            <a:off x="6060664" y="5120947"/>
            <a:ext cx="2337270" cy="52797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/>
              <a:buNone/>
            </a:pPr>
            <a:r>
              <a:rPr lang="en-US" sz="2400" dirty="0" smtClean="0">
                <a:solidFill>
                  <a:srgbClr val="FFFFFF"/>
                </a:solidFill>
              </a:rPr>
              <a:t>With any child</a:t>
            </a:r>
          </a:p>
        </p:txBody>
      </p:sp>
      <p:sp>
        <p:nvSpPr>
          <p:cNvPr id="14" name="Content Placeholder 2"/>
          <p:cNvSpPr txBox="1">
            <a:spLocks/>
          </p:cNvSpPr>
          <p:nvPr/>
        </p:nvSpPr>
        <p:spPr>
          <a:xfrm>
            <a:off x="3214124" y="5049137"/>
            <a:ext cx="2700112" cy="764905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/>
              <a:buNone/>
            </a:pPr>
            <a:r>
              <a:rPr lang="en-US" dirty="0" smtClean="0">
                <a:solidFill>
                  <a:srgbClr val="FFFFFF"/>
                </a:solidFill>
              </a:rPr>
              <a:t>Anywhere</a:t>
            </a:r>
            <a:endParaRPr lang="en-US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280339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2" grpId="0" animBg="1"/>
      <p:bldP spid="9" grpId="0" animBg="1"/>
      <p:bldP spid="3" grpId="0" build="p"/>
      <p:bldP spid="11" grpId="0"/>
      <p:bldP spid="14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Whole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16939" y="1984811"/>
            <a:ext cx="3951817" cy="422338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Teaching Loop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21292" y="2043374"/>
            <a:ext cx="4771460" cy="3762507"/>
          </a:xfrm>
        </p:spPr>
        <p:txBody>
          <a:bodyPr>
            <a:noAutofit/>
          </a:bodyPr>
          <a:lstStyle/>
          <a:p>
            <a:pPr marL="1280160" indent="-1280160">
              <a:spcBef>
                <a:spcPts val="0"/>
              </a:spcBef>
              <a:spcAft>
                <a:spcPts val="2100"/>
              </a:spcAft>
              <a:buNone/>
            </a:pPr>
            <a:r>
              <a:rPr lang="en-US" sz="2800" b="1" dirty="0" smtClean="0"/>
              <a:t>Step 1:	</a:t>
            </a:r>
            <a:r>
              <a:rPr lang="en-US" sz="2800" dirty="0" smtClean="0"/>
              <a:t>Provide the child with a cue.</a:t>
            </a:r>
          </a:p>
          <a:p>
            <a:pPr marL="1280160" indent="-1280160">
              <a:spcBef>
                <a:spcPts val="0"/>
              </a:spcBef>
              <a:spcAft>
                <a:spcPts val="2100"/>
              </a:spcAft>
              <a:buNone/>
            </a:pPr>
            <a:r>
              <a:rPr lang="en-US" sz="2800" b="1" dirty="0" smtClean="0"/>
              <a:t>Step 2:	</a:t>
            </a:r>
            <a:r>
              <a:rPr lang="en-US" sz="2800" dirty="0" smtClean="0"/>
              <a:t>Give assistance.</a:t>
            </a:r>
          </a:p>
          <a:p>
            <a:pPr marL="1280160" indent="-1280160">
              <a:spcBef>
                <a:spcPts val="0"/>
              </a:spcBef>
              <a:spcAft>
                <a:spcPts val="2100"/>
              </a:spcAft>
              <a:buNone/>
            </a:pPr>
            <a:r>
              <a:rPr lang="en-US" sz="2800" b="1" dirty="0" smtClean="0"/>
              <a:t>Step 3:	</a:t>
            </a:r>
            <a:r>
              <a:rPr lang="en-US" sz="2800" dirty="0" smtClean="0"/>
              <a:t>Observe the </a:t>
            </a:r>
            <a:br>
              <a:rPr lang="en-US" sz="2800" dirty="0" smtClean="0"/>
            </a:br>
            <a:r>
              <a:rPr lang="en-US" sz="2800" dirty="0" smtClean="0"/>
              <a:t>child’s response.</a:t>
            </a:r>
          </a:p>
          <a:p>
            <a:pPr marL="1280160" indent="-1280160">
              <a:spcBef>
                <a:spcPts val="0"/>
              </a:spcBef>
              <a:spcAft>
                <a:spcPts val="2100"/>
              </a:spcAft>
              <a:buNone/>
            </a:pPr>
            <a:r>
              <a:rPr lang="en-US" sz="2800" b="1" dirty="0" smtClean="0"/>
              <a:t>Step 4:	</a:t>
            </a:r>
            <a:r>
              <a:rPr lang="en-US" sz="2800" dirty="0" smtClean="0"/>
              <a:t>Give immediate feedback.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42626491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Step 1</a:t>
            </a:r>
            <a:r>
              <a:rPr lang="en-US" dirty="0" smtClean="0"/>
              <a:t>: Providing the Cue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56950" y="2038122"/>
            <a:ext cx="4838084" cy="333389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b="1" dirty="0" smtClean="0">
                <a:solidFill>
                  <a:srgbClr val="E46C0A"/>
                </a:solidFill>
              </a:rPr>
              <a:t>Given when you have </a:t>
            </a:r>
            <a:br>
              <a:rPr lang="en-US" b="1" dirty="0" smtClean="0">
                <a:solidFill>
                  <a:srgbClr val="E46C0A"/>
                </a:solidFill>
              </a:rPr>
            </a:br>
            <a:r>
              <a:rPr lang="en-US" b="1" dirty="0" smtClean="0">
                <a:solidFill>
                  <a:srgbClr val="E46C0A"/>
                </a:solidFill>
              </a:rPr>
              <a:t>the child’s attention </a:t>
            </a:r>
          </a:p>
          <a:p>
            <a:pPr marL="274320" indent="-274320">
              <a:spcBef>
                <a:spcPts val="1368"/>
              </a:spcBef>
            </a:pPr>
            <a:r>
              <a:rPr lang="en-US" dirty="0" smtClean="0"/>
              <a:t>Given only one time</a:t>
            </a:r>
          </a:p>
          <a:p>
            <a:pPr marL="274320" indent="-274320">
              <a:spcBef>
                <a:spcPts val="1368"/>
              </a:spcBef>
            </a:pPr>
            <a:r>
              <a:rPr lang="en-US" dirty="0" smtClean="0"/>
              <a:t>Given clearly and </a:t>
            </a:r>
            <a:br>
              <a:rPr lang="en-US" dirty="0" smtClean="0"/>
            </a:br>
            <a:r>
              <a:rPr lang="en-US" dirty="0" smtClean="0"/>
              <a:t>concisely </a:t>
            </a:r>
          </a:p>
        </p:txBody>
      </p:sp>
      <p:pic>
        <p:nvPicPr>
          <p:cNvPr id="4" name="Picture 3" descr="Provid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91184" y="1254257"/>
            <a:ext cx="2419529" cy="51274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12459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Examples of cues </a:t>
            </a:r>
            <a:endParaRPr lang="en-US" i="1" dirty="0"/>
          </a:p>
        </p:txBody>
      </p:sp>
      <p:sp>
        <p:nvSpPr>
          <p:cNvPr id="8" name="Oval Callout 7"/>
          <p:cNvSpPr/>
          <p:nvPr/>
        </p:nvSpPr>
        <p:spPr>
          <a:xfrm>
            <a:off x="1194094" y="2456643"/>
            <a:ext cx="2670416" cy="1882698"/>
          </a:xfrm>
          <a:prstGeom prst="wedgeEllipseCallout">
            <a:avLst>
              <a:gd name="adj1" fmla="val 43528"/>
              <a:gd name="adj2" fmla="val 55790"/>
            </a:avLst>
          </a:prstGeom>
          <a:solidFill>
            <a:srgbClr val="9537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1200"/>
              </a:spcAft>
            </a:pPr>
            <a:r>
              <a:rPr lang="en-US" sz="2000" dirty="0">
                <a:latin typeface="Century Gothic"/>
                <a:cs typeface="Century Gothic"/>
              </a:rPr>
              <a:t>“Show me how you jump down with two feet!” </a:t>
            </a:r>
          </a:p>
        </p:txBody>
      </p:sp>
      <p:sp>
        <p:nvSpPr>
          <p:cNvPr id="9" name="Oval Callout 8"/>
          <p:cNvSpPr/>
          <p:nvPr/>
        </p:nvSpPr>
        <p:spPr>
          <a:xfrm>
            <a:off x="810927" y="4637112"/>
            <a:ext cx="2553910" cy="1510442"/>
          </a:xfrm>
          <a:prstGeom prst="wedgeEllipseCallout">
            <a:avLst>
              <a:gd name="adj1" fmla="val -30831"/>
              <a:gd name="adj2" fmla="val 69772"/>
            </a:avLst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1200"/>
              </a:spcAft>
            </a:pPr>
            <a:r>
              <a:rPr lang="en-US" sz="2000" dirty="0">
                <a:latin typeface="Century Gothic"/>
                <a:cs typeface="Century Gothic"/>
              </a:rPr>
              <a:t>“What do you think will happen next?</a:t>
            </a:r>
            <a:r>
              <a:rPr lang="en-US" sz="2000" dirty="0" smtClean="0">
                <a:latin typeface="Century Gothic"/>
                <a:cs typeface="Century Gothic"/>
              </a:rPr>
              <a:t>”</a:t>
            </a:r>
            <a:endParaRPr lang="en-US" sz="2000" dirty="0">
              <a:latin typeface="Century Gothic"/>
              <a:cs typeface="Century Gothic"/>
            </a:endParaRPr>
          </a:p>
        </p:txBody>
      </p:sp>
      <p:sp>
        <p:nvSpPr>
          <p:cNvPr id="10" name="Content Placeholder 2"/>
          <p:cNvSpPr txBox="1">
            <a:spLocks/>
          </p:cNvSpPr>
          <p:nvPr/>
        </p:nvSpPr>
        <p:spPr>
          <a:xfrm>
            <a:off x="4134611" y="3222808"/>
            <a:ext cx="4609807" cy="1244265"/>
          </a:xfrm>
          <a:prstGeom prst="rect">
            <a:avLst/>
          </a:prstGeom>
          <a:solidFill>
            <a:srgbClr val="31859C"/>
          </a:solidFill>
        </p:spPr>
        <p:txBody>
          <a:bodyPr vert="horz" lIns="91440" tIns="45720" rIns="91440" bIns="45720" rtlCol="0" anchor="ctr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1200"/>
              </a:spcAft>
              <a:buFont typeface="Arial"/>
              <a:buNone/>
            </a:pPr>
            <a:r>
              <a:rPr lang="en-US" sz="2400" dirty="0" smtClean="0">
                <a:solidFill>
                  <a:srgbClr val="FFFFFF"/>
                </a:solidFill>
              </a:rPr>
              <a:t>Insufficient materials are intentionally set out to elicit </a:t>
            </a:r>
            <a:br>
              <a:rPr lang="en-US" sz="2400" dirty="0" smtClean="0">
                <a:solidFill>
                  <a:srgbClr val="FFFFFF"/>
                </a:solidFill>
              </a:rPr>
            </a:br>
            <a:r>
              <a:rPr lang="en-US" sz="2400" dirty="0" smtClean="0">
                <a:solidFill>
                  <a:srgbClr val="FFFFFF"/>
                </a:solidFill>
              </a:rPr>
              <a:t>a request from the child.”</a:t>
            </a:r>
            <a:endParaRPr lang="en-US" sz="2400" dirty="0">
              <a:solidFill>
                <a:srgbClr val="FFFFFF"/>
              </a:solidFill>
            </a:endParaRPr>
          </a:p>
        </p:txBody>
      </p:sp>
      <p:sp>
        <p:nvSpPr>
          <p:cNvPr id="11" name="Content Placeholder 2"/>
          <p:cNvSpPr txBox="1">
            <a:spLocks/>
          </p:cNvSpPr>
          <p:nvPr/>
        </p:nvSpPr>
        <p:spPr>
          <a:xfrm>
            <a:off x="4134611" y="4713756"/>
            <a:ext cx="4609807" cy="1690857"/>
          </a:xfrm>
          <a:prstGeom prst="rect">
            <a:avLst/>
          </a:prstGeom>
          <a:solidFill>
            <a:srgbClr val="953735"/>
          </a:solidFill>
        </p:spPr>
        <p:txBody>
          <a:bodyPr vert="horz" lIns="91440" tIns="45720" rIns="91440" bIns="45720" rtlCol="0" anchor="ctr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1200"/>
              </a:spcAft>
              <a:buFont typeface="Arial"/>
              <a:buNone/>
            </a:pPr>
            <a:r>
              <a:rPr lang="en-US" sz="2400" dirty="0" smtClean="0">
                <a:solidFill>
                  <a:srgbClr val="FFFFFF"/>
                </a:solidFill>
              </a:rPr>
              <a:t>A teacher points to the closed door to the playground, to cue the child to say the word “open.”</a:t>
            </a:r>
            <a:endParaRPr lang="en-US" sz="2400" dirty="0">
              <a:solidFill>
                <a:srgbClr val="FFFFFF"/>
              </a:solidFill>
            </a:endParaRPr>
          </a:p>
        </p:txBody>
      </p:sp>
      <p:sp>
        <p:nvSpPr>
          <p:cNvPr id="4" name="Oval Callout 3"/>
          <p:cNvSpPr/>
          <p:nvPr/>
        </p:nvSpPr>
        <p:spPr>
          <a:xfrm>
            <a:off x="216658" y="1268643"/>
            <a:ext cx="2254391" cy="1510442"/>
          </a:xfrm>
          <a:prstGeom prst="wedgeEllipseCallout">
            <a:avLst>
              <a:gd name="adj1" fmla="val -42200"/>
              <a:gd name="adj2" fmla="val 69047"/>
            </a:avLst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1200"/>
              </a:spcAft>
            </a:pPr>
            <a:r>
              <a:rPr lang="en-US" sz="2100" dirty="0">
                <a:latin typeface="Century Gothic"/>
                <a:cs typeface="Century Gothic"/>
              </a:rPr>
              <a:t>“What color is the top block?” </a:t>
            </a:r>
          </a:p>
        </p:txBody>
      </p:sp>
      <p:sp>
        <p:nvSpPr>
          <p:cNvPr id="12" name="Content Placeholder 2"/>
          <p:cNvSpPr txBox="1">
            <a:spLocks/>
          </p:cNvSpPr>
          <p:nvPr/>
        </p:nvSpPr>
        <p:spPr>
          <a:xfrm>
            <a:off x="4134611" y="1700936"/>
            <a:ext cx="4609807" cy="1244265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vert="horz" lIns="91440" tIns="45720" rIns="91440" bIns="45720" rtlCol="0" anchor="ctr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1200"/>
              </a:spcAft>
              <a:buNone/>
            </a:pPr>
            <a:r>
              <a:rPr lang="en-US" sz="2400" dirty="0">
                <a:solidFill>
                  <a:srgbClr val="FFFFFF"/>
                </a:solidFill>
              </a:rPr>
              <a:t>A teacher shows a child a picture of a </a:t>
            </a:r>
            <a:r>
              <a:rPr lang="en-US" sz="2400" dirty="0" err="1">
                <a:solidFill>
                  <a:srgbClr val="FFFFFF"/>
                </a:solidFill>
              </a:rPr>
              <a:t>clean-up</a:t>
            </a:r>
            <a:r>
              <a:rPr lang="en-US" sz="2400" dirty="0">
                <a:solidFill>
                  <a:srgbClr val="FFFFFF"/>
                </a:solidFill>
              </a:rPr>
              <a:t> bucket to cue the child to clean up.</a:t>
            </a:r>
          </a:p>
        </p:txBody>
      </p:sp>
    </p:spTree>
    <p:extLst>
      <p:ext uri="{BB962C8B-B14F-4D97-AF65-F5344CB8AC3E}">
        <p14:creationId xmlns:p14="http://schemas.microsoft.com/office/powerpoint/2010/main" val="24837491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10" grpId="0" animBg="1"/>
      <p:bldP spid="11" grpId="0" animBg="1"/>
      <p:bldP spid="4" grpId="0" animBg="1"/>
      <p:bldP spid="1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631825" algn="l"/>
              </a:tabLst>
            </a:pPr>
            <a:r>
              <a:rPr lang="en-US" dirty="0" smtClean="0">
                <a:solidFill>
                  <a:srgbClr val="FF0000"/>
                </a:solidFill>
              </a:rPr>
              <a:t>Video--Step 1: providing the Cue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en-US" dirty="0"/>
          </a:p>
          <a:p>
            <a:r>
              <a:rPr lang="en-US" dirty="0" smtClean="0"/>
              <a:t>Embed Rebecca’s produced video</a:t>
            </a:r>
            <a:endParaRPr lang="en-US" dirty="0"/>
          </a:p>
        </p:txBody>
      </p:sp>
      <p:pic>
        <p:nvPicPr>
          <p:cNvPr id="5" name="Providing the cue Draft 3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50954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Step 2:</a:t>
            </a:r>
            <a:r>
              <a:rPr lang="en-US" dirty="0" smtClean="0"/>
              <a:t> Giving Assistance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354792" y="1846164"/>
            <a:ext cx="4266638" cy="3762507"/>
          </a:xfrm>
        </p:spPr>
        <p:txBody>
          <a:bodyPr>
            <a:noAutofit/>
          </a:bodyPr>
          <a:lstStyle/>
          <a:p>
            <a:pPr marL="274320" lvl="0" indent="-274320">
              <a:spcBef>
                <a:spcPts val="0"/>
              </a:spcBef>
              <a:spcAft>
                <a:spcPts val="1800"/>
              </a:spcAft>
            </a:pPr>
            <a:r>
              <a:rPr lang="en-US" sz="2800" dirty="0"/>
              <a:t>Assistance is </a:t>
            </a:r>
            <a:r>
              <a:rPr lang="en-US" sz="2800" dirty="0" smtClean="0"/>
              <a:t>given </a:t>
            </a:r>
            <a:r>
              <a:rPr lang="en-US" sz="2800" dirty="0"/>
              <a:t>before the child </a:t>
            </a:r>
            <a:r>
              <a:rPr lang="en-US" sz="2800" dirty="0" smtClean="0"/>
              <a:t>responds.</a:t>
            </a:r>
          </a:p>
          <a:p>
            <a:pPr marL="274320" lvl="0" indent="-274320">
              <a:spcBef>
                <a:spcPts val="0"/>
              </a:spcBef>
              <a:spcAft>
                <a:spcPts val="1800"/>
              </a:spcAft>
            </a:pPr>
            <a:r>
              <a:rPr lang="en-US" sz="2800" dirty="0" smtClean="0"/>
              <a:t>Assistance </a:t>
            </a:r>
            <a:r>
              <a:rPr lang="en-US" sz="2800" dirty="0"/>
              <a:t>is </a:t>
            </a:r>
            <a:r>
              <a:rPr lang="en-US" sz="2800" dirty="0" smtClean="0"/>
              <a:t>given with </a:t>
            </a:r>
            <a:r>
              <a:rPr lang="en-US" sz="2800" dirty="0"/>
              <a:t>a calm and kind </a:t>
            </a:r>
            <a:r>
              <a:rPr lang="en-US" sz="2800" dirty="0" smtClean="0"/>
              <a:t>demeanor.</a:t>
            </a:r>
            <a:endParaRPr lang="en-US" sz="2800" dirty="0"/>
          </a:p>
          <a:p>
            <a:pPr marL="274320" lvl="0" indent="-274320">
              <a:spcBef>
                <a:spcPts val="0"/>
              </a:spcBef>
              <a:spcAft>
                <a:spcPts val="1800"/>
              </a:spcAft>
            </a:pPr>
            <a:r>
              <a:rPr lang="en-US" sz="2800" dirty="0"/>
              <a:t>The correct amount of assistance </a:t>
            </a:r>
            <a:r>
              <a:rPr lang="en-US" sz="2800" dirty="0" smtClean="0"/>
              <a:t>is planned in advance.</a:t>
            </a:r>
            <a:endParaRPr lang="en-US" sz="2800" dirty="0"/>
          </a:p>
        </p:txBody>
      </p:sp>
      <p:pic>
        <p:nvPicPr>
          <p:cNvPr id="5" name="Picture 4" descr="Loop-art-piece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49346" b="63422"/>
          <a:stretch/>
        </p:blipFill>
        <p:spPr>
          <a:xfrm>
            <a:off x="667111" y="2114097"/>
            <a:ext cx="3797418" cy="3896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97624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Video—Step 2: Giving Assistance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5" name="Giving Assistance Draft 3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600"/>
          </a:xfrm>
        </p:spPr>
      </p:pic>
    </p:spTree>
    <p:extLst>
      <p:ext uri="{BB962C8B-B14F-4D97-AF65-F5344CB8AC3E}">
        <p14:creationId xmlns:p14="http://schemas.microsoft.com/office/powerpoint/2010/main" val="183980421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300" b="1" dirty="0" smtClean="0"/>
              <a:t>Step 3: </a:t>
            </a:r>
            <a:r>
              <a:rPr lang="en-US" sz="3300" dirty="0" smtClean="0"/>
              <a:t>Observe the Child’s Response</a:t>
            </a:r>
            <a:endParaRPr lang="en-US" sz="3300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4496775" y="2216864"/>
            <a:ext cx="3280654" cy="3794118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3600" b="1" dirty="0" smtClean="0">
                <a:solidFill>
                  <a:srgbClr val="E46C0A"/>
                </a:solidFill>
              </a:rPr>
              <a:t>Was it…</a:t>
            </a:r>
            <a:endParaRPr lang="en-US" sz="3600" b="1" dirty="0">
              <a:solidFill>
                <a:srgbClr val="E46C0A"/>
              </a:solidFill>
            </a:endParaRPr>
          </a:p>
          <a:p>
            <a:pPr marL="274320" indent="-274320"/>
            <a:r>
              <a:rPr lang="en-US" sz="3600" dirty="0" smtClean="0"/>
              <a:t>Correct?</a:t>
            </a:r>
            <a:endParaRPr lang="en-US" sz="3600" dirty="0"/>
          </a:p>
          <a:p>
            <a:pPr marL="274320" indent="-274320"/>
            <a:r>
              <a:rPr lang="en-US" sz="3600" dirty="0" smtClean="0"/>
              <a:t>Incorrect?</a:t>
            </a:r>
            <a:endParaRPr lang="en-US" sz="3600" dirty="0"/>
          </a:p>
          <a:p>
            <a:pPr marL="274320" indent="-274320"/>
            <a:r>
              <a:rPr lang="en-US" sz="3600" dirty="0" smtClean="0"/>
              <a:t>No response </a:t>
            </a:r>
            <a:br>
              <a:rPr lang="en-US" sz="3600" dirty="0" smtClean="0"/>
            </a:br>
            <a:r>
              <a:rPr lang="en-US" sz="3600" dirty="0" smtClean="0"/>
              <a:t>at all?</a:t>
            </a:r>
            <a:endParaRPr lang="en-US" sz="3600" dirty="0"/>
          </a:p>
        </p:txBody>
      </p:sp>
      <p:pic>
        <p:nvPicPr>
          <p:cNvPr id="4" name="Picture 3" descr="Loop-art-piece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68120" t="-1923" r="-1895" b="50538"/>
          <a:stretch/>
        </p:blipFill>
        <p:spPr>
          <a:xfrm>
            <a:off x="1932524" y="1278142"/>
            <a:ext cx="2258361" cy="48827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73001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 smtClean="0"/>
              <a:t>Step 4: </a:t>
            </a:r>
            <a:r>
              <a:rPr lang="en-US" dirty="0" smtClean="0"/>
              <a:t>Giving immediate Feedback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</p:txBody>
      </p:sp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7349135"/>
              </p:ext>
            </p:extLst>
          </p:nvPr>
        </p:nvGraphicFramePr>
        <p:xfrm>
          <a:off x="1524000" y="1397000"/>
          <a:ext cx="6096000" cy="74168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3048000"/>
                <a:gridCol w="3048000"/>
              </a:tblGrid>
              <a:tr h="37084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8" name="Picture 7" descr="Loop-art-piece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217" t="66103" r="30462" b="-639"/>
          <a:stretch/>
        </p:blipFill>
        <p:spPr>
          <a:xfrm>
            <a:off x="4476126" y="1186084"/>
            <a:ext cx="4333594" cy="3988725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537067" y="2025877"/>
            <a:ext cx="5552359" cy="4330473"/>
          </a:xfrm>
          <a:prstGeom prst="rect">
            <a:avLst/>
          </a:prstGeom>
        </p:spPr>
        <p:txBody>
          <a:bodyPr wrap="square">
            <a:noAutofit/>
          </a:bodyPr>
          <a:lstStyle/>
          <a:p>
            <a:pPr marL="274320" lvl="0" indent="-274320">
              <a:spcBef>
                <a:spcPts val="1800"/>
              </a:spcBef>
              <a:buFont typeface="Arial" panose="020B0604020202020204" pitchFamily="34" charset="0"/>
              <a:buChar char="•"/>
            </a:pPr>
            <a:r>
              <a:rPr lang="en-US" sz="2800" dirty="0">
                <a:latin typeface="Century Gothic"/>
                <a:cs typeface="Century Gothic"/>
              </a:rPr>
              <a:t>Feedback is given </a:t>
            </a:r>
            <a:r>
              <a:rPr lang="en-US" sz="2800" dirty="0" smtClean="0">
                <a:latin typeface="Century Gothic"/>
                <a:cs typeface="Century Gothic"/>
              </a:rPr>
              <a:t/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dirty="0" smtClean="0">
                <a:latin typeface="Century Gothic"/>
                <a:cs typeface="Century Gothic"/>
              </a:rPr>
              <a:t>immediately </a:t>
            </a:r>
            <a:r>
              <a:rPr lang="en-US" sz="2800" dirty="0">
                <a:latin typeface="Century Gothic"/>
                <a:cs typeface="Century Gothic"/>
              </a:rPr>
              <a:t>after </a:t>
            </a:r>
            <a:r>
              <a:rPr lang="en-US" sz="2800" dirty="0" smtClean="0">
                <a:latin typeface="Century Gothic"/>
                <a:cs typeface="Century Gothic"/>
              </a:rPr>
              <a:t>the </a:t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dirty="0" smtClean="0">
                <a:latin typeface="Century Gothic"/>
                <a:cs typeface="Century Gothic"/>
              </a:rPr>
              <a:t>child responds.</a:t>
            </a:r>
            <a:endParaRPr lang="en-US" sz="2800" dirty="0">
              <a:latin typeface="Century Gothic"/>
              <a:cs typeface="Century Gothic"/>
            </a:endParaRPr>
          </a:p>
          <a:p>
            <a:pPr marL="274320" lvl="0" indent="-274320">
              <a:spcBef>
                <a:spcPts val="1800"/>
              </a:spcBef>
              <a:buFont typeface="Arial" panose="020B0604020202020204" pitchFamily="34" charset="0"/>
              <a:buChar char="•"/>
            </a:pPr>
            <a:r>
              <a:rPr lang="en-US" sz="2800" dirty="0">
                <a:latin typeface="Century Gothic"/>
                <a:cs typeface="Century Gothic"/>
              </a:rPr>
              <a:t>Feedback is </a:t>
            </a:r>
            <a:r>
              <a:rPr lang="en-US" sz="2800" dirty="0" smtClean="0">
                <a:latin typeface="Century Gothic"/>
                <a:cs typeface="Century Gothic"/>
              </a:rPr>
              <a:t>clear.</a:t>
            </a:r>
          </a:p>
          <a:p>
            <a:pPr marL="274320" lvl="0" indent="-274320">
              <a:spcBef>
                <a:spcPts val="1800"/>
              </a:spcBef>
              <a:buFont typeface="Arial" panose="020B0604020202020204" pitchFamily="34" charset="0"/>
              <a:buChar char="•"/>
            </a:pPr>
            <a:r>
              <a:rPr lang="en-US" sz="2800" dirty="0" smtClean="0">
                <a:latin typeface="Century Gothic"/>
                <a:cs typeface="Century Gothic"/>
              </a:rPr>
              <a:t>Feedback </a:t>
            </a:r>
            <a:r>
              <a:rPr lang="en-US" sz="2800" dirty="0">
                <a:latin typeface="Century Gothic"/>
                <a:cs typeface="Century Gothic"/>
              </a:rPr>
              <a:t>is behavior </a:t>
            </a:r>
            <a:r>
              <a:rPr lang="en-US" sz="2800" dirty="0" smtClean="0">
                <a:latin typeface="Century Gothic"/>
                <a:cs typeface="Century Gothic"/>
              </a:rPr>
              <a:t/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dirty="0" smtClean="0">
                <a:latin typeface="Century Gothic"/>
                <a:cs typeface="Century Gothic"/>
              </a:rPr>
              <a:t>specific</a:t>
            </a:r>
            <a:r>
              <a:rPr lang="en-US" sz="2800" dirty="0">
                <a:latin typeface="Century Gothic"/>
                <a:cs typeface="Century Gothic"/>
              </a:rPr>
              <a:t>—the feedback </a:t>
            </a:r>
            <a:r>
              <a:rPr lang="en-US" sz="2800" dirty="0" smtClean="0">
                <a:latin typeface="Century Gothic"/>
                <a:cs typeface="Century Gothic"/>
              </a:rPr>
              <a:t/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dirty="0" smtClean="0">
                <a:latin typeface="Century Gothic"/>
                <a:cs typeface="Century Gothic"/>
              </a:rPr>
              <a:t>matches </a:t>
            </a:r>
            <a:r>
              <a:rPr lang="en-US" sz="2800" dirty="0">
                <a:latin typeface="Century Gothic"/>
                <a:cs typeface="Century Gothic"/>
              </a:rPr>
              <a:t>exactly what </a:t>
            </a:r>
            <a:r>
              <a:rPr lang="en-US" sz="2800" dirty="0" smtClean="0">
                <a:latin typeface="Century Gothic"/>
                <a:cs typeface="Century Gothic"/>
              </a:rPr>
              <a:t>the </a:t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dirty="0" smtClean="0">
                <a:latin typeface="Century Gothic"/>
                <a:cs typeface="Century Gothic"/>
              </a:rPr>
              <a:t>child </a:t>
            </a:r>
            <a:r>
              <a:rPr lang="en-US" sz="2800" dirty="0">
                <a:latin typeface="Century Gothic"/>
                <a:cs typeface="Century Gothic"/>
              </a:rPr>
              <a:t>has just </a:t>
            </a:r>
            <a:r>
              <a:rPr lang="en-US" sz="2800" dirty="0" smtClean="0">
                <a:latin typeface="Century Gothic"/>
                <a:cs typeface="Century Gothic"/>
              </a:rPr>
              <a:t>accomplished.</a:t>
            </a:r>
            <a:endParaRPr lang="en-US" sz="28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4576204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Video--Observing child’s Response</a:t>
            </a:r>
            <a:br>
              <a:rPr lang="en-US" dirty="0" smtClean="0">
                <a:solidFill>
                  <a:srgbClr val="FF0000"/>
                </a:solidFill>
              </a:rPr>
            </a:br>
            <a:r>
              <a:rPr lang="en-US" dirty="0" smtClean="0">
                <a:solidFill>
                  <a:srgbClr val="FF0000"/>
                </a:solidFill>
              </a:rPr>
              <a:t>and Giving immediate Feedback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5" name="Observing Response and Giving Feedback Draft 3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600"/>
          </a:xfrm>
        </p:spPr>
      </p:pic>
    </p:spTree>
    <p:extLst>
      <p:ext uri="{BB962C8B-B14F-4D97-AF65-F5344CB8AC3E}">
        <p14:creationId xmlns:p14="http://schemas.microsoft.com/office/powerpoint/2010/main" val="40395016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Correcting Errors	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10339" y="1988156"/>
            <a:ext cx="7721520" cy="4525963"/>
          </a:xfrm>
        </p:spPr>
        <p:txBody>
          <a:bodyPr>
            <a:noAutofit/>
          </a:bodyPr>
          <a:lstStyle/>
          <a:p>
            <a:pPr marL="274320" lvl="0" indent="-274320">
              <a:spcBef>
                <a:spcPts val="1600"/>
              </a:spcBef>
            </a:pPr>
            <a:r>
              <a:rPr lang="en-US" dirty="0"/>
              <a:t>Errors are corrected immediately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after </a:t>
            </a:r>
            <a:r>
              <a:rPr lang="en-US" dirty="0"/>
              <a:t>a child </a:t>
            </a:r>
            <a:r>
              <a:rPr lang="en-US" dirty="0" smtClean="0"/>
              <a:t>responds.</a:t>
            </a:r>
            <a:endParaRPr lang="en-US" dirty="0"/>
          </a:p>
          <a:p>
            <a:pPr marL="274320" lvl="0" indent="-274320">
              <a:spcBef>
                <a:spcPts val="1600"/>
              </a:spcBef>
            </a:pPr>
            <a:r>
              <a:rPr lang="en-US" dirty="0"/>
              <a:t>Errors are corrected with encouragement and </a:t>
            </a:r>
            <a:r>
              <a:rPr lang="en-US" dirty="0" smtClean="0"/>
              <a:t>reassurance.</a:t>
            </a:r>
          </a:p>
          <a:p>
            <a:pPr marL="274320" lvl="0" indent="-274320">
              <a:spcBef>
                <a:spcPts val="1600"/>
              </a:spcBef>
            </a:pPr>
            <a:r>
              <a:rPr lang="en-US" dirty="0" smtClean="0"/>
              <a:t>Errors </a:t>
            </a:r>
            <a:r>
              <a:rPr lang="en-US" dirty="0"/>
              <a:t>are corrected </a:t>
            </a:r>
            <a:r>
              <a:rPr lang="en-US" dirty="0" smtClean="0"/>
              <a:t>without interrupting the flow of learning.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35758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Video--Correcting Errors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5" name="Correcting Errors Draft 2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600"/>
          </a:xfrm>
        </p:spPr>
      </p:pic>
    </p:spTree>
    <p:extLst>
      <p:ext uri="{BB962C8B-B14F-4D97-AF65-F5344CB8AC3E}">
        <p14:creationId xmlns:p14="http://schemas.microsoft.com/office/powerpoint/2010/main" val="107795184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FF0000"/>
                </a:solidFill>
              </a:rPr>
              <a:t>Video--Pulling it all together</a:t>
            </a:r>
            <a:endParaRPr lang="en-US" dirty="0">
              <a:solidFill>
                <a:srgbClr val="FF0000"/>
              </a:solidFill>
            </a:endParaRPr>
          </a:p>
        </p:txBody>
      </p:sp>
      <p:pic>
        <p:nvPicPr>
          <p:cNvPr id="5" name="Pulling it All Together Draft 2_SUBS.wmv">
            <a:hlinkClick r:id="" action="ppaction://media"/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600"/>
          </a:xfrm>
        </p:spPr>
      </p:pic>
    </p:spTree>
    <p:extLst>
      <p:ext uri="{BB962C8B-B14F-4D97-AF65-F5344CB8AC3E}">
        <p14:creationId xmlns:p14="http://schemas.microsoft.com/office/powerpoint/2010/main" val="26356429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hildren_on_tire_swing_08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3048" r="13821"/>
          <a:stretch/>
        </p:blipFill>
        <p:spPr>
          <a:xfrm>
            <a:off x="3941143" y="3352853"/>
            <a:ext cx="3700296" cy="277522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Teaching Loops Support Individualized Instruction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8059" y="1933210"/>
            <a:ext cx="6751314" cy="1419644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b="1">
                <a:solidFill>
                  <a:srgbClr val="31859C"/>
                </a:solidFill>
              </a:rPr>
              <a:t>IEP objectives, ILP objectives or </a:t>
            </a:r>
            <a:r>
              <a:rPr lang="en-US" b="1" smtClean="0">
                <a:solidFill>
                  <a:srgbClr val="31859C"/>
                </a:solidFill>
              </a:rPr>
              <a:t/>
            </a:r>
            <a:br>
              <a:rPr lang="en-US" b="1" smtClean="0">
                <a:solidFill>
                  <a:srgbClr val="31859C"/>
                </a:solidFill>
              </a:rPr>
            </a:br>
            <a:r>
              <a:rPr lang="en-US" b="1" smtClean="0">
                <a:solidFill>
                  <a:srgbClr val="31859C"/>
                </a:solidFill>
              </a:rPr>
              <a:t>a </a:t>
            </a:r>
            <a:r>
              <a:rPr lang="en-US" b="1">
                <a:solidFill>
                  <a:srgbClr val="31859C"/>
                </a:solidFill>
              </a:rPr>
              <a:t>new behavior</a:t>
            </a:r>
            <a:endParaRPr lang="en-US" b="1" dirty="0">
              <a:solidFill>
                <a:srgbClr val="31859C"/>
              </a:solidFill>
            </a:endParaRPr>
          </a:p>
        </p:txBody>
      </p:sp>
      <p:pic>
        <p:nvPicPr>
          <p:cNvPr id="5" name="Picture 4" descr="Clipboard.jpg"/>
          <p:cNvPicPr>
            <a:picLocks noChangeAspect="1"/>
          </p:cNvPicPr>
          <p:nvPr/>
        </p:nvPicPr>
        <p:blipFill rotWithShape="1"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4209" b="100000" l="17048" r="76985">
                        <a14:foregroundMark x1="45551" y1="13639" x2="45551" y2="13639"/>
                        <a14:foregroundMark x1="41822" y1="9270" x2="41822" y2="9270"/>
                        <a14:foregroundMark x1="22323" y1="68354" x2="22323" y2="68354"/>
                        <a14:foregroundMark x1="48801" y1="12520" x2="48801" y2="1252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l="16634" t="3155" r="22977"/>
          <a:stretch/>
        </p:blipFill>
        <p:spPr>
          <a:xfrm rot="20016573">
            <a:off x="2262975" y="3075148"/>
            <a:ext cx="1824927" cy="2926655"/>
          </a:xfrm>
          <a:prstGeom prst="rect">
            <a:avLst/>
          </a:prstGeom>
          <a:effectLst>
            <a:outerShdw blurRad="123825" dist="63500" dir="2700000" algn="tl" rotWithShape="0">
              <a:srgbClr val="000000">
                <a:alpha val="29000"/>
              </a:srgbClr>
            </a:outerShdw>
          </a:effectLst>
        </p:spPr>
      </p:pic>
      <p:pic>
        <p:nvPicPr>
          <p:cNvPr id="6" name="Picture 5" descr="BU005294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4376155">
            <a:off x="1842494" y="4171741"/>
            <a:ext cx="1655767" cy="1304887"/>
          </a:xfrm>
          <a:prstGeom prst="rect">
            <a:avLst/>
          </a:prstGeom>
          <a:effectLst>
            <a:outerShdw blurRad="63500" dist="50800" dir="2700000" algn="tl" rotWithShape="0">
              <a:srgbClr val="000000">
                <a:alpha val="27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7607812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299033" y="4655256"/>
            <a:ext cx="6399517" cy="1623922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299033" y="3227459"/>
            <a:ext cx="6399517" cy="1262149"/>
          </a:xfrm>
          <a:prstGeom prst="rect">
            <a:avLst/>
          </a:prstGeom>
          <a:solidFill>
            <a:srgbClr val="9537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1299033" y="1910089"/>
            <a:ext cx="6399517" cy="1182173"/>
          </a:xfrm>
          <a:prstGeom prst="rect">
            <a:avLst/>
          </a:prstGeom>
          <a:solidFill>
            <a:srgbClr val="31859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75722" y="1925317"/>
            <a:ext cx="6459462" cy="4525963"/>
          </a:xfrm>
        </p:spPr>
        <p:txBody>
          <a:bodyPr>
            <a:noAutofit/>
          </a:bodyPr>
          <a:lstStyle/>
          <a:p>
            <a:pPr marL="0" indent="0">
              <a:spcBef>
                <a:spcPts val="3100"/>
              </a:spcBef>
              <a:buNone/>
            </a:pPr>
            <a:r>
              <a:rPr lang="en-US" dirty="0" smtClean="0">
                <a:solidFill>
                  <a:schemeClr val="bg1"/>
                </a:solidFill>
              </a:rPr>
              <a:t>A teaching loop is a </a:t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“brief teaching interaction.”</a:t>
            </a:r>
            <a:endParaRPr lang="en-US" dirty="0">
              <a:solidFill>
                <a:schemeClr val="bg1"/>
              </a:solidFill>
            </a:endParaRPr>
          </a:p>
          <a:p>
            <a:pPr marL="0" indent="0">
              <a:spcBef>
                <a:spcPts val="3100"/>
              </a:spcBef>
              <a:buNone/>
            </a:pPr>
            <a:r>
              <a:rPr lang="en-US" dirty="0" smtClean="0">
                <a:solidFill>
                  <a:schemeClr val="bg1"/>
                </a:solidFill>
              </a:rPr>
              <a:t>Each </a:t>
            </a:r>
            <a:r>
              <a:rPr lang="en-US" dirty="0">
                <a:solidFill>
                  <a:schemeClr val="bg1"/>
                </a:solidFill>
              </a:rPr>
              <a:t>step </a:t>
            </a:r>
            <a:r>
              <a:rPr lang="en-US" dirty="0" smtClean="0">
                <a:solidFill>
                  <a:schemeClr val="bg1"/>
                </a:solidFill>
              </a:rPr>
              <a:t>in the loop is </a:t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equally important.</a:t>
            </a:r>
            <a:endParaRPr lang="en-US" dirty="0">
              <a:solidFill>
                <a:schemeClr val="bg1"/>
              </a:solidFill>
            </a:endParaRPr>
          </a:p>
          <a:p>
            <a:pPr marL="0" indent="0">
              <a:spcBef>
                <a:spcPts val="3100"/>
              </a:spcBef>
              <a:buNone/>
            </a:pPr>
            <a:r>
              <a:rPr lang="en-US" dirty="0" smtClean="0">
                <a:solidFill>
                  <a:schemeClr val="bg1"/>
                </a:solidFill>
              </a:rPr>
              <a:t>Using </a:t>
            </a:r>
            <a:r>
              <a:rPr lang="en-US" dirty="0">
                <a:solidFill>
                  <a:schemeClr val="bg1"/>
                </a:solidFill>
              </a:rPr>
              <a:t>a teaching loop </a:t>
            </a:r>
            <a:r>
              <a:rPr lang="en-US" dirty="0" smtClean="0">
                <a:solidFill>
                  <a:schemeClr val="bg1"/>
                </a:solidFill>
              </a:rPr>
              <a:t>helps </a:t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to create </a:t>
            </a:r>
            <a:r>
              <a:rPr lang="en-US" dirty="0">
                <a:solidFill>
                  <a:schemeClr val="bg1"/>
                </a:solidFill>
              </a:rPr>
              <a:t>more </a:t>
            </a:r>
            <a:r>
              <a:rPr lang="en-US" dirty="0" smtClean="0">
                <a:solidFill>
                  <a:schemeClr val="bg1"/>
                </a:solidFill>
              </a:rPr>
              <a:t>individualized learning opportunities. 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2780500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7" grpId="0" animBg="1"/>
      <p:bldP spid="6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1713610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6879</TotalTime>
  <Words>303</Words>
  <Application>Microsoft Macintosh PowerPoint</Application>
  <PresentationFormat>On-screen Show (4:3)</PresentationFormat>
  <Paragraphs>79</Paragraphs>
  <Slides>22</Slides>
  <Notes>8</Notes>
  <HiddenSlides>0</HiddenSlides>
  <MMClips>6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3" baseType="lpstr">
      <vt:lpstr>Office Theme</vt:lpstr>
      <vt:lpstr>Embedded Teaching and learning:  the Teaching loop</vt:lpstr>
      <vt:lpstr>Focus on  the roof</vt:lpstr>
      <vt:lpstr>objectives</vt:lpstr>
      <vt:lpstr>What is a teaching loop?</vt:lpstr>
      <vt:lpstr>Video: The teaching loop</vt:lpstr>
      <vt:lpstr>Why use A teaching Loop?</vt:lpstr>
      <vt:lpstr>When to use a teaching loop?</vt:lpstr>
      <vt:lpstr>The Teaching Loop</vt:lpstr>
      <vt:lpstr>Step 1: Providing the Cue</vt:lpstr>
      <vt:lpstr>Examples of cues </vt:lpstr>
      <vt:lpstr>Video--Step 1: providing the Cue</vt:lpstr>
      <vt:lpstr>Step 2: Giving Assistance</vt:lpstr>
      <vt:lpstr>Video—Step 2: Giving Assistance</vt:lpstr>
      <vt:lpstr>Step 3: Observe the Child’s Response</vt:lpstr>
      <vt:lpstr>Step 4: Giving immediate Feedback</vt:lpstr>
      <vt:lpstr>Video--Observing child’s Response and Giving immediate Feedback</vt:lpstr>
      <vt:lpstr>Correcting Errors </vt:lpstr>
      <vt:lpstr>Video--Correcting Errors</vt:lpstr>
      <vt:lpstr>Video--Pulling it all together</vt:lpstr>
      <vt:lpstr>Teaching Loops Support Individualized Instruction</vt:lpstr>
      <vt:lpstr>review</vt:lpstr>
      <vt:lpstr>PowerPoint Presentation</vt:lpstr>
    </vt:vector>
  </TitlesOfParts>
  <Company>Microsoft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D. Cameron</dc:creator>
  <cp:lastModifiedBy>Prakarn</cp:lastModifiedBy>
  <cp:revision>297</cp:revision>
  <cp:lastPrinted>2013-01-29T00:30:00Z</cp:lastPrinted>
  <dcterms:created xsi:type="dcterms:W3CDTF">2012-06-21T21:51:01Z</dcterms:created>
  <dcterms:modified xsi:type="dcterms:W3CDTF">2014-07-03T18:31:07Z</dcterms:modified>
</cp:coreProperties>
</file>