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25" r:id="rId5"/>
    <p:sldId id="256" r:id="rId6"/>
    <p:sldId id="411" r:id="rId7"/>
    <p:sldId id="412" r:id="rId8"/>
    <p:sldId id="413" r:id="rId9"/>
    <p:sldId id="414" r:id="rId10"/>
    <p:sldId id="415" r:id="rId11"/>
    <p:sldId id="417" r:id="rId12"/>
    <p:sldId id="274" r:id="rId13"/>
    <p:sldId id="420" r:id="rId14"/>
    <p:sldId id="280" r:id="rId15"/>
    <p:sldId id="416" r:id="rId16"/>
    <p:sldId id="282" r:id="rId17"/>
    <p:sldId id="418" r:id="rId18"/>
    <p:sldId id="419" r:id="rId19"/>
    <p:sldId id="295" r:id="rId20"/>
    <p:sldId id="428" r:id="rId21"/>
  </p:sldIdLst>
  <p:sldSz cx="12192000" cy="6858000"/>
  <p:notesSz cx="6858000" cy="2457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6">
          <p15:clr>
            <a:srgbClr val="A4A3A4"/>
          </p15:clr>
        </p15:guide>
        <p15:guide id="2" orient="horz" pos="2390">
          <p15:clr>
            <a:srgbClr val="A4A3A4"/>
          </p15:clr>
        </p15:guide>
        <p15:guide id="3" orient="horz" pos="1727">
          <p15:clr>
            <a:srgbClr val="A4A3A4"/>
          </p15:clr>
        </p15:guide>
        <p15:guide id="4" pos="3839">
          <p15:clr>
            <a:srgbClr val="A4A3A4"/>
          </p15:clr>
        </p15:guide>
        <p15:guide id="5" pos="41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ckovich, Patricia (ACF) (CTR)" initials="M(" lastIdx="4" clrIdx="0"/>
  <p:cmAuthor id="2" name="Treshawn Anderson" initials="TA" lastIdx="2" clrIdx="1"/>
  <p:cmAuthor id="3" name="Elizabeth Zack" initials="" lastIdx="8" clrIdx="2"/>
  <p:cmAuthor id="4" name="Traci Kutaka" initials="TK" lastIdx="27" clrIdx="3">
    <p:extLst>
      <p:ext uri="{19B8F6BF-5375-455C-9EA6-DF929625EA0E}">
        <p15:presenceInfo xmlns:p15="http://schemas.microsoft.com/office/powerpoint/2012/main" userId="S-1-5-21-1409082233-2025429265-682003330-361163" providerId="AD"/>
      </p:ext>
    </p:extLst>
  </p:cmAuthor>
  <p:cmAuthor id="5" name="Lauren Baker" initials="LB" lastIdx="1" clrIdx="4">
    <p:extLst>
      <p:ext uri="{19B8F6BF-5375-455C-9EA6-DF929625EA0E}">
        <p15:presenceInfo xmlns:p15="http://schemas.microsoft.com/office/powerpoint/2012/main" userId="S::LBaker@zerotothree.org::37d17879-b7ad-448f-8999-e8d2cd51b9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80"/>
    <a:srgbClr val="108040"/>
    <a:srgbClr val="21FF80"/>
    <a:srgbClr val="21FF06"/>
    <a:srgbClr val="108001"/>
    <a:srgbClr val="18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710DB-E9C2-4164-9B72-75C5616BD626}" v="10" dt="2020-05-15T13:34:58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63" autoAdjust="0"/>
    <p:restoredTop sz="69184" autoAdjust="0"/>
  </p:normalViewPr>
  <p:slideViewPr>
    <p:cSldViewPr snapToGrid="0">
      <p:cViewPr varScale="1">
        <p:scale>
          <a:sx n="42" d="100"/>
          <a:sy n="42" d="100"/>
        </p:scale>
        <p:origin x="354" y="48"/>
      </p:cViewPr>
      <p:guideLst>
        <p:guide orient="horz" pos="3096"/>
        <p:guide orient="horz" pos="2390"/>
        <p:guide orient="horz" pos="1727"/>
        <p:guide pos="3839"/>
        <p:guide pos="41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8E7-3ED8-424D-AD88-25A0D5B7B85B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6CDF-794E-4427-A88F-D37E84A406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96" name="Shape 4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457200"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8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7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736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48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8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87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1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C31C-0278-496F-A5DB-D6E02499B5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7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121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1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5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3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48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94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/>
              <a:buChar char="•"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C31C-0278-496F-A5DB-D6E02499B5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5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09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droppedImage-1.pdf" descr="dropped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19" y="-17859"/>
            <a:ext cx="12215813" cy="817108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© 2012/2019 Clements &amp; Sarama; do not duplicate, disseminate, or us without permission."/>
          <p:cNvSpPr txBox="1"/>
          <p:nvPr/>
        </p:nvSpPr>
        <p:spPr>
          <a:xfrm>
            <a:off x="3558447" y="6580022"/>
            <a:ext cx="5075108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584200">
              <a:defRPr sz="15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rPr sz="1055" dirty="0"/>
              <a:t>© 2012/2019 Clements &amp; Sarama; do not duplicate, disseminate, or us without permission.</a:t>
            </a:r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04790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trajectorie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learningtrajectories.org/activity/counting-wan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trajectori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://learningtrajectories.org/video/1769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“High Attainers”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6000"/>
            </a:lvl1pPr>
          </a:lstStyle>
          <a:p>
            <a:r>
              <a:rPr lang="en-US" dirty="0"/>
              <a:t>Further Examples of Differentiating</a:t>
            </a:r>
            <a:endParaRPr dirty="0"/>
          </a:p>
        </p:txBody>
      </p:sp>
      <p:sp>
        <p:nvSpPr>
          <p:cNvPr id="493" name="Teachers underestimated 41% of the time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More of the counting learning trajectory.</a:t>
            </a:r>
          </a:p>
          <a:p>
            <a:r>
              <a:rPr lang="en-US" dirty="0"/>
              <a:t>Let’s start with more of the developmental progression.</a:t>
            </a:r>
          </a:p>
        </p:txBody>
      </p:sp>
    </p:spTree>
    <p:extLst>
      <p:ext uri="{BB962C8B-B14F-4D97-AF65-F5344CB8AC3E}">
        <p14:creationId xmlns:p14="http://schemas.microsoft.com/office/powerpoint/2010/main" val="93083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Supporting Teaching and Learning: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Groups</a:t>
            </a:r>
          </a:p>
          <a:p>
            <a:r>
              <a:rPr lang="en-US" dirty="0"/>
              <a:t>Naturalistic Observation</a:t>
            </a:r>
          </a:p>
          <a:p>
            <a:pPr lvl="1"/>
            <a:r>
              <a:rPr lang="en-US" dirty="0"/>
              <a:t>Templates for differentiation </a:t>
            </a:r>
          </a:p>
          <a:p>
            <a:pPr lvl="1"/>
            <a:r>
              <a:rPr lang="en-US" dirty="0"/>
              <a:t>Support from LT</a:t>
            </a:r>
            <a:r>
              <a:rPr lang="en-US" baseline="30000" dirty="0"/>
              <a:t>2</a:t>
            </a:r>
          </a:p>
          <a:p>
            <a:r>
              <a:rPr lang="en-US" dirty="0"/>
              <a:t>The Role of Feedback Cycles</a:t>
            </a:r>
          </a:p>
        </p:txBody>
      </p:sp>
    </p:spTree>
    <p:extLst>
      <p:ext uri="{BB962C8B-B14F-4D97-AF65-F5344CB8AC3E}">
        <p14:creationId xmlns:p14="http://schemas.microsoft.com/office/powerpoint/2010/main" val="202498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mall Groups: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dirty="0"/>
              <a:t>Small Groups</a:t>
            </a:r>
          </a:p>
        </p:txBody>
      </p:sp>
      <p:sp>
        <p:nvSpPr>
          <p:cNvPr id="584" name="Early childhood educations do not use them much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dirty="0"/>
              <a:t>Research</a:t>
            </a:r>
            <a:r>
              <a:rPr lang="en-US" dirty="0"/>
              <a:t> suggest small groups are the most</a:t>
            </a:r>
            <a:r>
              <a:rPr dirty="0"/>
              <a:t> effective teaching strategy.</a:t>
            </a:r>
            <a:endParaRPr lang="en-US" dirty="0">
              <a:cs typeface="Calibri"/>
            </a:endParaRPr>
          </a:p>
          <a:p>
            <a:r>
              <a:rPr lang="en-US" dirty="0"/>
              <a:t>There are benefits</a:t>
            </a:r>
            <a:r>
              <a:rPr dirty="0"/>
              <a:t> and misuses of grouping by children’s level of thinking.</a:t>
            </a:r>
            <a:endParaRPr lang="en-US" dirty="0"/>
          </a:p>
          <a:p>
            <a:r>
              <a:rPr lang="en-US" dirty="0"/>
              <a:t>Use small group work to differentiate teaching, based on children’s needs and learning trajectories.</a:t>
            </a:r>
          </a:p>
        </p:txBody>
      </p:sp>
    </p:spTree>
    <p:extLst>
      <p:ext uri="{BB962C8B-B14F-4D97-AF65-F5344CB8AC3E}">
        <p14:creationId xmlns:p14="http://schemas.microsoft.com/office/powerpoint/2010/main" val="221579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0B5C-A7CF-D34D-B89E-E42DE1DE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Explore—With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267C0-983E-7D45-BBCD-19BFB73AF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4-year-olds explore manipulatives, interacting with each other and the teacher.</a:t>
            </a:r>
          </a:p>
          <a:p>
            <a:r>
              <a:rPr lang="en-US" dirty="0"/>
              <a:t>Example of teacher’s notes: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AB386E-158C-9442-9A3E-9CA80B0CBF6C}"/>
              </a:ext>
            </a:extLst>
          </p:cNvPr>
          <p:cNvGraphicFramePr>
            <a:graphicFrameLocks noGrp="1"/>
          </p:cNvGraphicFramePr>
          <p:nvPr/>
        </p:nvGraphicFramePr>
        <p:xfrm>
          <a:off x="85493" y="3328639"/>
          <a:ext cx="74592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247">
                  <a:extLst>
                    <a:ext uri="{9D8B030D-6E8A-4147-A177-3AD203B41FA5}">
                      <a16:colId xmlns:a16="http://schemas.microsoft.com/office/drawing/2014/main" val="2579412224"/>
                    </a:ext>
                  </a:extLst>
                </a:gridCol>
                <a:gridCol w="3112345">
                  <a:extLst>
                    <a:ext uri="{9D8B030D-6E8A-4147-A177-3AD203B41FA5}">
                      <a16:colId xmlns:a16="http://schemas.microsoft.com/office/drawing/2014/main" val="2096814304"/>
                    </a:ext>
                  </a:extLst>
                </a:gridCol>
                <a:gridCol w="2950649">
                  <a:extLst>
                    <a:ext uri="{9D8B030D-6E8A-4147-A177-3AD203B41FA5}">
                      <a16:colId xmlns:a16="http://schemas.microsoft.com/office/drawing/2014/main" val="1763321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 Counted/Produced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5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VC “2</a:t>
                      </a:r>
                      <a:r>
                        <a:rPr lang="en-US" strike="noStrike" dirty="0"/>
                        <a:t> 4…3”; C 2 some corr.;</a:t>
                      </a:r>
                      <a:r>
                        <a:rPr lang="en-US" dirty="0"/>
                        <a:t>  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Sayer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 in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 Check first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213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1-5 (card.);   P 1, 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 Small Numbers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4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 3, 4 corr., no cardinality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Corresponder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1968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145" y="3462640"/>
            <a:ext cx="4283152" cy="32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78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Made Number Pizza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algn="ctr"/>
            <a:r>
              <a:rPr lang="en-US" dirty="0"/>
              <a:t>Making Number Pizzas</a:t>
            </a:r>
            <a:endParaRPr dirty="0"/>
          </a:p>
        </p:txBody>
      </p:sp>
      <p:pic>
        <p:nvPicPr>
          <p:cNvPr id="594" name="droppedImage.pdf" descr="dropped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97441" y="1825625"/>
            <a:ext cx="3796926" cy="387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8036" y="0"/>
                  <a:pt x="5272" y="1055"/>
                  <a:pt x="3164" y="3163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8"/>
                  <a:pt x="3164" y="18437"/>
                </a:cubicBezTo>
                <a:cubicBezTo>
                  <a:pt x="5272" y="20545"/>
                  <a:pt x="8036" y="21600"/>
                  <a:pt x="10799" y="21600"/>
                </a:cubicBezTo>
                <a:cubicBezTo>
                  <a:pt x="13563" y="21600"/>
                  <a:pt x="16328" y="20545"/>
                  <a:pt x="18436" y="18437"/>
                </a:cubicBezTo>
                <a:cubicBezTo>
                  <a:pt x="20545" y="16328"/>
                  <a:pt x="21600" y="13565"/>
                  <a:pt x="21600" y="10801"/>
                </a:cubicBezTo>
                <a:cubicBezTo>
                  <a:pt x="21600" y="8037"/>
                  <a:pt x="20545" y="5272"/>
                  <a:pt x="18436" y="3163"/>
                </a:cubicBezTo>
                <a:cubicBezTo>
                  <a:pt x="16328" y="1055"/>
                  <a:pt x="13563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95" name="Rectangle"/>
          <p:cNvSpPr txBox="1"/>
          <p:nvPr/>
        </p:nvSpPr>
        <p:spPr>
          <a:xfrm>
            <a:off x="1747318" y="5098916"/>
            <a:ext cx="9071764" cy="114300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b"/>
          <a:lstStyle/>
          <a:p>
            <a:pPr algn="ctr" defTabSz="410751">
              <a:defRPr sz="8400">
                <a:solidFill>
                  <a:srgbClr val="FFFFFF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906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C30254-31C2-6945-8421-9D67AC939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30843"/>
              </p:ext>
            </p:extLst>
          </p:nvPr>
        </p:nvGraphicFramePr>
        <p:xfrm>
          <a:off x="722453" y="2735944"/>
          <a:ext cx="7353606" cy="2031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31">
                  <a:extLst>
                    <a:ext uri="{9D8B030D-6E8A-4147-A177-3AD203B41FA5}">
                      <a16:colId xmlns:a16="http://schemas.microsoft.com/office/drawing/2014/main" val="2579412224"/>
                    </a:ext>
                  </a:extLst>
                </a:gridCol>
                <a:gridCol w="3160640">
                  <a:extLst>
                    <a:ext uri="{9D8B030D-6E8A-4147-A177-3AD203B41FA5}">
                      <a16:colId xmlns:a16="http://schemas.microsoft.com/office/drawing/2014/main" val="2096814304"/>
                    </a:ext>
                  </a:extLst>
                </a:gridCol>
                <a:gridCol w="2996435">
                  <a:extLst>
                    <a:ext uri="{9D8B030D-6E8A-4147-A177-3AD203B41FA5}">
                      <a16:colId xmlns:a16="http://schemas.microsoft.com/office/drawing/2014/main" val="17633211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51379"/>
                  </a:ext>
                </a:extLst>
              </a:tr>
              <a:tr h="511291">
                <a:tc>
                  <a:txBody>
                    <a:bodyPr/>
                    <a:lstStyle/>
                    <a:p>
                      <a:r>
                        <a:rPr lang="en-US" dirty="0"/>
                        <a:t>1. Nita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994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José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19689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3. 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8285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4. 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624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B840C1A-E8C7-514E-9BFB-F8199673D2C0}"/>
              </a:ext>
            </a:extLst>
          </p:cNvPr>
          <p:cNvSpPr txBox="1"/>
          <p:nvPr/>
        </p:nvSpPr>
        <p:spPr>
          <a:xfrm>
            <a:off x="722453" y="1431599"/>
            <a:ext cx="9107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Verbal counting with guided correspondence to 3 or 4. [Repeat informally throughout week.]</a:t>
            </a:r>
          </a:p>
          <a:p>
            <a:r>
              <a:rPr lang="en-US" dirty="0"/>
              <a:t>2. Count 1-4, emphasis on cardinality. [Repeat on Friday, increasing numbers.]</a:t>
            </a:r>
          </a:p>
          <a:p>
            <a:r>
              <a:rPr lang="en-US" dirty="0"/>
              <a:t>3. Produce to 5, explore larger numbers.</a:t>
            </a:r>
          </a:p>
          <a:p>
            <a:r>
              <a:rPr lang="en-US" dirty="0"/>
              <a:t>4. Explore with interpreter.</a:t>
            </a:r>
          </a:p>
        </p:txBody>
      </p:sp>
    </p:spTree>
    <p:extLst>
      <p:ext uri="{BB962C8B-B14F-4D97-AF65-F5344CB8AC3E}">
        <p14:creationId xmlns:p14="http://schemas.microsoft.com/office/powerpoint/2010/main" val="1421266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Made Number Pizza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algn="ctr"/>
            <a:r>
              <a:rPr lang="en-US" dirty="0"/>
              <a:t>Assessment from Making Number Pizzas</a:t>
            </a:r>
            <a:endParaRPr dirty="0"/>
          </a:p>
        </p:txBody>
      </p:sp>
      <p:pic>
        <p:nvPicPr>
          <p:cNvPr id="594" name="droppedImage.pdf" descr="droppedImag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97441" y="1825625"/>
            <a:ext cx="3796926" cy="387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8036" y="0"/>
                  <a:pt x="5272" y="1055"/>
                  <a:pt x="3164" y="3163"/>
                </a:cubicBezTo>
                <a:cubicBezTo>
                  <a:pt x="1055" y="5272"/>
                  <a:pt x="0" y="8037"/>
                  <a:pt x="0" y="10801"/>
                </a:cubicBezTo>
                <a:cubicBezTo>
                  <a:pt x="0" y="13565"/>
                  <a:pt x="1055" y="16328"/>
                  <a:pt x="3164" y="18437"/>
                </a:cubicBezTo>
                <a:cubicBezTo>
                  <a:pt x="5272" y="20545"/>
                  <a:pt x="8036" y="21600"/>
                  <a:pt x="10799" y="21600"/>
                </a:cubicBezTo>
                <a:cubicBezTo>
                  <a:pt x="13563" y="21600"/>
                  <a:pt x="16328" y="20545"/>
                  <a:pt x="18436" y="18437"/>
                </a:cubicBezTo>
                <a:cubicBezTo>
                  <a:pt x="20545" y="16328"/>
                  <a:pt x="21600" y="13565"/>
                  <a:pt x="21600" y="10801"/>
                </a:cubicBezTo>
                <a:cubicBezTo>
                  <a:pt x="21600" y="8037"/>
                  <a:pt x="20545" y="5272"/>
                  <a:pt x="18436" y="3163"/>
                </a:cubicBezTo>
                <a:cubicBezTo>
                  <a:pt x="16328" y="1055"/>
                  <a:pt x="13563" y="0"/>
                  <a:pt x="1079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595" name="Rectangle"/>
          <p:cNvSpPr txBox="1"/>
          <p:nvPr/>
        </p:nvSpPr>
        <p:spPr>
          <a:xfrm>
            <a:off x="1747318" y="5098916"/>
            <a:ext cx="9071764" cy="114300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b"/>
          <a:lstStyle/>
          <a:p>
            <a:pPr algn="ctr" defTabSz="410751">
              <a:defRPr sz="8400">
                <a:solidFill>
                  <a:srgbClr val="FFFFFF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90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40C1A-E8C7-514E-9BFB-F8199673D2C0}"/>
              </a:ext>
            </a:extLst>
          </p:cNvPr>
          <p:cNvSpPr txBox="1"/>
          <p:nvPr/>
        </p:nvSpPr>
        <p:spPr>
          <a:xfrm>
            <a:off x="722453" y="1431599"/>
            <a:ext cx="9107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Verbal counting with guided correspondence to 3 or 4. [Repeat informally throughout week.]</a:t>
            </a:r>
          </a:p>
          <a:p>
            <a:r>
              <a:rPr lang="en-US" dirty="0"/>
              <a:t>2. Count 1-4, emphasis on cardinality. [Repeat on Friday, increasing numbers.]</a:t>
            </a:r>
          </a:p>
          <a:p>
            <a:r>
              <a:rPr lang="en-US" dirty="0"/>
              <a:t>3. Produce to 5, explore larger numbers.</a:t>
            </a:r>
          </a:p>
          <a:p>
            <a:r>
              <a:rPr lang="en-US" dirty="0"/>
              <a:t>4. Explore with interpreter.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AFE5F9-48F7-784B-B941-B726F74BE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879103"/>
              </p:ext>
            </p:extLst>
          </p:nvPr>
        </p:nvGraphicFramePr>
        <p:xfrm>
          <a:off x="722453" y="2881725"/>
          <a:ext cx="7336742" cy="190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667">
                  <a:extLst>
                    <a:ext uri="{9D8B030D-6E8A-4147-A177-3AD203B41FA5}">
                      <a16:colId xmlns:a16="http://schemas.microsoft.com/office/drawing/2014/main" val="2579412224"/>
                    </a:ext>
                  </a:extLst>
                </a:gridCol>
                <a:gridCol w="3160640">
                  <a:extLst>
                    <a:ext uri="{9D8B030D-6E8A-4147-A177-3AD203B41FA5}">
                      <a16:colId xmlns:a16="http://schemas.microsoft.com/office/drawing/2014/main" val="2096814304"/>
                    </a:ext>
                  </a:extLst>
                </a:gridCol>
                <a:gridCol w="2996435">
                  <a:extLst>
                    <a:ext uri="{9D8B030D-6E8A-4147-A177-3AD203B41FA5}">
                      <a16:colId xmlns:a16="http://schemas.microsoft.com/office/drawing/2014/main" val="17633211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51379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1. Nita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VC 1-4; C 2 corr.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994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José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1-5, some cardinality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Corresponder+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43220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3. 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to 6, P to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Producer (Small Numbers)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8285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4. 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to 8, possibly more; P to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Producer (Small Numbers)+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6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227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Made Number Pizza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FFFFFF"/>
                  </a:outerShdw>
                </a:effectLst>
              </a:defRPr>
            </a:lvl1pPr>
          </a:lstStyle>
          <a:p>
            <a:pPr algn="ctr"/>
            <a:r>
              <a:rPr lang="en-US" dirty="0"/>
              <a:t>Formative Planning for Board Game</a:t>
            </a:r>
            <a:endParaRPr dirty="0"/>
          </a:p>
        </p:txBody>
      </p:sp>
      <p:sp>
        <p:nvSpPr>
          <p:cNvPr id="595" name="Rectangle"/>
          <p:cNvSpPr txBox="1"/>
          <p:nvPr/>
        </p:nvSpPr>
        <p:spPr>
          <a:xfrm>
            <a:off x="1747318" y="5098916"/>
            <a:ext cx="9071764" cy="1143001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 anchor="b"/>
          <a:lstStyle/>
          <a:p>
            <a:pPr algn="ctr" defTabSz="410751">
              <a:defRPr sz="8400">
                <a:solidFill>
                  <a:srgbClr val="FFFFFF"/>
                </a:solidFill>
                <a:effectLst>
                  <a:outerShdw blurRad="12700" dist="25400" dir="2700000" rotWithShape="0">
                    <a:srgbClr val="FFFFFF"/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90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40C1A-E8C7-514E-9BFB-F8199673D2C0}"/>
              </a:ext>
            </a:extLst>
          </p:cNvPr>
          <p:cNvSpPr txBox="1"/>
          <p:nvPr/>
        </p:nvSpPr>
        <p:spPr>
          <a:xfrm>
            <a:off x="722453" y="1431599"/>
            <a:ext cx="3565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Cube with 1-2, then 1-3 dots.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Cube with 1-6 dots.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Cube with 1-6, then 3-8 dots.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Cube with 3-8, maybe numerals.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AFE5F9-48F7-784B-B941-B726F74BE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824548"/>
              </p:ext>
            </p:extLst>
          </p:nvPr>
        </p:nvGraphicFramePr>
        <p:xfrm>
          <a:off x="722453" y="2881725"/>
          <a:ext cx="7336742" cy="1904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667">
                  <a:extLst>
                    <a:ext uri="{9D8B030D-6E8A-4147-A177-3AD203B41FA5}">
                      <a16:colId xmlns:a16="http://schemas.microsoft.com/office/drawing/2014/main" val="2579412224"/>
                    </a:ext>
                  </a:extLst>
                </a:gridCol>
                <a:gridCol w="3160640">
                  <a:extLst>
                    <a:ext uri="{9D8B030D-6E8A-4147-A177-3AD203B41FA5}">
                      <a16:colId xmlns:a16="http://schemas.microsoft.com/office/drawing/2014/main" val="2096814304"/>
                    </a:ext>
                  </a:extLst>
                </a:gridCol>
                <a:gridCol w="2996435">
                  <a:extLst>
                    <a:ext uri="{9D8B030D-6E8A-4147-A177-3AD203B41FA5}">
                      <a16:colId xmlns:a16="http://schemas.microsoft.com/office/drawing/2014/main" val="17633211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LT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51379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1. Nita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1994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José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432200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3. 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828563"/>
                  </a:ext>
                </a:extLst>
              </a:tr>
              <a:tr h="384709">
                <a:tc>
                  <a:txBody>
                    <a:bodyPr/>
                    <a:lstStyle/>
                    <a:p>
                      <a:r>
                        <a:rPr lang="en-US" dirty="0"/>
                        <a:t>4. 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6241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2CB424D-CDB4-F046-9BCF-20E8783D8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797" y="2687213"/>
            <a:ext cx="34861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76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At the Same Time…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6E66-3A6A-1244-AAA9-4C64C1565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5132" cy="4181636"/>
          </a:xfrm>
        </p:spPr>
        <p:txBody>
          <a:bodyPr/>
          <a:lstStyle/>
          <a:p>
            <a:r>
              <a:rPr lang="en-US" dirty="0"/>
              <a:t>LT</a:t>
            </a:r>
            <a:r>
              <a:rPr lang="en-US" baseline="30000" dirty="0"/>
              <a:t>2</a:t>
            </a:r>
            <a:r>
              <a:rPr lang="en-US" dirty="0"/>
              <a:t> games that adjust dynamically with the children’s level.</a:t>
            </a:r>
          </a:p>
          <a:p>
            <a:r>
              <a:rPr lang="en-US" dirty="0"/>
              <a:t>Immediate feedback, multiple representations.</a:t>
            </a:r>
          </a:p>
        </p:txBody>
      </p:sp>
      <p:pic>
        <p:nvPicPr>
          <p:cNvPr id="6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892" y="1510588"/>
            <a:ext cx="5197041" cy="4982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3726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CEFB4-897F-5A4C-BDD3-4F45DF00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44" y="234854"/>
            <a:ext cx="9918775" cy="7907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LT</a:t>
            </a:r>
            <a:r>
              <a:rPr lang="en-US" sz="7200" baseline="30000" dirty="0"/>
              <a:t>2: </a:t>
            </a:r>
            <a:r>
              <a:rPr lang="en-US" sz="7200" dirty="0"/>
              <a:t>An Instructional Example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708036" y="2513327"/>
            <a:ext cx="6767802" cy="36246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hlinkClick r:id="rId3"/>
              </a:rPr>
              <a:t>LearningTrajectories.org</a:t>
            </a:r>
            <a:br>
              <a:rPr lang="en-US" sz="3200" dirty="0"/>
            </a:br>
            <a:endParaRPr lang="en-US" sz="32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cs typeface="Arial"/>
              </a:rPr>
              <a:t>Example…click </a:t>
            </a:r>
            <a:r>
              <a:rPr lang="en-US" sz="3200" dirty="0">
                <a:cs typeface="Arial"/>
                <a:hlinkClick r:id="rId4"/>
              </a:rPr>
              <a:t>here</a:t>
            </a:r>
            <a:endParaRPr lang="en-US" sz="3200" dirty="0">
              <a:cs typeface="Arial"/>
            </a:endParaRPr>
          </a:p>
        </p:txBody>
      </p:sp>
      <p:pic>
        <p:nvPicPr>
          <p:cNvPr id="7" name="Content Placeholder 6">
            <a:hlinkClick r:id="rId3"/>
            <a:extLst>
              <a:ext uri="{FF2B5EF4-FFF2-40B4-BE49-F238E27FC236}">
                <a16:creationId xmlns:a16="http://schemas.microsoft.com/office/drawing/2014/main" id="{7B5CDF9E-0D67-6248-98A5-AA6B7B3CE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973008" y="2410196"/>
            <a:ext cx="3554982" cy="29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6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3DC21A-5B8B-AD48-9A09-E30D58B0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Number Sayer</a:t>
            </a:r>
          </a:p>
        </p:txBody>
      </p:sp>
      <p:sp>
        <p:nvSpPr>
          <p:cNvPr id="242" name="Content Placeholder 3"/>
          <p:cNvSpPr txBox="1">
            <a:spLocks noGrp="1"/>
          </p:cNvSpPr>
          <p:nvPr>
            <p:ph type="body" idx="4294967295"/>
          </p:nvPr>
        </p:nvSpPr>
        <p:spPr>
          <a:xfrm>
            <a:off x="422564" y="1619479"/>
            <a:ext cx="6568545" cy="22341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317500">
              <a:buSzTx/>
              <a:buNone/>
            </a:lvl1pPr>
          </a:lstStyle>
          <a:p>
            <a:pPr marL="342900" indent="-342900">
              <a:buChar char="•"/>
            </a:pPr>
            <a:r>
              <a:rPr lang="en-US" sz="2400" dirty="0"/>
              <a:t>Children begin connecting small quantities to number words to form an initial idea of cardinality, or </a:t>
            </a:r>
            <a:r>
              <a:rPr lang="en-US" sz="2400" i="1" dirty="0"/>
              <a:t>how-many-ness.</a:t>
            </a:r>
            <a:endParaRPr lang="en-US" i="1" dirty="0"/>
          </a:p>
          <a:p>
            <a:pPr marL="342900" indent="-342900">
              <a:buChar char="•"/>
            </a:pPr>
            <a:r>
              <a:rPr lang="en-US" sz="2400" dirty="0"/>
              <a:t>Following their first birthday, children often learn the number word</a:t>
            </a:r>
            <a:r>
              <a:rPr lang="en-US" sz="2400" i="1" dirty="0"/>
              <a:t> two</a:t>
            </a:r>
            <a:r>
              <a:rPr lang="en-US" sz="2400" dirty="0"/>
              <a:t>.</a:t>
            </a:r>
          </a:p>
        </p:txBody>
      </p:sp>
      <p:grpSp>
        <p:nvGrpSpPr>
          <p:cNvPr id="238" name="Sun 2"/>
          <p:cNvGrpSpPr/>
          <p:nvPr/>
        </p:nvGrpSpPr>
        <p:grpSpPr>
          <a:xfrm>
            <a:off x="9099579" y="1464099"/>
            <a:ext cx="2254221" cy="1660459"/>
            <a:chOff x="0" y="0"/>
            <a:chExt cx="2254219" cy="1660457"/>
          </a:xfrm>
        </p:grpSpPr>
        <p:sp>
          <p:nvSpPr>
            <p:cNvPr id="236" name="Shape"/>
            <p:cNvSpPr/>
            <p:nvPr/>
          </p:nvSpPr>
          <p:spPr>
            <a:xfrm>
              <a:off x="0" y="0"/>
              <a:ext cx="2254219" cy="16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37" name="Counting…"/>
            <p:cNvSpPr txBox="1"/>
            <p:nvPr/>
          </p:nvSpPr>
          <p:spPr>
            <a:xfrm>
              <a:off x="728623" y="609553"/>
              <a:ext cx="796973" cy="44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/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Counting</a:t>
              </a:r>
            </a:p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Strategies</a:t>
              </a:r>
            </a:p>
          </p:txBody>
        </p:sp>
      </p:grpSp>
      <p:grpSp>
        <p:nvGrpSpPr>
          <p:cNvPr id="241" name="Oval 5"/>
          <p:cNvGrpSpPr/>
          <p:nvPr/>
        </p:nvGrpSpPr>
        <p:grpSpPr>
          <a:xfrm>
            <a:off x="1929694" y="5252104"/>
            <a:ext cx="2319649" cy="822961"/>
            <a:chOff x="0" y="0"/>
            <a:chExt cx="2319647" cy="822960"/>
          </a:xfrm>
        </p:grpSpPr>
        <p:sp>
          <p:nvSpPr>
            <p:cNvPr id="239" name="Oval"/>
            <p:cNvSpPr/>
            <p:nvPr/>
          </p:nvSpPr>
          <p:spPr>
            <a:xfrm>
              <a:off x="0" y="-1"/>
              <a:ext cx="2319648" cy="8229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40" name="Number Sayer"/>
            <p:cNvSpPr txBox="1"/>
            <p:nvPr/>
          </p:nvSpPr>
          <p:spPr>
            <a:xfrm>
              <a:off x="339703" y="223418"/>
              <a:ext cx="1640241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Number Sayer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01D08AB-58E3-F144-9780-39954E431E4A}"/>
              </a:ext>
            </a:extLst>
          </p:cNvPr>
          <p:cNvSpPr/>
          <p:nvPr/>
        </p:nvSpPr>
        <p:spPr>
          <a:xfrm>
            <a:off x="5355772" y="3855951"/>
            <a:ext cx="6282046" cy="267765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Other general terms such as </a:t>
            </a:r>
            <a:r>
              <a:rPr lang="en-US" sz="2400" i="1" dirty="0"/>
              <a:t>many </a:t>
            </a:r>
            <a:r>
              <a:rPr lang="en-US" sz="2400" dirty="0"/>
              <a:t>and </a:t>
            </a:r>
            <a:r>
              <a:rPr lang="en-US" sz="2400" i="1" dirty="0"/>
              <a:t>less</a:t>
            </a:r>
            <a:r>
              <a:rPr lang="en-US" sz="2400" dirty="0"/>
              <a:t> usually follow. After that, children often learn </a:t>
            </a:r>
            <a:r>
              <a:rPr lang="en-US" sz="2400" i="1" dirty="0"/>
              <a:t>one</a:t>
            </a:r>
            <a:r>
              <a:rPr lang="en-US" sz="2400" dirty="0"/>
              <a:t>, and for some children, </a:t>
            </a:r>
            <a:r>
              <a:rPr lang="en-US" sz="2400" i="1" dirty="0"/>
              <a:t>three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Only over time do they begin to understand that all groups labeled with the same number word…actually have the same amount.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B3D4EE-A40F-B646-8B94-49BABAEC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Chanter</a:t>
            </a:r>
          </a:p>
        </p:txBody>
      </p:sp>
      <p:sp>
        <p:nvSpPr>
          <p:cNvPr id="257" name="Conten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946275"/>
            <a:ext cx="9810750" cy="4017963"/>
          </a:xfrm>
          <a:prstGeom prst="rect">
            <a:avLst/>
          </a:prstGeom>
        </p:spPr>
        <p:txBody>
          <a:bodyPr/>
          <a:lstStyle>
            <a:lvl1pPr marL="0" indent="317500">
              <a:buSzTx/>
              <a:buNone/>
            </a:lvl1pPr>
          </a:lstStyle>
          <a:p>
            <a:r>
              <a:rPr dirty="0"/>
              <a:t>Says</a:t>
            </a:r>
            <a:r>
              <a:rPr lang="en-US" dirty="0"/>
              <a:t> numbers</a:t>
            </a:r>
            <a:r>
              <a:rPr dirty="0"/>
              <a:t> in sequence but may run together.</a:t>
            </a:r>
          </a:p>
        </p:txBody>
      </p:sp>
      <p:grpSp>
        <p:nvGrpSpPr>
          <p:cNvPr id="256" name="Group 8"/>
          <p:cNvGrpSpPr/>
          <p:nvPr/>
        </p:nvGrpSpPr>
        <p:grpSpPr>
          <a:xfrm>
            <a:off x="1896792" y="4541509"/>
            <a:ext cx="3593672" cy="1491532"/>
            <a:chOff x="0" y="0"/>
            <a:chExt cx="3593671" cy="1491531"/>
          </a:xfrm>
        </p:grpSpPr>
        <p:grpSp>
          <p:nvGrpSpPr>
            <p:cNvPr id="252" name="Oval 5"/>
            <p:cNvGrpSpPr/>
            <p:nvPr/>
          </p:nvGrpSpPr>
          <p:grpSpPr>
            <a:xfrm>
              <a:off x="-1" y="668570"/>
              <a:ext cx="2319649" cy="822961"/>
              <a:chOff x="0" y="0"/>
              <a:chExt cx="2319647" cy="822960"/>
            </a:xfrm>
          </p:grpSpPr>
          <p:sp>
            <p:nvSpPr>
              <p:cNvPr id="250" name="Oval"/>
              <p:cNvSpPr/>
              <p:nvPr/>
            </p:nvSpPr>
            <p:spPr>
              <a:xfrm>
                <a:off x="0" y="-1"/>
                <a:ext cx="2319648" cy="82296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48640">
                  <a:defRPr sz="2000">
                    <a:ln w="10583">
                      <a:solidFill>
                        <a:srgbClr val="000000"/>
                      </a:solidFill>
                    </a:ln>
                    <a:noFill/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 dirty="0"/>
              </a:p>
            </p:txBody>
          </p:sp>
          <p:sp>
            <p:nvSpPr>
              <p:cNvPr id="251" name="Number Sayer"/>
              <p:cNvSpPr txBox="1"/>
              <p:nvPr/>
            </p:nvSpPr>
            <p:spPr>
              <a:xfrm>
                <a:off x="339703" y="223418"/>
                <a:ext cx="1640241" cy="3761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662" tIns="35662" rIns="35662" bIns="35662" numCol="1" anchor="ctr">
                <a:spAutoFit/>
              </a:bodyPr>
              <a:lstStyle>
                <a:lvl1pPr algn="ctr" defTabSz="54864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Number Sayer</a:t>
                </a:r>
              </a:p>
            </p:txBody>
          </p:sp>
        </p:grpSp>
        <p:grpSp>
          <p:nvGrpSpPr>
            <p:cNvPr id="255" name="Oval 6"/>
            <p:cNvGrpSpPr/>
            <p:nvPr/>
          </p:nvGrpSpPr>
          <p:grpSpPr>
            <a:xfrm>
              <a:off x="1159823" y="-1"/>
              <a:ext cx="2433849" cy="828591"/>
              <a:chOff x="0" y="0"/>
              <a:chExt cx="2433848" cy="828590"/>
            </a:xfrm>
          </p:grpSpPr>
          <p:sp>
            <p:nvSpPr>
              <p:cNvPr id="253" name="Oval"/>
              <p:cNvSpPr/>
              <p:nvPr/>
            </p:nvSpPr>
            <p:spPr>
              <a:xfrm>
                <a:off x="0" y="-1"/>
                <a:ext cx="2433849" cy="82859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48640">
                  <a:defRPr sz="2000">
                    <a:ln w="10583">
                      <a:solidFill>
                        <a:srgbClr val="000000"/>
                      </a:solidFill>
                    </a:ln>
                    <a:noFill/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 dirty="0"/>
              </a:p>
            </p:txBody>
          </p:sp>
          <p:sp>
            <p:nvSpPr>
              <p:cNvPr id="254" name="Chanter"/>
              <p:cNvSpPr txBox="1"/>
              <p:nvPr/>
            </p:nvSpPr>
            <p:spPr>
              <a:xfrm>
                <a:off x="356428" y="226233"/>
                <a:ext cx="1720992" cy="3761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662" tIns="35662" rIns="35662" bIns="35662" numCol="1" anchor="ctr">
                <a:spAutoFit/>
              </a:bodyPr>
              <a:lstStyle>
                <a:lvl1pPr algn="ctr" defTabSz="54864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Chanter </a:t>
                </a:r>
              </a:p>
            </p:txBody>
          </p:sp>
        </p:grpSp>
      </p:grpSp>
      <p:grpSp>
        <p:nvGrpSpPr>
          <p:cNvPr id="17" name="Sun 2">
            <a:extLst>
              <a:ext uri="{FF2B5EF4-FFF2-40B4-BE49-F238E27FC236}">
                <a16:creationId xmlns:a16="http://schemas.microsoft.com/office/drawing/2014/main" id="{3BA3C65B-43D3-6D47-8491-17E44CC9FA00}"/>
              </a:ext>
            </a:extLst>
          </p:cNvPr>
          <p:cNvGrpSpPr/>
          <p:nvPr/>
        </p:nvGrpSpPr>
        <p:grpSpPr>
          <a:xfrm>
            <a:off x="9099579" y="1464099"/>
            <a:ext cx="2254221" cy="1660459"/>
            <a:chOff x="0" y="0"/>
            <a:chExt cx="2254219" cy="1660457"/>
          </a:xfrm>
        </p:grpSpPr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F7A96082-22DA-A24B-A7EB-23B3E9255250}"/>
                </a:ext>
              </a:extLst>
            </p:cNvPr>
            <p:cNvSpPr/>
            <p:nvPr/>
          </p:nvSpPr>
          <p:spPr>
            <a:xfrm>
              <a:off x="0" y="0"/>
              <a:ext cx="2254219" cy="16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19" name="Counting…">
              <a:extLst>
                <a:ext uri="{FF2B5EF4-FFF2-40B4-BE49-F238E27FC236}">
                  <a16:creationId xmlns:a16="http://schemas.microsoft.com/office/drawing/2014/main" id="{B675F5AE-3DA9-FD4D-9716-06F82442B163}"/>
                </a:ext>
              </a:extLst>
            </p:cNvPr>
            <p:cNvSpPr txBox="1"/>
            <p:nvPr/>
          </p:nvSpPr>
          <p:spPr>
            <a:xfrm>
              <a:off x="728623" y="609553"/>
              <a:ext cx="796973" cy="44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/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Counting</a:t>
              </a:r>
            </a:p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39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43247D-9022-9F44-8DE8-7E2314169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Reciter</a:t>
            </a:r>
          </a:p>
        </p:txBody>
      </p:sp>
      <p:sp>
        <p:nvSpPr>
          <p:cNvPr id="260" name="Conten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946275"/>
            <a:ext cx="9810750" cy="4017963"/>
          </a:xfrm>
          <a:prstGeom prst="rect">
            <a:avLst/>
          </a:prstGeom>
        </p:spPr>
        <p:txBody>
          <a:bodyPr/>
          <a:lstStyle>
            <a:lvl1pPr marL="0" indent="317500">
              <a:buSzTx/>
              <a:buNone/>
            </a:lvl1pPr>
          </a:lstStyle>
          <a:p>
            <a:r>
              <a:rPr dirty="0"/>
              <a:t>Verbal counting to 5, then 10.</a:t>
            </a:r>
          </a:p>
        </p:txBody>
      </p:sp>
      <p:grpSp>
        <p:nvGrpSpPr>
          <p:cNvPr id="270" name="Group 7"/>
          <p:cNvGrpSpPr/>
          <p:nvPr/>
        </p:nvGrpSpPr>
        <p:grpSpPr>
          <a:xfrm>
            <a:off x="1704962" y="5051534"/>
            <a:ext cx="3593672" cy="1491532"/>
            <a:chOff x="0" y="0"/>
            <a:chExt cx="3593671" cy="1491531"/>
          </a:xfrm>
        </p:grpSpPr>
        <p:grpSp>
          <p:nvGrpSpPr>
            <p:cNvPr id="266" name="Oval 8"/>
            <p:cNvGrpSpPr/>
            <p:nvPr/>
          </p:nvGrpSpPr>
          <p:grpSpPr>
            <a:xfrm>
              <a:off x="-1" y="668570"/>
              <a:ext cx="2319649" cy="822961"/>
              <a:chOff x="0" y="0"/>
              <a:chExt cx="2319647" cy="822960"/>
            </a:xfrm>
          </p:grpSpPr>
          <p:sp>
            <p:nvSpPr>
              <p:cNvPr id="264" name="Oval"/>
              <p:cNvSpPr/>
              <p:nvPr/>
            </p:nvSpPr>
            <p:spPr>
              <a:xfrm>
                <a:off x="0" y="-1"/>
                <a:ext cx="2319648" cy="82296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48640">
                  <a:defRPr sz="2000">
                    <a:ln w="10583">
                      <a:solidFill>
                        <a:srgbClr val="000000"/>
                      </a:solidFill>
                    </a:ln>
                    <a:noFill/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 dirty="0"/>
              </a:p>
            </p:txBody>
          </p:sp>
          <p:sp>
            <p:nvSpPr>
              <p:cNvPr id="265" name="Number Sayer"/>
              <p:cNvSpPr txBox="1"/>
              <p:nvPr/>
            </p:nvSpPr>
            <p:spPr>
              <a:xfrm>
                <a:off x="339703" y="223418"/>
                <a:ext cx="1640241" cy="3761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662" tIns="35662" rIns="35662" bIns="35662" numCol="1" anchor="ctr">
                <a:spAutoFit/>
              </a:bodyPr>
              <a:lstStyle>
                <a:lvl1pPr algn="ctr" defTabSz="54864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Number Sayer</a:t>
                </a:r>
              </a:p>
            </p:txBody>
          </p:sp>
        </p:grpSp>
        <p:grpSp>
          <p:nvGrpSpPr>
            <p:cNvPr id="269" name="Oval 12"/>
            <p:cNvGrpSpPr/>
            <p:nvPr/>
          </p:nvGrpSpPr>
          <p:grpSpPr>
            <a:xfrm>
              <a:off x="1159823" y="-1"/>
              <a:ext cx="2433849" cy="828591"/>
              <a:chOff x="0" y="0"/>
              <a:chExt cx="2433848" cy="828590"/>
            </a:xfrm>
          </p:grpSpPr>
          <p:sp>
            <p:nvSpPr>
              <p:cNvPr id="267" name="Oval"/>
              <p:cNvSpPr/>
              <p:nvPr/>
            </p:nvSpPr>
            <p:spPr>
              <a:xfrm>
                <a:off x="0" y="-1"/>
                <a:ext cx="2433849" cy="82859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48640">
                  <a:defRPr sz="2000">
                    <a:ln w="10583">
                      <a:solidFill>
                        <a:srgbClr val="000000"/>
                      </a:solidFill>
                    </a:ln>
                    <a:noFill/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 dirty="0"/>
              </a:p>
            </p:txBody>
          </p:sp>
          <p:sp>
            <p:nvSpPr>
              <p:cNvPr id="268" name="Chanter"/>
              <p:cNvSpPr txBox="1"/>
              <p:nvPr/>
            </p:nvSpPr>
            <p:spPr>
              <a:xfrm>
                <a:off x="356428" y="226233"/>
                <a:ext cx="1720992" cy="3761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5662" tIns="35662" rIns="35662" bIns="35662" numCol="1" anchor="ctr">
                <a:spAutoFit/>
              </a:bodyPr>
              <a:lstStyle>
                <a:lvl1pPr algn="ctr" defTabSz="548640">
                  <a:defRPr sz="20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dirty="0"/>
                  <a:t>Chanter </a:t>
                </a:r>
              </a:p>
            </p:txBody>
          </p:sp>
        </p:grpSp>
      </p:grpSp>
      <p:grpSp>
        <p:nvGrpSpPr>
          <p:cNvPr id="273" name="Oval 13"/>
          <p:cNvGrpSpPr/>
          <p:nvPr/>
        </p:nvGrpSpPr>
        <p:grpSpPr>
          <a:xfrm>
            <a:off x="4403179" y="4637240"/>
            <a:ext cx="2433849" cy="828591"/>
            <a:chOff x="0" y="0"/>
            <a:chExt cx="2433848" cy="828590"/>
          </a:xfrm>
        </p:grpSpPr>
        <p:sp>
          <p:nvSpPr>
            <p:cNvPr id="271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72" name="Reci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Reciter </a:t>
              </a:r>
            </a:p>
          </p:txBody>
        </p:sp>
      </p:grpSp>
      <p:grpSp>
        <p:nvGrpSpPr>
          <p:cNvPr id="19" name="Sun 2">
            <a:extLst>
              <a:ext uri="{FF2B5EF4-FFF2-40B4-BE49-F238E27FC236}">
                <a16:creationId xmlns:a16="http://schemas.microsoft.com/office/drawing/2014/main" id="{EDBB5B80-DF1B-7E44-9801-58FEE77F24F0}"/>
              </a:ext>
            </a:extLst>
          </p:cNvPr>
          <p:cNvGrpSpPr/>
          <p:nvPr/>
        </p:nvGrpSpPr>
        <p:grpSpPr>
          <a:xfrm>
            <a:off x="9099579" y="1464099"/>
            <a:ext cx="2254221" cy="1660459"/>
            <a:chOff x="0" y="0"/>
            <a:chExt cx="2254219" cy="1660457"/>
          </a:xfrm>
        </p:grpSpPr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24FA79FD-BB66-944B-841A-8B8FBF95E8D5}"/>
                </a:ext>
              </a:extLst>
            </p:cNvPr>
            <p:cNvSpPr/>
            <p:nvPr/>
          </p:nvSpPr>
          <p:spPr>
            <a:xfrm>
              <a:off x="0" y="0"/>
              <a:ext cx="2254219" cy="16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1" name="Counting…">
              <a:extLst>
                <a:ext uri="{FF2B5EF4-FFF2-40B4-BE49-F238E27FC236}">
                  <a16:creationId xmlns:a16="http://schemas.microsoft.com/office/drawing/2014/main" id="{5AAA1FA4-213D-E546-AF29-F4E941206039}"/>
                </a:ext>
              </a:extLst>
            </p:cNvPr>
            <p:cNvSpPr txBox="1"/>
            <p:nvPr/>
          </p:nvSpPr>
          <p:spPr>
            <a:xfrm>
              <a:off x="728623" y="609553"/>
              <a:ext cx="796973" cy="44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/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Counting</a:t>
              </a:r>
            </a:p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9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580F99-E752-034F-8D06-DCB5FAC1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Corresponder</a:t>
            </a:r>
          </a:p>
        </p:txBody>
      </p:sp>
      <p:sp>
        <p:nvSpPr>
          <p:cNvPr id="276" name="Conten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946275"/>
            <a:ext cx="9810750" cy="4017963"/>
          </a:xfrm>
          <a:prstGeom prst="rect">
            <a:avLst/>
          </a:prstGeom>
        </p:spPr>
        <p:txBody>
          <a:bodyPr/>
          <a:lstStyle>
            <a:lvl1pPr marL="0" indent="317500">
              <a:buSzTx/>
              <a:buNone/>
            </a:lvl1pPr>
          </a:lstStyle>
          <a:p>
            <a:r>
              <a:rPr dirty="0"/>
              <a:t>Counts correctly using 1-1 correspondence, up to 5 objects in a line.</a:t>
            </a:r>
          </a:p>
        </p:txBody>
      </p:sp>
      <p:grpSp>
        <p:nvGrpSpPr>
          <p:cNvPr id="282" name="Oval 8"/>
          <p:cNvGrpSpPr/>
          <p:nvPr/>
        </p:nvGrpSpPr>
        <p:grpSpPr>
          <a:xfrm>
            <a:off x="1830362" y="5717741"/>
            <a:ext cx="2319649" cy="822961"/>
            <a:chOff x="0" y="0"/>
            <a:chExt cx="2319647" cy="822960"/>
          </a:xfrm>
        </p:grpSpPr>
        <p:sp>
          <p:nvSpPr>
            <p:cNvPr id="280" name="Oval"/>
            <p:cNvSpPr/>
            <p:nvPr/>
          </p:nvSpPr>
          <p:spPr>
            <a:xfrm>
              <a:off x="0" y="-1"/>
              <a:ext cx="2319648" cy="8229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81" name="Number Sayer"/>
            <p:cNvSpPr txBox="1"/>
            <p:nvPr/>
          </p:nvSpPr>
          <p:spPr>
            <a:xfrm>
              <a:off x="339703" y="223418"/>
              <a:ext cx="1640241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Number Sayer</a:t>
              </a:r>
            </a:p>
          </p:txBody>
        </p:sp>
      </p:grpSp>
      <p:grpSp>
        <p:nvGrpSpPr>
          <p:cNvPr id="285" name="Oval 12"/>
          <p:cNvGrpSpPr/>
          <p:nvPr/>
        </p:nvGrpSpPr>
        <p:grpSpPr>
          <a:xfrm>
            <a:off x="2915475" y="5248252"/>
            <a:ext cx="2433849" cy="828591"/>
            <a:chOff x="0" y="0"/>
            <a:chExt cx="2433848" cy="828590"/>
          </a:xfrm>
        </p:grpSpPr>
        <p:sp>
          <p:nvSpPr>
            <p:cNvPr id="283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84" name="Chan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Chanter </a:t>
              </a:r>
            </a:p>
          </p:txBody>
        </p:sp>
      </p:grpSp>
      <p:grpSp>
        <p:nvGrpSpPr>
          <p:cNvPr id="288" name="Oval 13"/>
          <p:cNvGrpSpPr/>
          <p:nvPr/>
        </p:nvGrpSpPr>
        <p:grpSpPr>
          <a:xfrm>
            <a:off x="3908269" y="4771756"/>
            <a:ext cx="2433849" cy="828591"/>
            <a:chOff x="0" y="0"/>
            <a:chExt cx="2433848" cy="828590"/>
          </a:xfrm>
        </p:grpSpPr>
        <p:sp>
          <p:nvSpPr>
            <p:cNvPr id="286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87" name="Reci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Reciter </a:t>
              </a:r>
            </a:p>
          </p:txBody>
        </p:sp>
      </p:grpSp>
      <p:grpSp>
        <p:nvGrpSpPr>
          <p:cNvPr id="291" name="Oval 9"/>
          <p:cNvGrpSpPr/>
          <p:nvPr/>
        </p:nvGrpSpPr>
        <p:grpSpPr>
          <a:xfrm>
            <a:off x="4658351" y="4185550"/>
            <a:ext cx="2433849" cy="828591"/>
            <a:chOff x="0" y="0"/>
            <a:chExt cx="2433848" cy="828590"/>
          </a:xfrm>
        </p:grpSpPr>
        <p:sp>
          <p:nvSpPr>
            <p:cNvPr id="289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90" name="Correspond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Corresponder</a:t>
              </a:r>
            </a:p>
          </p:txBody>
        </p:sp>
      </p:grpSp>
      <p:grpSp>
        <p:nvGrpSpPr>
          <p:cNvPr id="21" name="Sun 2">
            <a:extLst>
              <a:ext uri="{FF2B5EF4-FFF2-40B4-BE49-F238E27FC236}">
                <a16:creationId xmlns:a16="http://schemas.microsoft.com/office/drawing/2014/main" id="{617ECC25-6C3A-AF4B-9B6E-82E531D18765}"/>
              </a:ext>
            </a:extLst>
          </p:cNvPr>
          <p:cNvGrpSpPr/>
          <p:nvPr/>
        </p:nvGrpSpPr>
        <p:grpSpPr>
          <a:xfrm>
            <a:off x="9498065" y="1464098"/>
            <a:ext cx="2254221" cy="1660459"/>
            <a:chOff x="398486" y="-1"/>
            <a:chExt cx="2254219" cy="1660457"/>
          </a:xfrm>
        </p:grpSpPr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633FE04-3B76-E245-B8D7-1EA0CCFD5BCF}"/>
                </a:ext>
              </a:extLst>
            </p:cNvPr>
            <p:cNvSpPr/>
            <p:nvPr/>
          </p:nvSpPr>
          <p:spPr>
            <a:xfrm>
              <a:off x="398486" y="-1"/>
              <a:ext cx="2254219" cy="16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3" name="Counting…">
              <a:extLst>
                <a:ext uri="{FF2B5EF4-FFF2-40B4-BE49-F238E27FC236}">
                  <a16:creationId xmlns:a16="http://schemas.microsoft.com/office/drawing/2014/main" id="{7608BF19-6FFC-E841-A298-CAC9D5AF39E8}"/>
                </a:ext>
              </a:extLst>
            </p:cNvPr>
            <p:cNvSpPr txBox="1"/>
            <p:nvPr/>
          </p:nvSpPr>
          <p:spPr>
            <a:xfrm>
              <a:off x="1127109" y="609552"/>
              <a:ext cx="796973" cy="44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/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Counting</a:t>
              </a:r>
            </a:p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47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741418-1EC7-D041-85B9-4DB9BB73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Counter/Producer</a:t>
            </a:r>
          </a:p>
        </p:txBody>
      </p:sp>
      <p:sp>
        <p:nvSpPr>
          <p:cNvPr id="294" name="Content Placeholder 3"/>
          <p:cNvSpPr txBox="1">
            <a:spLocks noGrp="1"/>
          </p:cNvSpPr>
          <p:nvPr>
            <p:ph type="body" idx="4294967295"/>
          </p:nvPr>
        </p:nvSpPr>
        <p:spPr>
          <a:xfrm>
            <a:off x="0" y="1946275"/>
            <a:ext cx="9810750" cy="4017963"/>
          </a:xfrm>
          <a:prstGeom prst="rect">
            <a:avLst/>
          </a:prstGeom>
        </p:spPr>
        <p:txBody>
          <a:bodyPr/>
          <a:lstStyle>
            <a:lvl1pPr marL="0" indent="317500">
              <a:buSzTx/>
              <a:buNone/>
            </a:lvl1pPr>
          </a:lstStyle>
          <a:p>
            <a:r>
              <a:rPr dirty="0"/>
              <a:t>Counts out a collection up to 5.</a:t>
            </a:r>
          </a:p>
        </p:txBody>
      </p:sp>
      <p:grpSp>
        <p:nvGrpSpPr>
          <p:cNvPr id="300" name="Oval 8"/>
          <p:cNvGrpSpPr/>
          <p:nvPr/>
        </p:nvGrpSpPr>
        <p:grpSpPr>
          <a:xfrm>
            <a:off x="1723206" y="5801084"/>
            <a:ext cx="2319649" cy="822961"/>
            <a:chOff x="0" y="0"/>
            <a:chExt cx="2319647" cy="822960"/>
          </a:xfrm>
        </p:grpSpPr>
        <p:sp>
          <p:nvSpPr>
            <p:cNvPr id="298" name="Oval"/>
            <p:cNvSpPr/>
            <p:nvPr/>
          </p:nvSpPr>
          <p:spPr>
            <a:xfrm>
              <a:off x="0" y="-1"/>
              <a:ext cx="2319648" cy="8229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99" name="Number Sayer"/>
            <p:cNvSpPr txBox="1"/>
            <p:nvPr/>
          </p:nvSpPr>
          <p:spPr>
            <a:xfrm>
              <a:off x="339703" y="223418"/>
              <a:ext cx="1640241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Number Sayer</a:t>
              </a:r>
            </a:p>
          </p:txBody>
        </p:sp>
      </p:grpSp>
      <p:grpSp>
        <p:nvGrpSpPr>
          <p:cNvPr id="303" name="Oval 12"/>
          <p:cNvGrpSpPr/>
          <p:nvPr/>
        </p:nvGrpSpPr>
        <p:grpSpPr>
          <a:xfrm>
            <a:off x="2495644" y="5534368"/>
            <a:ext cx="2433849" cy="828591"/>
            <a:chOff x="0" y="0"/>
            <a:chExt cx="2433848" cy="828590"/>
          </a:xfrm>
        </p:grpSpPr>
        <p:sp>
          <p:nvSpPr>
            <p:cNvPr id="301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02" name="Chan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Chanter </a:t>
              </a:r>
            </a:p>
          </p:txBody>
        </p:sp>
      </p:grpSp>
      <p:grpSp>
        <p:nvGrpSpPr>
          <p:cNvPr id="306" name="Oval 13"/>
          <p:cNvGrpSpPr/>
          <p:nvPr/>
        </p:nvGrpSpPr>
        <p:grpSpPr>
          <a:xfrm>
            <a:off x="3334271" y="5097484"/>
            <a:ext cx="2433849" cy="828591"/>
            <a:chOff x="0" y="0"/>
            <a:chExt cx="2433848" cy="828590"/>
          </a:xfrm>
        </p:grpSpPr>
        <p:sp>
          <p:nvSpPr>
            <p:cNvPr id="304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05" name="Reci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Reciter </a:t>
              </a:r>
            </a:p>
          </p:txBody>
        </p:sp>
      </p:grpSp>
      <p:grpSp>
        <p:nvGrpSpPr>
          <p:cNvPr id="309" name="Oval 9"/>
          <p:cNvGrpSpPr/>
          <p:nvPr/>
        </p:nvGrpSpPr>
        <p:grpSpPr>
          <a:xfrm>
            <a:off x="4042853" y="4791835"/>
            <a:ext cx="2433849" cy="828591"/>
            <a:chOff x="0" y="0"/>
            <a:chExt cx="2433848" cy="828590"/>
          </a:xfrm>
        </p:grpSpPr>
        <p:sp>
          <p:nvSpPr>
            <p:cNvPr id="307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08" name="Correspond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Corresponder</a:t>
              </a:r>
            </a:p>
          </p:txBody>
        </p:sp>
      </p:grpSp>
      <p:grpSp>
        <p:nvGrpSpPr>
          <p:cNvPr id="312" name="Oval 7"/>
          <p:cNvGrpSpPr/>
          <p:nvPr/>
        </p:nvGrpSpPr>
        <p:grpSpPr>
          <a:xfrm>
            <a:off x="4929492" y="4326307"/>
            <a:ext cx="2433849" cy="828592"/>
            <a:chOff x="0" y="0"/>
            <a:chExt cx="2433848" cy="828590"/>
          </a:xfrm>
        </p:grpSpPr>
        <p:sp>
          <p:nvSpPr>
            <p:cNvPr id="310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11" name="Counter (Small Numbers)"/>
            <p:cNvSpPr txBox="1"/>
            <p:nvPr/>
          </p:nvSpPr>
          <p:spPr>
            <a:xfrm>
              <a:off x="356428" y="73833"/>
              <a:ext cx="1720992" cy="680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Counter (Small Numbers) </a:t>
              </a:r>
            </a:p>
          </p:txBody>
        </p:sp>
      </p:grpSp>
      <p:grpSp>
        <p:nvGrpSpPr>
          <p:cNvPr id="315" name="Oval 10"/>
          <p:cNvGrpSpPr/>
          <p:nvPr/>
        </p:nvGrpSpPr>
        <p:grpSpPr>
          <a:xfrm>
            <a:off x="6146416" y="3810000"/>
            <a:ext cx="2795603" cy="828591"/>
            <a:chOff x="0" y="0"/>
            <a:chExt cx="2795602" cy="828590"/>
          </a:xfrm>
        </p:grpSpPr>
        <p:sp>
          <p:nvSpPr>
            <p:cNvPr id="313" name="Oval"/>
            <p:cNvSpPr/>
            <p:nvPr/>
          </p:nvSpPr>
          <p:spPr>
            <a:xfrm>
              <a:off x="-1" y="-1"/>
              <a:ext cx="2795604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14" name="Producer (Small Numbers)"/>
            <p:cNvSpPr txBox="1"/>
            <p:nvPr/>
          </p:nvSpPr>
          <p:spPr>
            <a:xfrm>
              <a:off x="409405" y="73833"/>
              <a:ext cx="1976791" cy="680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Producer (Small Numbers) </a:t>
              </a:r>
            </a:p>
          </p:txBody>
        </p:sp>
      </p:grpSp>
      <p:grpSp>
        <p:nvGrpSpPr>
          <p:cNvPr id="27" name="Sun 2">
            <a:extLst>
              <a:ext uri="{FF2B5EF4-FFF2-40B4-BE49-F238E27FC236}">
                <a16:creationId xmlns:a16="http://schemas.microsoft.com/office/drawing/2014/main" id="{C7C8A422-6D83-A144-B0B7-40291C7AEAAA}"/>
              </a:ext>
            </a:extLst>
          </p:cNvPr>
          <p:cNvGrpSpPr/>
          <p:nvPr/>
        </p:nvGrpSpPr>
        <p:grpSpPr>
          <a:xfrm>
            <a:off x="9099579" y="1464099"/>
            <a:ext cx="2254221" cy="1660459"/>
            <a:chOff x="0" y="0"/>
            <a:chExt cx="2254219" cy="1660457"/>
          </a:xfrm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99B584F9-113B-804D-A08E-2A0825F24CD2}"/>
                </a:ext>
              </a:extLst>
            </p:cNvPr>
            <p:cNvSpPr/>
            <p:nvPr/>
          </p:nvSpPr>
          <p:spPr>
            <a:xfrm>
              <a:off x="0" y="0"/>
              <a:ext cx="2254219" cy="16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29" name="Counting…">
              <a:extLst>
                <a:ext uri="{FF2B5EF4-FFF2-40B4-BE49-F238E27FC236}">
                  <a16:creationId xmlns:a16="http://schemas.microsoft.com/office/drawing/2014/main" id="{71FD0AC8-DCB8-F148-B34C-6A9032EAE016}"/>
                </a:ext>
              </a:extLst>
            </p:cNvPr>
            <p:cNvSpPr txBox="1"/>
            <p:nvPr/>
          </p:nvSpPr>
          <p:spPr>
            <a:xfrm>
              <a:off x="728623" y="609553"/>
              <a:ext cx="796973" cy="44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/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Counting</a:t>
              </a:r>
            </a:p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32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3DDD7-FB98-C548-968B-FBFD5C21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Counter &amp; Producer</a:t>
            </a:r>
          </a:p>
        </p:txBody>
      </p:sp>
      <p:sp>
        <p:nvSpPr>
          <p:cNvPr id="317" name="Content Placeholder 3"/>
          <p:cNvSpPr txBox="1">
            <a:spLocks noGrp="1"/>
          </p:cNvSpPr>
          <p:nvPr>
            <p:ph type="body" idx="4294967295"/>
          </p:nvPr>
        </p:nvSpPr>
        <p:spPr>
          <a:xfrm>
            <a:off x="354402" y="1644212"/>
            <a:ext cx="7008940" cy="29788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317500">
              <a:buSzTx/>
              <a:buNone/>
            </a:lvl1pPr>
          </a:lstStyle>
          <a:p>
            <a:pPr marL="457200" indent="-457200">
              <a:buChar char="•"/>
            </a:pPr>
            <a:r>
              <a:rPr dirty="0"/>
              <a:t>Counts and counts out objects accurately beyond 10 (usually to 30 or more). Keeps track of objects that have and have not been counted, even in different arrangements.</a:t>
            </a:r>
            <a:endParaRPr lang="en-US" dirty="0"/>
          </a:p>
        </p:txBody>
      </p:sp>
      <p:grpSp>
        <p:nvGrpSpPr>
          <p:cNvPr id="323" name="Oval 8"/>
          <p:cNvGrpSpPr/>
          <p:nvPr/>
        </p:nvGrpSpPr>
        <p:grpSpPr>
          <a:xfrm>
            <a:off x="1723206" y="5801084"/>
            <a:ext cx="2319649" cy="822961"/>
            <a:chOff x="0" y="0"/>
            <a:chExt cx="2319647" cy="822960"/>
          </a:xfrm>
        </p:grpSpPr>
        <p:sp>
          <p:nvSpPr>
            <p:cNvPr id="321" name="Oval"/>
            <p:cNvSpPr/>
            <p:nvPr/>
          </p:nvSpPr>
          <p:spPr>
            <a:xfrm>
              <a:off x="0" y="-1"/>
              <a:ext cx="2319648" cy="8229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22" name="Number Sayer"/>
            <p:cNvSpPr txBox="1"/>
            <p:nvPr/>
          </p:nvSpPr>
          <p:spPr>
            <a:xfrm>
              <a:off x="339703" y="223418"/>
              <a:ext cx="1640241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Number Sayer</a:t>
              </a:r>
            </a:p>
          </p:txBody>
        </p:sp>
      </p:grpSp>
      <p:grpSp>
        <p:nvGrpSpPr>
          <p:cNvPr id="326" name="Oval 12"/>
          <p:cNvGrpSpPr/>
          <p:nvPr/>
        </p:nvGrpSpPr>
        <p:grpSpPr>
          <a:xfrm>
            <a:off x="2495644" y="5534368"/>
            <a:ext cx="2433849" cy="828591"/>
            <a:chOff x="0" y="0"/>
            <a:chExt cx="2433848" cy="828590"/>
          </a:xfrm>
        </p:grpSpPr>
        <p:sp>
          <p:nvSpPr>
            <p:cNvPr id="324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25" name="Chan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Chanter </a:t>
              </a:r>
            </a:p>
          </p:txBody>
        </p:sp>
      </p:grpSp>
      <p:grpSp>
        <p:nvGrpSpPr>
          <p:cNvPr id="329" name="Oval 13"/>
          <p:cNvGrpSpPr/>
          <p:nvPr/>
        </p:nvGrpSpPr>
        <p:grpSpPr>
          <a:xfrm>
            <a:off x="3334271" y="5097484"/>
            <a:ext cx="2433849" cy="828591"/>
            <a:chOff x="0" y="0"/>
            <a:chExt cx="2433848" cy="828590"/>
          </a:xfrm>
        </p:grpSpPr>
        <p:sp>
          <p:nvSpPr>
            <p:cNvPr id="327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28" name="Recit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Reciter </a:t>
              </a:r>
            </a:p>
          </p:txBody>
        </p:sp>
      </p:grpSp>
      <p:grpSp>
        <p:nvGrpSpPr>
          <p:cNvPr id="332" name="Oval 9"/>
          <p:cNvGrpSpPr/>
          <p:nvPr/>
        </p:nvGrpSpPr>
        <p:grpSpPr>
          <a:xfrm>
            <a:off x="4042853" y="4791835"/>
            <a:ext cx="2433849" cy="828591"/>
            <a:chOff x="0" y="0"/>
            <a:chExt cx="2433848" cy="828590"/>
          </a:xfrm>
        </p:grpSpPr>
        <p:sp>
          <p:nvSpPr>
            <p:cNvPr id="330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31" name="Corresponder"/>
            <p:cNvSpPr txBox="1"/>
            <p:nvPr/>
          </p:nvSpPr>
          <p:spPr>
            <a:xfrm>
              <a:off x="356428" y="226233"/>
              <a:ext cx="1720992" cy="3761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Corresponder</a:t>
              </a:r>
            </a:p>
          </p:txBody>
        </p:sp>
      </p:grpSp>
      <p:grpSp>
        <p:nvGrpSpPr>
          <p:cNvPr id="335" name="Oval 7"/>
          <p:cNvGrpSpPr/>
          <p:nvPr/>
        </p:nvGrpSpPr>
        <p:grpSpPr>
          <a:xfrm>
            <a:off x="4929492" y="4326307"/>
            <a:ext cx="2433849" cy="828592"/>
            <a:chOff x="0" y="0"/>
            <a:chExt cx="2433848" cy="828590"/>
          </a:xfrm>
        </p:grpSpPr>
        <p:sp>
          <p:nvSpPr>
            <p:cNvPr id="333" name="Oval"/>
            <p:cNvSpPr/>
            <p:nvPr/>
          </p:nvSpPr>
          <p:spPr>
            <a:xfrm>
              <a:off x="0" y="-1"/>
              <a:ext cx="2433849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34" name="Counter (Small Numbers)"/>
            <p:cNvSpPr txBox="1"/>
            <p:nvPr/>
          </p:nvSpPr>
          <p:spPr>
            <a:xfrm>
              <a:off x="356428" y="73833"/>
              <a:ext cx="1720992" cy="680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Counter (Small Numbers) </a:t>
              </a:r>
            </a:p>
          </p:txBody>
        </p:sp>
      </p:grpSp>
      <p:grpSp>
        <p:nvGrpSpPr>
          <p:cNvPr id="338" name="Oval 10"/>
          <p:cNvGrpSpPr/>
          <p:nvPr/>
        </p:nvGrpSpPr>
        <p:grpSpPr>
          <a:xfrm>
            <a:off x="6146416" y="3810000"/>
            <a:ext cx="2795603" cy="828591"/>
            <a:chOff x="0" y="0"/>
            <a:chExt cx="2795602" cy="828590"/>
          </a:xfrm>
        </p:grpSpPr>
        <p:sp>
          <p:nvSpPr>
            <p:cNvPr id="336" name="Oval"/>
            <p:cNvSpPr/>
            <p:nvPr/>
          </p:nvSpPr>
          <p:spPr>
            <a:xfrm>
              <a:off x="-1" y="-1"/>
              <a:ext cx="2795604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37" name="Producer (Small Numbers)"/>
            <p:cNvSpPr txBox="1"/>
            <p:nvPr/>
          </p:nvSpPr>
          <p:spPr>
            <a:xfrm>
              <a:off x="409405" y="73833"/>
              <a:ext cx="1976791" cy="680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Producer (Small Numbers) </a:t>
              </a:r>
            </a:p>
          </p:txBody>
        </p:sp>
      </p:grpSp>
      <p:grpSp>
        <p:nvGrpSpPr>
          <p:cNvPr id="341" name="Oval 11"/>
          <p:cNvGrpSpPr/>
          <p:nvPr/>
        </p:nvGrpSpPr>
        <p:grpSpPr>
          <a:xfrm>
            <a:off x="6716984" y="3384259"/>
            <a:ext cx="2795603" cy="828591"/>
            <a:chOff x="0" y="0"/>
            <a:chExt cx="2795602" cy="828590"/>
          </a:xfrm>
        </p:grpSpPr>
        <p:sp>
          <p:nvSpPr>
            <p:cNvPr id="339" name="Oval"/>
            <p:cNvSpPr/>
            <p:nvPr/>
          </p:nvSpPr>
          <p:spPr>
            <a:xfrm>
              <a:off x="-1" y="-1"/>
              <a:ext cx="2795604" cy="82859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ln w="10583">
                    <a:solidFill>
                      <a:srgbClr val="000000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40" name="Counter and Producer (10+)"/>
            <p:cNvSpPr txBox="1"/>
            <p:nvPr/>
          </p:nvSpPr>
          <p:spPr>
            <a:xfrm>
              <a:off x="409405" y="73833"/>
              <a:ext cx="1976791" cy="6809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>
              <a:lvl1pPr algn="ctr" defTabSz="548640">
                <a:defRPr sz="20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/>
                <a:t>Counter and Producer (10+) </a:t>
              </a:r>
            </a:p>
          </p:txBody>
        </p:sp>
      </p:grpSp>
      <p:grpSp>
        <p:nvGrpSpPr>
          <p:cNvPr id="29" name="Sun 2">
            <a:extLst>
              <a:ext uri="{FF2B5EF4-FFF2-40B4-BE49-F238E27FC236}">
                <a16:creationId xmlns:a16="http://schemas.microsoft.com/office/drawing/2014/main" id="{64C21C54-DBA2-2E44-8347-3BC99F3F60E9}"/>
              </a:ext>
            </a:extLst>
          </p:cNvPr>
          <p:cNvGrpSpPr/>
          <p:nvPr/>
        </p:nvGrpSpPr>
        <p:grpSpPr>
          <a:xfrm>
            <a:off x="9099579" y="1464099"/>
            <a:ext cx="2254221" cy="1660459"/>
            <a:chOff x="0" y="0"/>
            <a:chExt cx="2254219" cy="1660457"/>
          </a:xfrm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A8241E1D-E0AD-B448-AB69-D5F051994D50}"/>
                </a:ext>
              </a:extLst>
            </p:cNvPr>
            <p:cNvSpPr/>
            <p:nvPr/>
          </p:nvSpPr>
          <p:spPr>
            <a:xfrm>
              <a:off x="0" y="0"/>
              <a:ext cx="2254219" cy="166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solidFill>
              <a:srgbClr val="FFFF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548640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 dirty="0"/>
            </a:p>
          </p:txBody>
        </p:sp>
        <p:sp>
          <p:nvSpPr>
            <p:cNvPr id="31" name="Counting…">
              <a:extLst>
                <a:ext uri="{FF2B5EF4-FFF2-40B4-BE49-F238E27FC236}">
                  <a16:creationId xmlns:a16="http://schemas.microsoft.com/office/drawing/2014/main" id="{067BD516-4BED-B84E-A675-361983C55103}"/>
                </a:ext>
              </a:extLst>
            </p:cNvPr>
            <p:cNvSpPr txBox="1"/>
            <p:nvPr/>
          </p:nvSpPr>
          <p:spPr>
            <a:xfrm>
              <a:off x="728623" y="609553"/>
              <a:ext cx="796973" cy="441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662" tIns="35662" rIns="35662" bIns="35662" numCol="1" anchor="ctr">
              <a:spAutoFit/>
            </a:bodyPr>
            <a:lstStyle/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Counting</a:t>
              </a:r>
            </a:p>
            <a:p>
              <a:pPr algn="ctr" defTabSz="548640">
                <a:defRPr sz="1200">
                  <a:ln w="13854">
                    <a:solidFill>
                      <a:srgbClr val="054697"/>
                    </a:solidFill>
                  </a:ln>
                  <a:noFill/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200" dirty="0"/>
                <a:t>Strategies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80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0CEFB4-897F-5A4C-BDD3-4F45DF006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44" y="234854"/>
            <a:ext cx="9918775" cy="7907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/>
              <a:t>LT</a:t>
            </a:r>
            <a:r>
              <a:rPr lang="en-US" sz="7200" baseline="30000" dirty="0"/>
              <a:t>2: </a:t>
            </a:r>
            <a:r>
              <a:rPr lang="en-US" sz="7200" dirty="0"/>
              <a:t>A Counting Example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708036" y="2513327"/>
            <a:ext cx="6767802" cy="36246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hlinkClick r:id="rId3"/>
              </a:rPr>
              <a:t>LearningTrajectories.org</a:t>
            </a:r>
            <a:br>
              <a:rPr lang="en-US" sz="3200" dirty="0"/>
            </a:br>
            <a:endParaRPr lang="en-US" sz="32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3200" dirty="0">
                <a:cs typeface="Arial"/>
              </a:rPr>
              <a:t>Example…click </a:t>
            </a:r>
            <a:r>
              <a:rPr lang="en-US" sz="3200" dirty="0">
                <a:cs typeface="Arial"/>
                <a:hlinkClick r:id="rId4"/>
              </a:rPr>
              <a:t>here</a:t>
            </a:r>
            <a:endParaRPr lang="en-US" sz="3200" dirty="0">
              <a:cs typeface="Arial"/>
            </a:endParaRPr>
          </a:p>
        </p:txBody>
      </p:sp>
      <p:pic>
        <p:nvPicPr>
          <p:cNvPr id="7" name="Content Placeholder 6">
            <a:hlinkClick r:id="rId3"/>
            <a:extLst>
              <a:ext uri="{FF2B5EF4-FFF2-40B4-BE49-F238E27FC236}">
                <a16:creationId xmlns:a16="http://schemas.microsoft.com/office/drawing/2014/main" id="{7B5CDF9E-0D67-6248-98A5-AA6B7B3CE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973008" y="2410196"/>
            <a:ext cx="3554982" cy="29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1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Differentiating Instr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Differentiating </a:t>
            </a:r>
            <a:r>
              <a:rPr lang="en-US" dirty="0"/>
              <a:t>Teaching</a:t>
            </a:r>
            <a:endParaRPr dirty="0"/>
          </a:p>
        </p:txBody>
      </p:sp>
      <p:sp>
        <p:nvSpPr>
          <p:cNvPr id="565" name="Notice and encourage, natural development.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Notice and encourage</a:t>
            </a:r>
            <a:r>
              <a:rPr lang="en-US" dirty="0"/>
              <a:t> children’s </a:t>
            </a:r>
            <a:r>
              <a:rPr dirty="0"/>
              <a:t>natural development</a:t>
            </a:r>
            <a:r>
              <a:rPr lang="en-US" dirty="0"/>
              <a:t> through the developmental progression.</a:t>
            </a:r>
          </a:p>
          <a:p>
            <a:r>
              <a:rPr lang="en-US" dirty="0"/>
              <a:t>Count in rhymes, finger plays, stacking blocks—emphasize one or two numbers </a:t>
            </a:r>
            <a:r>
              <a:rPr lang="en-US" i="1" dirty="0"/>
              <a:t>past</a:t>
            </a:r>
            <a:r>
              <a:rPr lang="en-US" dirty="0"/>
              <a:t> where children are.</a:t>
            </a:r>
            <a:endParaRPr dirty="0"/>
          </a:p>
          <a:p>
            <a:r>
              <a:rPr dirty="0"/>
              <a:t>Don’t underestimate! Higher numbers helps.</a:t>
            </a:r>
          </a:p>
          <a:p>
            <a:pPr lvl="1"/>
            <a:r>
              <a:rPr dirty="0"/>
              <a:t>Mothers use </a:t>
            </a:r>
            <a:r>
              <a:rPr lang="en-US" i="1" dirty="0"/>
              <a:t>two</a:t>
            </a:r>
            <a:r>
              <a:rPr dirty="0"/>
              <a:t> more than </a:t>
            </a:r>
            <a:r>
              <a:rPr lang="en-US" i="1" dirty="0"/>
              <a:t>three</a:t>
            </a:r>
            <a:r>
              <a:rPr dirty="0"/>
              <a:t> and </a:t>
            </a:r>
            <a:r>
              <a:rPr lang="en-US" i="1" dirty="0"/>
              <a:t>three</a:t>
            </a:r>
            <a:r>
              <a:rPr dirty="0"/>
              <a:t> more than </a:t>
            </a:r>
            <a:r>
              <a:rPr lang="en-US" i="1" dirty="0"/>
              <a:t>four</a:t>
            </a:r>
            <a:r>
              <a:rPr lang="en-US" dirty="0"/>
              <a:t>.</a:t>
            </a:r>
            <a:endParaRPr dirty="0"/>
          </a:p>
          <a:p>
            <a:pPr lvl="1"/>
            <a:r>
              <a:rPr dirty="0"/>
              <a:t>From ages 1-9 and 3-9, children used the word </a:t>
            </a:r>
            <a:r>
              <a:rPr i="1" dirty="0"/>
              <a:t>two</a:t>
            </a:r>
            <a:r>
              <a:rPr dirty="0"/>
              <a:t> 158 times, </a:t>
            </a:r>
            <a:r>
              <a:rPr i="1" dirty="0"/>
              <a:t>three </a:t>
            </a:r>
            <a:r>
              <a:rPr dirty="0"/>
              <a:t>47 times, </a:t>
            </a:r>
            <a:r>
              <a:rPr i="1" dirty="0"/>
              <a:t>four</a:t>
            </a:r>
            <a:r>
              <a:rPr dirty="0"/>
              <a:t> 18 times, and</a:t>
            </a:r>
            <a:r>
              <a:rPr i="1" dirty="0"/>
              <a:t> five </a:t>
            </a:r>
            <a:r>
              <a:rPr dirty="0"/>
              <a:t>only 4 times!</a:t>
            </a:r>
          </a:p>
        </p:txBody>
      </p:sp>
    </p:spTree>
    <p:extLst>
      <p:ext uri="{BB962C8B-B14F-4D97-AF65-F5344CB8AC3E}">
        <p14:creationId xmlns:p14="http://schemas.microsoft.com/office/powerpoint/2010/main" val="929484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638e6b88-029d-4974-94ab-4f46eee0f699" xsi:nil="true"/>
    <SharedWithUsers xmlns="638e6b88-029d-4974-94ab-4f46eee0f699">
      <UserInfo>
        <DisplayName/>
        <AccountId xsi:nil="true"/>
        <AccountType/>
      </UserInfo>
    </SharedWithUsers>
    <LastSharedByTime xmlns="638e6b88-029d-4974-94ab-4f46eee0f6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C0ACEA8DAF04D970A1715B66301EA" ma:contentTypeVersion="10" ma:contentTypeDescription="Create a new document." ma:contentTypeScope="" ma:versionID="9041ff28876c537520f6b126ace39bd4">
  <xsd:schema xmlns:xsd="http://www.w3.org/2001/XMLSchema" xmlns:xs="http://www.w3.org/2001/XMLSchema" xmlns:p="http://schemas.microsoft.com/office/2006/metadata/properties" xmlns:ns2="638e6b88-029d-4974-94ab-4f46eee0f699" xmlns:ns3="86c47be5-a538-494d-86ba-4575a1c11fbc" targetNamespace="http://schemas.microsoft.com/office/2006/metadata/properties" ma:root="true" ma:fieldsID="a0c2c3e96807e4f5b6bc544139305446" ns2:_="" ns3:_="">
    <xsd:import namespace="638e6b88-029d-4974-94ab-4f46eee0f699"/>
    <xsd:import namespace="86c47be5-a538-494d-86ba-4575a1c11f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47be5-a538-494d-86ba-4575a1c11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573B4-FCEB-41FA-B825-6596928D8814}">
  <ds:schemaRefs>
    <ds:schemaRef ds:uri="http://schemas.microsoft.com/office/2006/metadata/properties"/>
    <ds:schemaRef ds:uri="http://schemas.microsoft.com/office/infopath/2007/PartnerControls"/>
    <ds:schemaRef ds:uri="638e6b88-029d-4974-94ab-4f46eee0f699"/>
  </ds:schemaRefs>
</ds:datastoreItem>
</file>

<file path=customXml/itemProps2.xml><?xml version="1.0" encoding="utf-8"?>
<ds:datastoreItem xmlns:ds="http://schemas.openxmlformats.org/officeDocument/2006/customXml" ds:itemID="{084353B3-5981-4645-B4F6-458E310FA7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6b88-029d-4974-94ab-4f46eee0f699"/>
    <ds:schemaRef ds:uri="86c47be5-a538-494d-86ba-4575a1c11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6C1684-6783-42EE-ACDB-A0D872BEC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761</Words>
  <Application>Microsoft Office PowerPoint</Application>
  <PresentationFormat>Widescreen</PresentationFormat>
  <Paragraphs>154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Further Examples of Differentiating</vt:lpstr>
      <vt:lpstr>Number Sayer</vt:lpstr>
      <vt:lpstr>Chanter</vt:lpstr>
      <vt:lpstr>Reciter</vt:lpstr>
      <vt:lpstr>Corresponder</vt:lpstr>
      <vt:lpstr>Counter/Producer</vt:lpstr>
      <vt:lpstr>Counter &amp; Producer</vt:lpstr>
      <vt:lpstr>LT2: A Counting Example</vt:lpstr>
      <vt:lpstr>Differentiating Teaching</vt:lpstr>
      <vt:lpstr>Supporting Teaching and Learning: Examples</vt:lpstr>
      <vt:lpstr>Small Groups</vt:lpstr>
      <vt:lpstr>Free Explore—With Observation</vt:lpstr>
      <vt:lpstr>Making Number Pizzas</vt:lpstr>
      <vt:lpstr>Assessment from Making Number Pizzas</vt:lpstr>
      <vt:lpstr>Formative Planning for Board Game</vt:lpstr>
      <vt:lpstr>At the Same Time…</vt:lpstr>
      <vt:lpstr>LT2: An Instructional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Slaughter</dc:creator>
  <cp:lastModifiedBy>Treshawn Anderson</cp:lastModifiedBy>
  <cp:revision>169</cp:revision>
  <dcterms:modified xsi:type="dcterms:W3CDTF">2020-06-10T20:14:46Z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0x0101001B4C0ACEA8DAF04D970A1715B66301EA</vt:lpwstr>
  </property>
  <property fmtid="{D5CDD505-2E9C-101B-9397-08002B2CF9AE}" pid="3" name="Order">
    <vt:r8>18026700</vt:r8>
  </property>
  <property fmtid="{D5CDD505-2E9C-101B-9397-08002B2CF9AE}" pid="4" name="Audiences">
    <vt:lpwstr/>
  </property>
  <property fmtid="{D5CDD505-2E9C-101B-9397-08002B2CF9AE}" pid="5" name="Year Vetted">
    <vt:lpwstr/>
  </property>
  <property fmtid="{D5CDD505-2E9C-101B-9397-08002B2CF9AE}" pid="6" name="Age Range">
    <vt:lpwstr/>
  </property>
  <property fmtid="{D5CDD505-2E9C-101B-9397-08002B2CF9AE}" pid="7" name="g5cbabc475af428e8a4b767b325afa7b">
    <vt:lpwstr/>
  </property>
  <property fmtid="{D5CDD505-2E9C-101B-9397-08002B2CF9AE}" pid="8" name="Topic_Area">
    <vt:lpwstr/>
  </property>
  <property fmtid="{D5CDD505-2E9C-101B-9397-08002B2CF9AE}" pid="9" name="Region">
    <vt:lpwstr/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lc402643ecbf4499b639d533dae17ca9">
    <vt:lpwstr/>
  </property>
  <property fmtid="{D5CDD505-2E9C-101B-9397-08002B2CF9AE}" pid="13" name="b172363ec58b499dad30d2b09a8896e0">
    <vt:lpwstr/>
  </property>
  <property fmtid="{D5CDD505-2E9C-101B-9397-08002B2CF9AE}" pid="14" name="k112b48b8b0842abbe71d39765b03e81">
    <vt:lpwstr/>
  </property>
  <property fmtid="{D5CDD505-2E9C-101B-9397-08002B2CF9AE}" pid="15" name="Approvers">
    <vt:lpwstr/>
  </property>
  <property fmtid="{D5CDD505-2E9C-101B-9397-08002B2CF9AE}" pid="16" name="TaxCatchAll">
    <vt:lpwstr/>
  </property>
  <property fmtid="{D5CDD505-2E9C-101B-9397-08002B2CF9AE}" pid="17" name="Webinar">
    <vt:lpwstr/>
  </property>
  <property fmtid="{D5CDD505-2E9C-101B-9397-08002B2CF9AE}" pid="18" name="ec3caad0312d4c2bb9f97715ae0cf85a">
    <vt:lpwstr/>
  </property>
  <property fmtid="{D5CDD505-2E9C-101B-9397-08002B2CF9AE}" pid="19" name="TemplateUrl">
    <vt:lpwstr/>
  </property>
  <property fmtid="{D5CDD505-2E9C-101B-9397-08002B2CF9AE}" pid="20" name="ComplianceAssetId">
    <vt:lpwstr/>
  </property>
  <property fmtid="{D5CDD505-2E9C-101B-9397-08002B2CF9AE}" pid="21" name="Audience">
    <vt:lpwstr/>
  </property>
  <property fmtid="{D5CDD505-2E9C-101B-9397-08002B2CF9AE}" pid="22" name="o04817ec836b43088d222d88b97d0ffb">
    <vt:lpwstr/>
  </property>
  <property fmtid="{D5CDD505-2E9C-101B-9397-08002B2CF9AE}" pid="23" name="m467fd03801e42aeb7355f8ac300c17b">
    <vt:lpwstr/>
  </property>
  <property fmtid="{D5CDD505-2E9C-101B-9397-08002B2CF9AE}" pid="24" name="National Conference">
    <vt:lpwstr/>
  </property>
  <property fmtid="{D5CDD505-2E9C-101B-9397-08002B2CF9AE}" pid="25" name="TopicArea">
    <vt:lpwstr/>
  </property>
  <property fmtid="{D5CDD505-2E9C-101B-9397-08002B2CF9AE}" pid="26" name="p22cc5a201e14acc82f079247ea5c295">
    <vt:lpwstr/>
  </property>
  <property fmtid="{D5CDD505-2E9C-101B-9397-08002B2CF9AE}" pid="27" name="fcbb0cf91974408394499761fa7977d2">
    <vt:lpwstr/>
  </property>
  <property fmtid="{D5CDD505-2E9C-101B-9397-08002B2CF9AE}" pid="28" name="TaxKeyword">
    <vt:lpwstr/>
  </property>
  <property fmtid="{D5CDD505-2E9C-101B-9397-08002B2CF9AE}" pid="29" name="Webinar0">
    <vt:lpwstr/>
  </property>
  <property fmtid="{D5CDD505-2E9C-101B-9397-08002B2CF9AE}" pid="30" name="Region0">
    <vt:lpwstr/>
  </property>
  <property fmtid="{D5CDD505-2E9C-101B-9397-08002B2CF9AE}" pid="31" name="National Conference0">
    <vt:lpwstr/>
  </property>
</Properties>
</file>