
<file path=[Content_Types].xml><?xml version="1.0" encoding="utf-8"?>
<Types xmlns="http://schemas.openxmlformats.org/package/2006/content-types">
  <Default Extension="xml" ContentType="application/xml"/>
  <Default Extension="wmv" ContentType="video/unknown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300" r:id="rId2"/>
    <p:sldId id="280" r:id="rId3"/>
    <p:sldId id="281" r:id="rId4"/>
    <p:sldId id="282" r:id="rId5"/>
    <p:sldId id="276" r:id="rId6"/>
    <p:sldId id="286" r:id="rId7"/>
    <p:sldId id="304" r:id="rId8"/>
    <p:sldId id="298" r:id="rId9"/>
    <p:sldId id="284" r:id="rId10"/>
    <p:sldId id="295" r:id="rId11"/>
    <p:sldId id="292" r:id="rId12"/>
    <p:sldId id="290" r:id="rId13"/>
    <p:sldId id="279" r:id="rId14"/>
    <p:sldId id="278" r:id="rId15"/>
    <p:sldId id="283" r:id="rId16"/>
    <p:sldId id="301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arbara Matlock" initials="" lastIdx="3" clrIdx="0"/>
  <p:cmAuthor id="1" name="Randi J Rohde" initials="R" lastIdx="4" clrIdx="1"/>
  <p:cmAuthor id="2" name="Sue Cook" initials="" lastIdx="3" clrIdx="2"/>
  <p:cmAuthor id="3" name="Jody Marx" initials="" lastIdx="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444E5D"/>
    <a:srgbClr val="254061"/>
    <a:srgbClr val="00AA4F"/>
    <a:srgbClr val="E1542B"/>
    <a:srgbClr val="198E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02" autoAdjust="0"/>
    <p:restoredTop sz="85626" autoAdjust="0"/>
  </p:normalViewPr>
  <p:slideViewPr>
    <p:cSldViewPr snapToGrid="0">
      <p:cViewPr>
        <p:scale>
          <a:sx n="147" d="100"/>
          <a:sy n="147" d="100"/>
        </p:scale>
        <p:origin x="-1232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9" d="100"/>
        <a:sy n="11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commentAuthors" Target="commentAuthors.xml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18E08A-FF39-4C4F-8625-C05A5B39FDB2}" type="datetimeFigureOut">
              <a:rPr lang="en-US" smtClean="0"/>
              <a:t>7/11/14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3CF638-6B5E-2B47-92FC-9FC33315E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0174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243AF3-A81D-4022-B375-A2AAF77897F1}" type="datetimeFigureOut">
              <a:rPr lang="en-US" smtClean="0"/>
              <a:t>7/11/14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F498FF-BEBC-44E1-82B9-562B073575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099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F498FF-BEBC-44E1-82B9-562B0735753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3691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F498FF-BEBC-44E1-82B9-562B0735753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3594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F498FF-BEBC-44E1-82B9-562B0735753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7690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F498FF-BEBC-44E1-82B9-562B0735753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8679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F498FF-BEBC-44E1-82B9-562B0735753C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42590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F498FF-BEBC-44E1-82B9-562B0735753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4498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F498FF-BEBC-44E1-82B9-562B0735753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9829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50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6BC18-DAB5-451D-A1A4-979297D257D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0149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45328-3EAF-4E8A-BC20-E146EAA88015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329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F498FF-BEBC-44E1-82B9-562B0735753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2082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45328-3EAF-4E8A-BC20-E146EAA88015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45328-3EAF-4E8A-BC20-E146EAA88015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45328-3EAF-4E8A-BC20-E146EAA88015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1891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45328-3EAF-4E8A-BC20-E146EAA88015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F498FF-BEBC-44E1-82B9-562B0735753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5677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pPr/>
              <a:t>7/11/14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2"/>
          <p:cNvSpPr/>
          <p:nvPr userDrawn="1"/>
        </p:nvSpPr>
        <p:spPr>
          <a:xfrm>
            <a:off x="3096116" y="2725230"/>
            <a:ext cx="5885327" cy="1453543"/>
          </a:xfrm>
          <a:prstGeom prst="rect">
            <a:avLst/>
          </a:prstGeom>
          <a:solidFill>
            <a:srgbClr val="00AA4F"/>
          </a:solidFill>
          <a:ln w="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124201" y="2880313"/>
            <a:ext cx="5829994" cy="1030655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7315200" y="6642556"/>
            <a:ext cx="1676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WINTER 2014</a:t>
            </a: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355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7/11/14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141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7/11/14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4166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nd Pag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7/11/14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6280742" y="6214984"/>
            <a:ext cx="1676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WINTER 2014</a:t>
            </a: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383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7/11/14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649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7/11/14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052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458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458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7/11/14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495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7929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57691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017929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657691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7/11/14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539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7/11/14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881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7/11/14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092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7/11/14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426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7/11/14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69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1984" y="457200"/>
            <a:ext cx="847773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1983" y="1830387"/>
            <a:ext cx="8477737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BC453A-6B12-3E4E-8E5B-4BFBFD851DC7}" type="datetimeFigureOut">
              <a:rPr lang="en-US" smtClean="0"/>
              <a:t>7/11/14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604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3600" kern="1200" cap="all">
          <a:solidFill>
            <a:schemeClr val="tx1"/>
          </a:solidFill>
          <a:latin typeface="Century Gothic"/>
          <a:ea typeface="+mj-ea"/>
          <a:cs typeface="Century Goth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0.xml"/><Relationship Id="rId5" Type="http://schemas.openxmlformats.org/officeDocument/2006/relationships/image" Target="../media/image15.png"/><Relationship Id="rId1" Type="http://schemas.microsoft.com/office/2007/relationships/media" Target="../media/media1.wmv"/><Relationship Id="rId2" Type="http://schemas.openxmlformats.org/officeDocument/2006/relationships/video" Target="../media/media1.wmv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2.xml"/><Relationship Id="rId5" Type="http://schemas.openxmlformats.org/officeDocument/2006/relationships/image" Target="../media/image17.png"/><Relationship Id="rId1" Type="http://schemas.microsoft.com/office/2007/relationships/media" Target="../media/media2.wmv"/><Relationship Id="rId2" Type="http://schemas.openxmlformats.org/officeDocument/2006/relationships/video" Target="../media/media2.wm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18.png"/><Relationship Id="rId1" Type="http://schemas.microsoft.com/office/2007/relationships/media" Target="../media/media3.wmv"/><Relationship Id="rId2" Type="http://schemas.openxmlformats.org/officeDocument/2006/relationships/video" Target="../media/media3.wm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4.xml"/><Relationship Id="rId5" Type="http://schemas.openxmlformats.org/officeDocument/2006/relationships/image" Target="../media/image19.png"/><Relationship Id="rId1" Type="http://schemas.microsoft.com/office/2007/relationships/media" Target="../media/media4.wmv"/><Relationship Id="rId2" Type="http://schemas.openxmlformats.org/officeDocument/2006/relationships/video" Target="../media/media4.wmv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3098113" y="2875560"/>
            <a:ext cx="5859471" cy="1176560"/>
          </a:xfrm>
        </p:spPr>
        <p:txBody>
          <a:bodyPr>
            <a:noAutofit/>
          </a:bodyPr>
          <a:lstStyle/>
          <a:p>
            <a:r>
              <a:rPr lang="en-US" sz="1600" b="1" dirty="0" smtClean="0"/>
              <a:t>Curriculum modifications:</a:t>
            </a:r>
            <a:br>
              <a:rPr lang="en-US" sz="1600" b="1" dirty="0" smtClean="0"/>
            </a:br>
            <a:r>
              <a:rPr lang="en-US" sz="3800" dirty="0" smtClean="0"/>
              <a:t>Special Equipment</a:t>
            </a:r>
            <a:endParaRPr lang="en-US" sz="3800" dirty="0"/>
          </a:p>
        </p:txBody>
      </p:sp>
    </p:spTree>
    <p:extLst>
      <p:ext uri="{BB962C8B-B14F-4D97-AF65-F5344CB8AC3E}">
        <p14:creationId xmlns:p14="http://schemas.microsoft.com/office/powerpoint/2010/main" val="1660788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Using Special Equipment_SUBS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600"/>
          </a:xfrm>
        </p:spPr>
      </p:pic>
    </p:spTree>
    <p:extLst>
      <p:ext uri="{BB962C8B-B14F-4D97-AF65-F5344CB8AC3E}">
        <p14:creationId xmlns:p14="http://schemas.microsoft.com/office/powerpoint/2010/main" val="1701193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EU-Curriculum-Modifications-P012SOLID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7" t="2519" r="3957" b="230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 rot="7503393">
            <a:off x="4635018" y="2460977"/>
            <a:ext cx="1062848" cy="1432519"/>
          </a:xfrm>
          <a:prstGeom prst="rightArrow">
            <a:avLst/>
          </a:prstGeom>
          <a:solidFill>
            <a:srgbClr val="E1542B"/>
          </a:solidFill>
          <a:ln>
            <a:noFill/>
          </a:ln>
          <a:effectLst>
            <a:outerShdw blurRad="317500" dist="38100" dir="2700000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 rot="6932473">
            <a:off x="7417135" y="2580751"/>
            <a:ext cx="1039404" cy="1432519"/>
          </a:xfrm>
          <a:prstGeom prst="rightArrow">
            <a:avLst/>
          </a:prstGeom>
          <a:solidFill>
            <a:srgbClr val="E1542B"/>
          </a:solidFill>
          <a:ln>
            <a:noFill/>
          </a:ln>
          <a:effectLst>
            <a:outerShdw blurRad="317500" dist="38100" dir="2700000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 rot="17952898">
            <a:off x="1272867" y="5244758"/>
            <a:ext cx="1043812" cy="1432519"/>
          </a:xfrm>
          <a:prstGeom prst="rightArrow">
            <a:avLst/>
          </a:prstGeom>
          <a:solidFill>
            <a:srgbClr val="E1542B"/>
          </a:solidFill>
          <a:ln>
            <a:noFill/>
          </a:ln>
          <a:effectLst>
            <a:outerShdw blurRad="317500" dist="38100" dir="2700000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893939" y="223409"/>
            <a:ext cx="7536684" cy="1171511"/>
          </a:xfrm>
          <a:prstGeom prst="rect">
            <a:avLst/>
          </a:prstGeom>
          <a:solidFill>
            <a:srgbClr val="444E5D"/>
          </a:solidFill>
          <a:ln w="28575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162972" y="480501"/>
            <a:ext cx="6981028" cy="701535"/>
          </a:xfrm>
        </p:spPr>
        <p:txBody>
          <a:bodyPr anchor="t">
            <a:noAutofit/>
          </a:bodyPr>
          <a:lstStyle/>
          <a:p>
            <a:pPr algn="l"/>
            <a:r>
              <a:rPr lang="en-US" b="1" dirty="0" smtClean="0">
                <a:solidFill>
                  <a:schemeClr val="bg1"/>
                </a:solidFill>
              </a:rPr>
              <a:t>Special Equipment can be...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22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208766" y="3244334"/>
            <a:ext cx="7264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Video</a:t>
            </a:r>
          </a:p>
        </p:txBody>
      </p:sp>
      <p:pic>
        <p:nvPicPr>
          <p:cNvPr id="2" name="Special Equipment Collaborate SUB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1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60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pecial Equipment Example A_SUB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746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" name="Special Equipment Example B SUB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746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36705" y="2432014"/>
            <a:ext cx="7979072" cy="1158038"/>
          </a:xfrm>
          <a:prstGeom prst="rect">
            <a:avLst/>
          </a:prstGeom>
          <a:solidFill>
            <a:srgbClr val="444E5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331984" y="457200"/>
            <a:ext cx="8477737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Review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762154" y="2432121"/>
            <a:ext cx="775509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FF"/>
                </a:solidFill>
                <a:latin typeface="Century Gothic"/>
                <a:cs typeface="Century Gothic"/>
              </a:rPr>
              <a:t>Curriculum </a:t>
            </a:r>
            <a:r>
              <a:rPr lang="en-US" sz="3200" b="1" dirty="0" smtClean="0">
                <a:solidFill>
                  <a:srgbClr val="FFFFFF"/>
                </a:solidFill>
                <a:latin typeface="Century Gothic"/>
                <a:cs typeface="Century Gothic"/>
              </a:rPr>
              <a:t>modification </a:t>
            </a:r>
            <a:r>
              <a:rPr lang="en-US" sz="3200" dirty="0" smtClean="0">
                <a:solidFill>
                  <a:srgbClr val="FFFFFF"/>
                </a:solidFill>
                <a:latin typeface="Century Gothic"/>
                <a:cs typeface="Century Gothic"/>
              </a:rPr>
              <a:t>promotes participation.</a:t>
            </a:r>
            <a:endParaRPr lang="en-US" sz="3200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endParaRPr lang="en-US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36705" y="3723959"/>
            <a:ext cx="7979072" cy="1114245"/>
          </a:xfrm>
          <a:prstGeom prst="rect">
            <a:avLst/>
          </a:prstGeom>
          <a:solidFill>
            <a:srgbClr val="444E5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16892" y="3720366"/>
            <a:ext cx="76675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FF"/>
                </a:solidFill>
                <a:latin typeface="Century Gothic"/>
                <a:cs typeface="Century Gothic"/>
              </a:rPr>
              <a:t>Special equipment </a:t>
            </a:r>
            <a:r>
              <a:rPr lang="en-US" sz="3200" dirty="0" smtClean="0">
                <a:solidFill>
                  <a:srgbClr val="FFFFFF"/>
                </a:solidFill>
                <a:latin typeface="Century Gothic"/>
                <a:cs typeface="Century Gothic"/>
              </a:rPr>
              <a:t>increases access and participation.</a:t>
            </a:r>
            <a:endParaRPr lang="en-US" sz="320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16791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  <p:bldP spid="19" grpId="0" animBg="1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1268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 title="Ongoing Child Assessment block of the house is highlighted.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53" b="2181"/>
          <a:stretch/>
        </p:blipFill>
        <p:spPr>
          <a:xfrm>
            <a:off x="2211741" y="2173503"/>
            <a:ext cx="4801721" cy="3989601"/>
          </a:xfrm>
        </p:spPr>
      </p:pic>
      <p:sp>
        <p:nvSpPr>
          <p:cNvPr id="5" name="Rectangle 4"/>
          <p:cNvSpPr/>
          <p:nvPr/>
        </p:nvSpPr>
        <p:spPr>
          <a:xfrm>
            <a:off x="2345983" y="3452301"/>
            <a:ext cx="4492312" cy="274635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31984" y="457200"/>
            <a:ext cx="847773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 cap="all">
                <a:solidFill>
                  <a:schemeClr val="tx1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r>
              <a:rPr lang="en-US" smtClean="0"/>
              <a:t>FRAMEWORK FOR EFFECTIVE PRACTICE </a:t>
            </a:r>
            <a:br>
              <a:rPr lang="en-US" smtClean="0"/>
            </a:br>
            <a:r>
              <a:rPr lang="en-US" sz="2200" smtClean="0"/>
              <a:t>SUPPORTING SCHOOL READINESS FOR ALL CHILDREN</a:t>
            </a:r>
            <a:endParaRPr lang="en-US" sz="2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71088" y="3438831"/>
            <a:ext cx="3920852" cy="11430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800" dirty="0" smtClean="0">
                <a:solidFill>
                  <a:srgbClr val="00AA4F"/>
                </a:solidFill>
              </a:rPr>
              <a:t>Focus on </a:t>
            </a:r>
            <a:br>
              <a:rPr lang="en-US" sz="3800" dirty="0" smtClean="0">
                <a:solidFill>
                  <a:srgbClr val="00AA4F"/>
                </a:solidFill>
              </a:rPr>
            </a:br>
            <a:r>
              <a:rPr lang="en-US" sz="3800" dirty="0" smtClean="0">
                <a:solidFill>
                  <a:srgbClr val="00AA4F"/>
                </a:solidFill>
              </a:rPr>
              <a:t>the roof</a:t>
            </a:r>
            <a:endParaRPr lang="en-US" sz="3800" dirty="0">
              <a:solidFill>
                <a:srgbClr val="00AA4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431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3" title="Ongoing Child Assessment block of the house is highlighted.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613" y="1874889"/>
            <a:ext cx="8245596" cy="2646018"/>
          </a:xfrm>
        </p:spPr>
      </p:pic>
      <p:sp>
        <p:nvSpPr>
          <p:cNvPr id="5" name="Rectangle 4"/>
          <p:cNvSpPr/>
          <p:nvPr/>
        </p:nvSpPr>
        <p:spPr>
          <a:xfrm>
            <a:off x="442805" y="1874889"/>
            <a:ext cx="8365821" cy="26460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Curriculum Modification</a:t>
            </a:r>
            <a:endParaRPr lang="en-US" sz="2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2805" y="5245492"/>
            <a:ext cx="8255000" cy="9964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2209" y="3995615"/>
            <a:ext cx="8255000" cy="11280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14"/>
          <a:stretch/>
        </p:blipFill>
        <p:spPr>
          <a:xfrm>
            <a:off x="442805" y="2022231"/>
            <a:ext cx="8255000" cy="185615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72393" y="2724629"/>
            <a:ext cx="52244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solidFill>
                  <a:schemeClr val="bg1"/>
                </a:solidFill>
                <a:latin typeface="Century Gothic"/>
                <a:cs typeface="Century Gothic"/>
              </a:rPr>
              <a:t>Intensive, </a:t>
            </a:r>
            <a:br>
              <a:rPr lang="en-US" sz="2200" dirty="0" smtClean="0">
                <a:solidFill>
                  <a:schemeClr val="bg1"/>
                </a:solidFill>
                <a:latin typeface="Century Gothic"/>
                <a:cs typeface="Century Gothic"/>
              </a:rPr>
            </a:br>
            <a:r>
              <a:rPr lang="en-US" sz="2200" dirty="0" smtClean="0">
                <a:solidFill>
                  <a:schemeClr val="bg1"/>
                </a:solidFill>
                <a:latin typeface="Century Gothic"/>
                <a:cs typeface="Century Gothic"/>
              </a:rPr>
              <a:t>Individualized </a:t>
            </a:r>
            <a:br>
              <a:rPr lang="en-US" sz="2200" dirty="0" smtClean="0">
                <a:solidFill>
                  <a:schemeClr val="bg1"/>
                </a:solidFill>
                <a:latin typeface="Century Gothic"/>
                <a:cs typeface="Century Gothic"/>
              </a:rPr>
            </a:br>
            <a:r>
              <a:rPr lang="en-US" sz="2200" dirty="0" smtClean="0">
                <a:solidFill>
                  <a:schemeClr val="bg1"/>
                </a:solidFill>
                <a:latin typeface="Century Gothic"/>
                <a:cs typeface="Century Gothic"/>
              </a:rPr>
              <a:t>Teaching</a:t>
            </a:r>
            <a:endParaRPr lang="en-US" sz="22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45771" y="4339992"/>
            <a:ext cx="522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Century Gothic"/>
                <a:cs typeface="Century Gothic"/>
              </a:rPr>
              <a:t>Embedded Teaching</a:t>
            </a:r>
            <a:endParaRPr lang="en-US" sz="24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21715" y="5511876"/>
            <a:ext cx="6283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Century Gothic"/>
                <a:cs typeface="Century Gothic"/>
              </a:rPr>
              <a:t>Curriculum Modification</a:t>
            </a:r>
            <a:endParaRPr lang="en-US" sz="24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204112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579989" y="4374142"/>
            <a:ext cx="2516242" cy="1017451"/>
          </a:xfrm>
          <a:prstGeom prst="rect">
            <a:avLst/>
          </a:prstGeom>
          <a:solidFill>
            <a:srgbClr val="444E5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89270" y="4507650"/>
            <a:ext cx="2516242" cy="76388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lvl="0" algn="ctr"/>
            <a:r>
              <a:rPr lang="en-US" sz="2000" dirty="0">
                <a:solidFill>
                  <a:schemeClr val="bg1"/>
                </a:solidFill>
                <a:latin typeface="Century Gothic"/>
                <a:cs typeface="Century Gothic"/>
              </a:rPr>
              <a:t>Define </a:t>
            </a:r>
            <a:r>
              <a:rPr lang="en-US" sz="2000" dirty="0" smtClean="0">
                <a:solidFill>
                  <a:schemeClr val="bg1"/>
                </a:solidFill>
                <a:latin typeface="Century Gothic"/>
                <a:cs typeface="Century Gothic"/>
              </a:rPr>
              <a:t/>
            </a:r>
            <a:br>
              <a:rPr lang="en-US" sz="2000" dirty="0" smtClean="0">
                <a:solidFill>
                  <a:schemeClr val="bg1"/>
                </a:solidFill>
                <a:latin typeface="Century Gothic"/>
                <a:cs typeface="Century Gothic"/>
              </a:rPr>
            </a:br>
            <a:r>
              <a:rPr lang="en-US" sz="2000" dirty="0" smtClean="0">
                <a:solidFill>
                  <a:schemeClr val="bg1"/>
                </a:solidFill>
                <a:latin typeface="Century Gothic"/>
                <a:cs typeface="Century Gothic"/>
              </a:rPr>
              <a:t>special equipment.</a:t>
            </a:r>
            <a:endParaRPr lang="en-US" sz="20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pic>
        <p:nvPicPr>
          <p:cNvPr id="15" name="Picture 14" descr="EEU-Curriculum-Modifications-P010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6146" y="2515240"/>
            <a:ext cx="2524488" cy="1895687"/>
          </a:xfrm>
          <a:prstGeom prst="rect">
            <a:avLst/>
          </a:prstGeom>
        </p:spPr>
      </p:pic>
      <p:pic>
        <p:nvPicPr>
          <p:cNvPr id="17" name="Picture 16" descr="EEU-Curriculum-Modifications-P061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12037" y="2528639"/>
            <a:ext cx="2508127" cy="197172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312038" y="4410926"/>
            <a:ext cx="2510711" cy="970451"/>
          </a:xfrm>
          <a:prstGeom prst="rect">
            <a:avLst/>
          </a:prstGeom>
          <a:solidFill>
            <a:srgbClr val="444E5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257152" y="4495143"/>
            <a:ext cx="26005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000" dirty="0" smtClean="0">
                <a:solidFill>
                  <a:schemeClr val="bg1"/>
                </a:solidFill>
                <a:latin typeface="Century Gothic"/>
                <a:cs typeface="Century Gothic"/>
              </a:rPr>
              <a:t>Give examples of special equipment.</a:t>
            </a:r>
            <a:endParaRPr lang="en-US" sz="20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20628" y="4375285"/>
            <a:ext cx="2516240" cy="1006093"/>
          </a:xfrm>
          <a:prstGeom prst="rect">
            <a:avLst/>
          </a:prstGeom>
          <a:solidFill>
            <a:srgbClr val="444E5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020628" y="4401219"/>
            <a:ext cx="251624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1900" dirty="0">
                <a:solidFill>
                  <a:schemeClr val="bg1"/>
                </a:solidFill>
                <a:latin typeface="Century Gothic"/>
                <a:cs typeface="Century Gothic"/>
              </a:rPr>
              <a:t>Discuss application based on individual children's </a:t>
            </a:r>
            <a:r>
              <a:rPr lang="en-US" sz="1900" dirty="0" smtClean="0">
                <a:solidFill>
                  <a:schemeClr val="bg1"/>
                </a:solidFill>
                <a:latin typeface="Century Gothic"/>
                <a:cs typeface="Century Gothic"/>
              </a:rPr>
              <a:t>needs.</a:t>
            </a:r>
            <a:endParaRPr lang="en-US" sz="19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pic>
        <p:nvPicPr>
          <p:cNvPr id="21" name="Picture 20" descr="EEU-Curriculum-Modifications-P039crop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9783" y="2514678"/>
            <a:ext cx="2513162" cy="1871468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582341" y="4404732"/>
            <a:ext cx="7985513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3921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</a:t>
            </a:r>
            <a:r>
              <a:rPr lang="en-US" dirty="0"/>
              <a:t> </a:t>
            </a:r>
            <a:r>
              <a:rPr lang="en-US" dirty="0" smtClean="0"/>
              <a:t>is curriculum modification?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367" y="2183305"/>
            <a:ext cx="76581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100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 Types of Curriculum Modifications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73365" y="1889891"/>
            <a:ext cx="3867726" cy="1065745"/>
          </a:xfrm>
          <a:prstGeom prst="rect">
            <a:avLst/>
          </a:prstGeom>
          <a:solidFill>
            <a:srgbClr val="198EA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latin typeface="Century Gothic"/>
                <a:cs typeface="Century Gothic"/>
              </a:rPr>
              <a:t>Environmental Support</a:t>
            </a:r>
          </a:p>
        </p:txBody>
      </p:sp>
      <p:sp>
        <p:nvSpPr>
          <p:cNvPr id="6" name="Rectangle 5"/>
          <p:cNvSpPr/>
          <p:nvPr/>
        </p:nvSpPr>
        <p:spPr>
          <a:xfrm>
            <a:off x="4805218" y="1889891"/>
            <a:ext cx="3867726" cy="1065745"/>
          </a:xfrm>
          <a:prstGeom prst="rect">
            <a:avLst/>
          </a:prstGeom>
          <a:solidFill>
            <a:srgbClr val="444E5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latin typeface="Century Gothic"/>
                <a:cs typeface="Century Gothic"/>
              </a:rPr>
              <a:t>Special Equipment</a:t>
            </a:r>
          </a:p>
        </p:txBody>
      </p:sp>
      <p:sp>
        <p:nvSpPr>
          <p:cNvPr id="7" name="Rectangle 6"/>
          <p:cNvSpPr/>
          <p:nvPr/>
        </p:nvSpPr>
        <p:spPr>
          <a:xfrm>
            <a:off x="473365" y="3061788"/>
            <a:ext cx="3867726" cy="1065745"/>
          </a:xfrm>
          <a:prstGeom prst="rect">
            <a:avLst/>
          </a:prstGeom>
          <a:solidFill>
            <a:srgbClr val="68472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latin typeface="Century Gothic"/>
                <a:cs typeface="Century Gothic"/>
              </a:rPr>
              <a:t>Materials Adaptation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4805218" y="3061788"/>
            <a:ext cx="3867726" cy="1065745"/>
          </a:xfrm>
          <a:prstGeom prst="rect">
            <a:avLst/>
          </a:prstGeom>
          <a:solidFill>
            <a:srgbClr val="48C4B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latin typeface="Century Gothic"/>
                <a:cs typeface="Century Gothic"/>
              </a:rPr>
              <a:t>Adult Support</a:t>
            </a:r>
          </a:p>
        </p:txBody>
      </p:sp>
      <p:sp>
        <p:nvSpPr>
          <p:cNvPr id="9" name="Rectangle 8"/>
          <p:cNvSpPr/>
          <p:nvPr/>
        </p:nvSpPr>
        <p:spPr>
          <a:xfrm>
            <a:off x="473365" y="4233685"/>
            <a:ext cx="3867726" cy="1065745"/>
          </a:xfrm>
          <a:prstGeom prst="rect">
            <a:avLst/>
          </a:prstGeom>
          <a:solidFill>
            <a:srgbClr val="BC232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 smtClean="0">
                <a:latin typeface="Century Gothic"/>
                <a:cs typeface="Century Gothic"/>
              </a:rPr>
              <a:t>Simplify the Activity</a:t>
            </a:r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05218" y="4233685"/>
            <a:ext cx="3867726" cy="106574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latin typeface="Century Gothic"/>
                <a:cs typeface="Century Gothic"/>
              </a:rPr>
              <a:t>Peer Support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73365" y="5405582"/>
            <a:ext cx="3867726" cy="1065745"/>
          </a:xfrm>
          <a:prstGeom prst="rect">
            <a:avLst/>
          </a:prstGeom>
          <a:solidFill>
            <a:srgbClr val="E1542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latin typeface="Century Gothic"/>
                <a:cs typeface="Century Gothic"/>
              </a:rPr>
              <a:t>Child Preferences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805218" y="5405582"/>
            <a:ext cx="3867726" cy="106574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latin typeface="Century Gothic"/>
                <a:cs typeface="Century Gothic"/>
              </a:rPr>
              <a:t>Invisible Support</a:t>
            </a:r>
          </a:p>
        </p:txBody>
      </p:sp>
    </p:spTree>
    <p:extLst>
      <p:ext uri="{BB962C8B-B14F-4D97-AF65-F5344CB8AC3E}">
        <p14:creationId xmlns:p14="http://schemas.microsoft.com/office/powerpoint/2010/main" val="2883531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4E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049818"/>
            <a:ext cx="9144000" cy="8081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951308" y="5978880"/>
            <a:ext cx="858412" cy="633104"/>
          </a:xfrm>
          <a:prstGeom prst="rect">
            <a:avLst/>
          </a:prstGeom>
          <a:solidFill>
            <a:srgbClr val="444E5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96668" y="6365968"/>
            <a:ext cx="858412" cy="246016"/>
          </a:xfrm>
          <a:prstGeom prst="rect">
            <a:avLst/>
          </a:prstGeom>
          <a:solidFill>
            <a:srgbClr val="68472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785141" y="6365968"/>
            <a:ext cx="858412" cy="246016"/>
          </a:xfrm>
          <a:prstGeom prst="rect">
            <a:avLst/>
          </a:prstGeom>
          <a:solidFill>
            <a:srgbClr val="49C3B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89108" y="6365968"/>
            <a:ext cx="858412" cy="246016"/>
          </a:xfrm>
          <a:prstGeom prst="rect">
            <a:avLst/>
          </a:prstGeom>
          <a:solidFill>
            <a:srgbClr val="BC232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881959" y="6365968"/>
            <a:ext cx="858412" cy="24601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581548" y="6365968"/>
            <a:ext cx="858412" cy="246016"/>
          </a:xfrm>
          <a:prstGeom prst="rect">
            <a:avLst/>
          </a:prstGeom>
          <a:solidFill>
            <a:srgbClr val="E1542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73988" y="6367680"/>
            <a:ext cx="858412" cy="24430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04228" y="6356350"/>
            <a:ext cx="858412" cy="255634"/>
          </a:xfrm>
          <a:prstGeom prst="rect">
            <a:avLst/>
          </a:prstGeom>
          <a:solidFill>
            <a:srgbClr val="198EA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331983" y="122382"/>
            <a:ext cx="847773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 cap="all">
                <a:solidFill>
                  <a:schemeClr val="tx1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pPr algn="l"/>
            <a:r>
              <a:rPr lang="en-US" b="1" dirty="0">
                <a:solidFill>
                  <a:schemeClr val="bg1"/>
                </a:solidFill>
              </a:rPr>
              <a:t>Special equipment</a:t>
            </a: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831271" y="2354376"/>
            <a:ext cx="7631547" cy="18987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smtClean="0">
                <a:solidFill>
                  <a:srgbClr val="FFFFFF"/>
                </a:solidFill>
              </a:rPr>
              <a:t>Using special or adaptive devices that allow a child to participate or increase </a:t>
            </a:r>
            <a:br>
              <a:rPr lang="en-US" sz="2800" dirty="0" smtClean="0">
                <a:solidFill>
                  <a:srgbClr val="FFFFFF"/>
                </a:solidFill>
              </a:rPr>
            </a:br>
            <a:r>
              <a:rPr lang="en-US" sz="2800" dirty="0" smtClean="0">
                <a:solidFill>
                  <a:srgbClr val="FFFFFF"/>
                </a:solidFill>
              </a:rPr>
              <a:t>the child’s level of participation.</a:t>
            </a:r>
            <a:endParaRPr lang="en-US" dirty="0" smtClean="0">
              <a:solidFill>
                <a:srgbClr val="FFFFFF"/>
              </a:solidFill>
            </a:endParaRPr>
          </a:p>
          <a:p>
            <a:pPr>
              <a:buFont typeface="Arial"/>
              <a:buNone/>
            </a:pPr>
            <a:endParaRPr lang="en-US" sz="1400" dirty="0" smtClean="0">
              <a:solidFill>
                <a:srgbClr val="FFFFFF"/>
              </a:solidFill>
            </a:endParaRPr>
          </a:p>
          <a:p>
            <a:pPr>
              <a:buFont typeface="Arial"/>
              <a:buNone/>
            </a:pPr>
            <a:endParaRPr lang="en-US" sz="1400" dirty="0" smtClean="0">
              <a:solidFill>
                <a:srgbClr val="FFFFFF"/>
              </a:solidFill>
            </a:endParaRPr>
          </a:p>
          <a:p>
            <a:pPr>
              <a:buFont typeface="Arial"/>
              <a:buNone/>
            </a:pPr>
            <a:endParaRPr lang="en-US" sz="1400" dirty="0" smtClean="0">
              <a:solidFill>
                <a:srgbClr val="FFFF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3412" y="2163444"/>
            <a:ext cx="60785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>
                <a:solidFill>
                  <a:schemeClr val="bg1"/>
                </a:solidFill>
                <a:latin typeface="Arial Black"/>
                <a:cs typeface="Arial Black"/>
              </a:rPr>
              <a:t>“</a:t>
            </a:r>
            <a:endParaRPr lang="en-US" sz="66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18" name="TextBox 17"/>
          <p:cNvSpPr txBox="1"/>
          <p:nvPr/>
        </p:nvSpPr>
        <p:spPr>
          <a:xfrm rot="10800000">
            <a:off x="8058695" y="2948342"/>
            <a:ext cx="60785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>
                <a:solidFill>
                  <a:schemeClr val="bg1"/>
                </a:solidFill>
                <a:latin typeface="Arial Black"/>
                <a:cs typeface="Arial Black"/>
              </a:rPr>
              <a:t>“</a:t>
            </a:r>
            <a:endParaRPr lang="en-US" sz="66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501929" y="5685179"/>
            <a:ext cx="25636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buNone/>
            </a:pPr>
            <a:r>
              <a:rPr lang="en-US" sz="1400" dirty="0" smtClean="0">
                <a:latin typeface="Century Gothic"/>
                <a:cs typeface="Century Gothic"/>
              </a:rPr>
              <a:t>— </a:t>
            </a:r>
            <a:r>
              <a:rPr lang="en-US" sz="1400" dirty="0" err="1" smtClean="0">
                <a:latin typeface="Century Gothic"/>
                <a:cs typeface="Century Gothic"/>
              </a:rPr>
              <a:t>Sandall</a:t>
            </a:r>
            <a:r>
              <a:rPr lang="en-US" sz="1400" dirty="0" smtClean="0">
                <a:latin typeface="Century Gothic"/>
                <a:cs typeface="Century Gothic"/>
              </a:rPr>
              <a:t> &amp; Schwartz, 2008</a:t>
            </a:r>
          </a:p>
        </p:txBody>
      </p:sp>
    </p:spTree>
    <p:extLst>
      <p:ext uri="{BB962C8B-B14F-4D97-AF65-F5344CB8AC3E}">
        <p14:creationId xmlns:p14="http://schemas.microsoft.com/office/powerpoint/2010/main" val="2500543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1984" y="412795"/>
            <a:ext cx="8477737" cy="1143000"/>
          </a:xfrm>
        </p:spPr>
        <p:txBody>
          <a:bodyPr>
            <a:noAutofit/>
          </a:bodyPr>
          <a:lstStyle/>
          <a:p>
            <a:r>
              <a:rPr lang="en-US" sz="4000" dirty="0" smtClean="0"/>
              <a:t>Why </a:t>
            </a:r>
            <a:br>
              <a:rPr lang="en-US" sz="4000" dirty="0" smtClean="0"/>
            </a:br>
            <a:r>
              <a:rPr lang="en-US" dirty="0" smtClean="0"/>
              <a:t>Use Special Equipment?</a:t>
            </a:r>
            <a:endParaRPr lang="en-US" dirty="0"/>
          </a:p>
        </p:txBody>
      </p:sp>
      <p:sp>
        <p:nvSpPr>
          <p:cNvPr id="7" name="Cross 6"/>
          <p:cNvSpPr/>
          <p:nvPr/>
        </p:nvSpPr>
        <p:spPr>
          <a:xfrm>
            <a:off x="2721382" y="3948550"/>
            <a:ext cx="427182" cy="427182"/>
          </a:xfrm>
          <a:prstGeom prst="plus">
            <a:avLst>
              <a:gd name="adj" fmla="val 38514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Equal 7"/>
          <p:cNvSpPr/>
          <p:nvPr/>
        </p:nvSpPr>
        <p:spPr>
          <a:xfrm>
            <a:off x="5360286" y="3887937"/>
            <a:ext cx="635000" cy="548409"/>
          </a:xfrm>
          <a:prstGeom prst="mathEqual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293543" y="3059550"/>
            <a:ext cx="1995551" cy="2105801"/>
          </a:xfrm>
          <a:prstGeom prst="roundRect">
            <a:avLst/>
          </a:prstGeom>
          <a:solidFill>
            <a:srgbClr val="1C8EA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Century Gothic"/>
                <a:cs typeface="Century Gothic"/>
              </a:rPr>
              <a:t>Participation</a:t>
            </a:r>
            <a:endParaRPr lang="en-US" sz="20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80652" y="3059550"/>
            <a:ext cx="1995551" cy="2105801"/>
          </a:xfrm>
          <a:prstGeom prst="roundRect">
            <a:avLst/>
          </a:prstGeom>
          <a:solidFill>
            <a:srgbClr val="E1542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</a:pPr>
            <a:r>
              <a:rPr lang="en-US" sz="2400" dirty="0" smtClean="0">
                <a:solidFill>
                  <a:schemeClr val="bg1"/>
                </a:solidFill>
                <a:latin typeface="Century Gothic"/>
                <a:cs typeface="Century Gothic"/>
              </a:rPr>
              <a:t>Access</a:t>
            </a:r>
            <a:endParaRPr lang="en-US" sz="24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049819" y="2216732"/>
            <a:ext cx="2496091" cy="3715471"/>
          </a:xfrm>
          <a:prstGeom prst="roundRect">
            <a:avLst/>
          </a:prstGeom>
          <a:solidFill>
            <a:srgbClr val="00AA4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</a:pPr>
            <a:r>
              <a:rPr lang="en-US" sz="3300" dirty="0" smtClean="0">
                <a:solidFill>
                  <a:schemeClr val="bg1"/>
                </a:solidFill>
                <a:latin typeface="Century Gothic"/>
                <a:cs typeface="Century Gothic"/>
              </a:rPr>
              <a:t>Increased learning</a:t>
            </a:r>
            <a:r>
              <a:rPr lang="en-US" sz="3300" dirty="0">
                <a:solidFill>
                  <a:schemeClr val="bg1"/>
                </a:solidFill>
                <a:latin typeface="Century Gothic"/>
                <a:cs typeface="Century Gothic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577092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Special equipment strategies</a:t>
            </a:r>
            <a:endParaRPr lang="en-US" dirty="0"/>
          </a:p>
        </p:txBody>
      </p:sp>
      <p:pic>
        <p:nvPicPr>
          <p:cNvPr id="3" name="Picture 2" descr="Pagedale_Ernestine_P297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1689" y="2770729"/>
            <a:ext cx="2955835" cy="359965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31371" y="1982196"/>
            <a:ext cx="2956429" cy="796301"/>
          </a:xfrm>
          <a:prstGeom prst="rect">
            <a:avLst/>
          </a:prstGeom>
          <a:solidFill>
            <a:srgbClr val="444E5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031370" y="2113144"/>
            <a:ext cx="2973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dirty="0" smtClean="0">
                <a:solidFill>
                  <a:schemeClr val="bg1"/>
                </a:solidFill>
                <a:latin typeface="Century Gothic"/>
                <a:cs typeface="Century Gothic"/>
              </a:rPr>
              <a:t>Give access</a:t>
            </a:r>
            <a:endParaRPr lang="en-US" sz="28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pic>
        <p:nvPicPr>
          <p:cNvPr id="4" name="Picture 3" descr="Pagedale_Ernestine_P302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33881" y="2766270"/>
            <a:ext cx="3685576" cy="277434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333342" y="1976391"/>
            <a:ext cx="3686114" cy="796301"/>
          </a:xfrm>
          <a:prstGeom prst="rect">
            <a:avLst/>
          </a:prstGeom>
          <a:solidFill>
            <a:srgbClr val="444E5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339537" y="1949363"/>
            <a:ext cx="3694995" cy="819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lang="en-US" sz="2600" dirty="0" smtClean="0">
                <a:solidFill>
                  <a:schemeClr val="bg1"/>
                </a:solidFill>
                <a:latin typeface="Century Gothic"/>
                <a:cs typeface="Century Gothic"/>
              </a:rPr>
              <a:t>Increase </a:t>
            </a:r>
            <a:br>
              <a:rPr lang="en-US" sz="2600" dirty="0" smtClean="0">
                <a:solidFill>
                  <a:schemeClr val="bg1"/>
                </a:solidFill>
                <a:latin typeface="Century Gothic"/>
                <a:cs typeface="Century Gothic"/>
              </a:rPr>
            </a:br>
            <a:r>
              <a:rPr lang="en-US" sz="2600" dirty="0" smtClean="0">
                <a:solidFill>
                  <a:schemeClr val="bg1"/>
                </a:solidFill>
                <a:latin typeface="Century Gothic"/>
                <a:cs typeface="Century Gothic"/>
              </a:rPr>
              <a:t>participation</a:t>
            </a:r>
            <a:endParaRPr lang="en-US" sz="26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421268" y="2775415"/>
            <a:ext cx="7985513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49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Powerpoint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Powerpoint_template</Template>
  <TotalTime>13598</TotalTime>
  <Words>131</Words>
  <Application>Microsoft Macintosh PowerPoint</Application>
  <PresentationFormat>On-screen Show (4:3)</PresentationFormat>
  <Paragraphs>56</Paragraphs>
  <Slides>16</Slides>
  <Notes>15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Powerpoint_template</vt:lpstr>
      <vt:lpstr>Curriculum modifications: Special Equipment</vt:lpstr>
      <vt:lpstr>Focus on  the roof</vt:lpstr>
      <vt:lpstr>Curriculum Modification</vt:lpstr>
      <vt:lpstr>objectives</vt:lpstr>
      <vt:lpstr>What is curriculum modification?</vt:lpstr>
      <vt:lpstr> Types of Curriculum Modifications</vt:lpstr>
      <vt:lpstr>PowerPoint Presentation</vt:lpstr>
      <vt:lpstr>Why  Use Special Equipment?</vt:lpstr>
      <vt:lpstr>Special equipment strategies</vt:lpstr>
      <vt:lpstr>PowerPoint Presentation</vt:lpstr>
      <vt:lpstr>Special Equipment can be...</vt:lpstr>
      <vt:lpstr>PowerPoint Presentation</vt:lpstr>
      <vt:lpstr>PowerPoint Presentation</vt:lpstr>
      <vt:lpstr>PowerPoint Presentation</vt:lpstr>
      <vt:lpstr>Review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D. Cameron</dc:creator>
  <cp:lastModifiedBy>Prakarn</cp:lastModifiedBy>
  <cp:revision>209</cp:revision>
  <cp:lastPrinted>2012-10-31T18:22:24Z</cp:lastPrinted>
  <dcterms:created xsi:type="dcterms:W3CDTF">2012-06-21T21:51:01Z</dcterms:created>
  <dcterms:modified xsi:type="dcterms:W3CDTF">2014-07-11T16:34:17Z</dcterms:modified>
</cp:coreProperties>
</file>