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emf" ContentType="image/x-em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1" r:id="rId1"/>
    <p:sldMasterId id="2147483648" r:id="rId2"/>
  </p:sldMasterIdLst>
  <p:notesMasterIdLst>
    <p:notesMasterId r:id="rId23"/>
  </p:notesMasterIdLst>
  <p:handoutMasterIdLst>
    <p:handoutMasterId r:id="rId24"/>
  </p:handoutMasterIdLst>
  <p:sldIdLst>
    <p:sldId id="298" r:id="rId3"/>
    <p:sldId id="274" r:id="rId4"/>
    <p:sldId id="275" r:id="rId5"/>
    <p:sldId id="276" r:id="rId6"/>
    <p:sldId id="277" r:id="rId7"/>
    <p:sldId id="297" r:id="rId8"/>
    <p:sldId id="283" r:id="rId9"/>
    <p:sldId id="278" r:id="rId10"/>
    <p:sldId id="289" r:id="rId11"/>
    <p:sldId id="291" r:id="rId12"/>
    <p:sldId id="282" r:id="rId13"/>
    <p:sldId id="288" r:id="rId14"/>
    <p:sldId id="294" r:id="rId15"/>
    <p:sldId id="286" r:id="rId16"/>
    <p:sldId id="292" r:id="rId17"/>
    <p:sldId id="287" r:id="rId18"/>
    <p:sldId id="293" r:id="rId19"/>
    <p:sldId id="290" r:id="rId20"/>
    <p:sldId id="272" r:id="rId21"/>
    <p:sldId id="296" r:id="rId22"/>
  </p:sldIdLst>
  <p:sldSz cx="9144000" cy="6858000" type="screen4x3"/>
  <p:notesSz cx="9144000" cy="6858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Tamarack O'Donnell" initials="" lastIdx="11" clrIdx="0"/>
  <p:cmAuthor id="1" name="Angela Notari Syverson" initials="" lastIdx="4" clrIdx="1"/>
  <p:cmAuthor id="2" name="Sue Cook" initials="" lastIdx="6" clrIdx="2"/>
  <p:cmAuthor id="3" name="Jody Marx" initials="" lastIdx="0" clrIdx="3"/>
  <p:cmAuthor id="4" name="Randi J Rohde" initials="R" lastIdx="5" clrIdx="4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948A5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211" autoAdjust="0"/>
    <p:restoredTop sz="93972" autoAdjust="0"/>
  </p:normalViewPr>
  <p:slideViewPr>
    <p:cSldViewPr snapToGrid="0">
      <p:cViewPr>
        <p:scale>
          <a:sx n="108" d="100"/>
          <a:sy n="108" d="100"/>
        </p:scale>
        <p:origin x="-2440" y="-52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6" d="100"/>
        <a:sy n="10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slide" Target="slides/slide20.xml"/><Relationship Id="rId23" Type="http://schemas.openxmlformats.org/officeDocument/2006/relationships/notesMaster" Target="notesMasters/notesMaster1.xml"/><Relationship Id="rId24" Type="http://schemas.openxmlformats.org/officeDocument/2006/relationships/handoutMaster" Target="handoutMasters/handoutMaster1.xml"/><Relationship Id="rId25" Type="http://schemas.openxmlformats.org/officeDocument/2006/relationships/printerSettings" Target="printerSettings/printerSettings1.bin"/><Relationship Id="rId26" Type="http://schemas.openxmlformats.org/officeDocument/2006/relationships/commentAuthors" Target="commentAuthors.xml"/><Relationship Id="rId27" Type="http://schemas.openxmlformats.org/officeDocument/2006/relationships/presProps" Target="presProps.xml"/><Relationship Id="rId28" Type="http://schemas.openxmlformats.org/officeDocument/2006/relationships/viewProps" Target="viewProps.xml"/><Relationship Id="rId29" Type="http://schemas.openxmlformats.org/officeDocument/2006/relationships/theme" Target="theme/theme1.xml"/><Relationship Id="rId30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6/24/14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8243AF3-A81D-4022-B375-A2AAF77897F1}" type="datetimeFigureOut">
              <a:rPr lang="en-US" smtClean="0"/>
              <a:t>6/24/14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857500" y="514350"/>
            <a:ext cx="3429000" cy="25717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14400" y="3257550"/>
            <a:ext cx="73152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DF498FF-BEBC-44E1-82B9-562B0735753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09975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78606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480149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73299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4345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248811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CD45328-3EAF-4E8A-BC20-E146EAA88015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509375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31679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729108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296914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620973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772556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1389175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820381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9114539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31679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57500" y="514350"/>
            <a:ext cx="3429000" cy="25717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48129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6/24/14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Rectangle 2"/>
          <p:cNvSpPr/>
          <p:nvPr userDrawn="1"/>
        </p:nvSpPr>
        <p:spPr>
          <a:xfrm>
            <a:off x="3096116" y="2725230"/>
            <a:ext cx="5885327" cy="1453543"/>
          </a:xfrm>
          <a:prstGeom prst="rect">
            <a:avLst/>
          </a:prstGeom>
          <a:solidFill>
            <a:srgbClr val="00AA4F"/>
          </a:solidFill>
          <a:ln w="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TextBox 6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SPRING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0536405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34334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130485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01162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22772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38308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32407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25028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47354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054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184826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6/24/14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0384563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5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5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1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1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6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1"/>
            <a:ext cx="5111751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1435101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1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9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9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6/24/14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9865771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3.xml"/><Relationship Id="rId12" Type="http://schemas.openxmlformats.org/officeDocument/2006/relationships/theme" Target="../theme/theme2.xml"/><Relationship Id="rId13" Type="http://schemas.openxmlformats.org/officeDocument/2006/relationships/image" Target="../media/image1.png"/><Relationship Id="rId1" Type="http://schemas.openxmlformats.org/officeDocument/2006/relationships/slideLayout" Target="../slideLayouts/slideLayout13.xml"/><Relationship Id="rId2" Type="http://schemas.openxmlformats.org/officeDocument/2006/relationships/slideLayout" Target="../slideLayouts/slideLayout14.xml"/><Relationship Id="rId3" Type="http://schemas.openxmlformats.org/officeDocument/2006/relationships/slideLayout" Target="../slideLayouts/slideLayout15.xml"/><Relationship Id="rId4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7.xml"/><Relationship Id="rId6" Type="http://schemas.openxmlformats.org/officeDocument/2006/relationships/slideLayout" Target="../slideLayouts/slideLayout18.xml"/><Relationship Id="rId7" Type="http://schemas.openxmlformats.org/officeDocument/2006/relationships/slideLayout" Target="../slideLayouts/slideLayout19.xml"/><Relationship Id="rId8" Type="http://schemas.openxmlformats.org/officeDocument/2006/relationships/slideLayout" Target="../slideLayouts/slideLayout20.xml"/><Relationship Id="rId9" Type="http://schemas.openxmlformats.org/officeDocument/2006/relationships/slideLayout" Target="../slideLayouts/slideLayout21.xml"/><Relationship Id="rId10" Type="http://schemas.openxmlformats.org/officeDocument/2006/relationships/slideLayout" Target="../slideLayouts/slideLayout2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1150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5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5" y="1830388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6/24/14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75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4" Type="http://schemas.openxmlformats.org/officeDocument/2006/relationships/image" Target="../media/image6.png"/><Relationship Id="rId5" Type="http://schemas.openxmlformats.org/officeDocument/2006/relationships/image" Target="../media/image7.png"/><Relationship Id="rId6" Type="http://schemas.openxmlformats.org/officeDocument/2006/relationships/image" Target="../media/image8.png"/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9.emf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0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4" Type="http://schemas.openxmlformats.org/officeDocument/2006/relationships/notesSlide" Target="../notesSlides/notesSlide10.xml"/><Relationship Id="rId5" Type="http://schemas.openxmlformats.org/officeDocument/2006/relationships/image" Target="../media/image11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4" Type="http://schemas.openxmlformats.org/officeDocument/2006/relationships/image" Target="../media/image13.jpeg"/><Relationship Id="rId5" Type="http://schemas.openxmlformats.org/officeDocument/2006/relationships/image" Target="../media/image14.jpeg"/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4" Type="http://schemas.openxmlformats.org/officeDocument/2006/relationships/image" Target="../media/image16.jpeg"/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4" Type="http://schemas.openxmlformats.org/officeDocument/2006/relationships/notesSlide" Target="../notesSlides/notesSlide13.xml"/><Relationship Id="rId5" Type="http://schemas.openxmlformats.org/officeDocument/2006/relationships/image" Target="../media/image17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4" Type="http://schemas.openxmlformats.org/officeDocument/2006/relationships/image" Target="../media/image19.jpeg"/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4" Type="http://schemas.openxmlformats.org/officeDocument/2006/relationships/notesSlide" Target="../notesSlides/notesSlide15.xml"/><Relationship Id="rId5" Type="http://schemas.openxmlformats.org/officeDocument/2006/relationships/image" Target="../media/image20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4" Type="http://schemas.openxmlformats.org/officeDocument/2006/relationships/image" Target="../media/image22.jpeg"/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4" Type="http://schemas.openxmlformats.org/officeDocument/2006/relationships/notesSlide" Target="../notesSlides/notesSlide17.xml"/><Relationship Id="rId5" Type="http://schemas.openxmlformats.org/officeDocument/2006/relationships/image" Target="../media/image23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4" Type="http://schemas.openxmlformats.org/officeDocument/2006/relationships/notesSlide" Target="../notesSlides/notesSlide18.xml"/><Relationship Id="rId5" Type="http://schemas.openxmlformats.org/officeDocument/2006/relationships/image" Target="../media/image24.png"/><Relationship Id="rId1" Type="http://schemas.microsoft.com/office/2007/relationships/media" Target="../media/media5.wmv"/><Relationship Id="rId2" Type="http://schemas.openxmlformats.org/officeDocument/2006/relationships/video" Target="../media/media5.wmv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19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>
            <a:spLocks noGrp="1"/>
          </p:cNvSpPr>
          <p:nvPr>
            <p:ph type="ctrTitle"/>
          </p:nvPr>
        </p:nvSpPr>
        <p:spPr>
          <a:xfrm>
            <a:off x="3098113" y="2875560"/>
            <a:ext cx="5859471" cy="1176560"/>
          </a:xfrm>
        </p:spPr>
        <p:txBody>
          <a:bodyPr>
            <a:noAutofit/>
          </a:bodyPr>
          <a:lstStyle/>
          <a:p>
            <a:r>
              <a:rPr lang="en-US" sz="1600" b="1" dirty="0"/>
              <a:t>Curriculum modifications</a:t>
            </a:r>
            <a:r>
              <a:rPr lang="en-US" sz="1600" b="1" dirty="0" smtClean="0"/>
              <a:t>:</a:t>
            </a:r>
            <a:r>
              <a:rPr lang="en-US" sz="1600" dirty="0" smtClean="0"/>
              <a:t/>
            </a:r>
            <a:br>
              <a:rPr lang="en-US" sz="1600" dirty="0" smtClean="0"/>
            </a:br>
            <a:r>
              <a:rPr lang="en-US" sz="3600" dirty="0" smtClean="0"/>
              <a:t>peer support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2628060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2211742" y="2173504"/>
            <a:ext cx="4801721" cy="3989601"/>
          </a:xfrm>
        </p:spPr>
      </p:pic>
      <p:sp>
        <p:nvSpPr>
          <p:cNvPr id="5" name="Rectangle 4"/>
          <p:cNvSpPr/>
          <p:nvPr/>
        </p:nvSpPr>
        <p:spPr>
          <a:xfrm>
            <a:off x="2345983" y="3452302"/>
            <a:ext cx="4492312" cy="2746352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331985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mtClean="0"/>
              <a:t>FRAMEWORK FOR EFFECTIVE PRACTICE </a:t>
            </a:r>
            <a:br>
              <a:rPr lang="en-US" smtClean="0"/>
            </a:br>
            <a:r>
              <a:rPr lang="en-US" sz="2200" smtClean="0"/>
              <a:t>SUPPORTING SCHOOL READINESS FOR ALL CHILDREN</a:t>
            </a:r>
            <a:endParaRPr lang="en-US" sz="22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2571089" y="3438831"/>
            <a:ext cx="3920852" cy="114300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800" dirty="0" smtClean="0">
                <a:solidFill>
                  <a:srgbClr val="00AA4F"/>
                </a:solidFill>
              </a:rPr>
              <a:t>Focus on </a:t>
            </a:r>
            <a:br>
              <a:rPr lang="en-US" sz="3800" dirty="0" smtClean="0">
                <a:solidFill>
                  <a:srgbClr val="00AA4F"/>
                </a:solidFill>
              </a:rPr>
            </a:br>
            <a:r>
              <a:rPr lang="en-US" sz="3800" dirty="0" smtClean="0">
                <a:solidFill>
                  <a:srgbClr val="00AA4F"/>
                </a:solidFill>
              </a:rPr>
              <a:t>the roof</a:t>
            </a:r>
            <a:endParaRPr lang="en-US" sz="3800" dirty="0">
              <a:solidFill>
                <a:srgbClr val="00AA4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02825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61614" y="1874889"/>
            <a:ext cx="8245596" cy="2646018"/>
          </a:xfrm>
        </p:spPr>
      </p:pic>
      <p:sp>
        <p:nvSpPr>
          <p:cNvPr id="5" name="Rectangle 4"/>
          <p:cNvSpPr/>
          <p:nvPr/>
        </p:nvSpPr>
        <p:spPr>
          <a:xfrm>
            <a:off x="442806" y="1874889"/>
            <a:ext cx="8365821" cy="264601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Curriculum Modification</a:t>
            </a:r>
            <a:endParaRPr lang="en-US" sz="22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42805" y="5245492"/>
            <a:ext cx="8255000" cy="9964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52209" y="3995616"/>
            <a:ext cx="8255000" cy="112804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1614"/>
          <a:stretch/>
        </p:blipFill>
        <p:spPr>
          <a:xfrm>
            <a:off x="442805" y="2022231"/>
            <a:ext cx="8255000" cy="185615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72393" y="2724629"/>
            <a:ext cx="522445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Intensive,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Individualized </a:t>
            </a:r>
            <a:b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</a:br>
            <a:r>
              <a:rPr lang="en-US" sz="2200" dirty="0" smtClean="0">
                <a:solidFill>
                  <a:schemeClr val="bg1"/>
                </a:solidFill>
                <a:latin typeface="Century Gothic"/>
                <a:cs typeface="Century Gothic"/>
              </a:rPr>
              <a:t>Teaching</a:t>
            </a:r>
            <a:endParaRPr lang="en-US" sz="2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845771" y="4339993"/>
            <a:ext cx="522445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Embedded Teaching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421717" y="5511877"/>
            <a:ext cx="628398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Curriculum Modification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9640731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6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7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mph" presetSubtype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9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0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925832" y="4113553"/>
            <a:ext cx="7313928" cy="1161489"/>
          </a:xfrm>
          <a:prstGeom prst="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925832" y="3193923"/>
            <a:ext cx="7313928" cy="728140"/>
          </a:xfrm>
          <a:prstGeom prst="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925832" y="2275039"/>
            <a:ext cx="7313928" cy="728140"/>
          </a:xfrm>
          <a:prstGeom prst="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74786" y="4186805"/>
            <a:ext cx="7164974" cy="1203685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 smtClean="0">
                <a:solidFill>
                  <a:schemeClr val="bg1"/>
                </a:solidFill>
              </a:rPr>
              <a:t>Discuss application based on individual children’s needs.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074786" y="2348538"/>
            <a:ext cx="57459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  <a:latin typeface="Century Gothic"/>
                <a:cs typeface="Century Gothic"/>
              </a:rPr>
              <a:t>Define </a:t>
            </a:r>
            <a:r>
              <a:rPr lang="en-US" sz="2800" b="1" dirty="0">
                <a:solidFill>
                  <a:schemeClr val="bg1"/>
                </a:solidFill>
                <a:latin typeface="Century Gothic"/>
                <a:cs typeface="Century Gothic"/>
              </a:rPr>
              <a:t>peer </a:t>
            </a:r>
            <a:r>
              <a:rPr lang="en-US" sz="28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support.</a:t>
            </a:r>
            <a:endParaRPr lang="en-US" sz="2800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074786" y="3298756"/>
            <a:ext cx="676705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  <a:latin typeface="Century Gothic"/>
                <a:cs typeface="Century Gothic"/>
              </a:rPr>
              <a:t>Provide strategies and </a:t>
            </a:r>
            <a:r>
              <a:rPr lang="en-US" sz="2800" dirty="0" smtClean="0">
                <a:solidFill>
                  <a:schemeClr val="bg1"/>
                </a:solidFill>
                <a:latin typeface="Century Gothic"/>
                <a:cs typeface="Century Gothic"/>
              </a:rPr>
              <a:t>examples.</a:t>
            </a:r>
            <a:endParaRPr lang="en-US" sz="28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06565030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3" grpId="0" build="p"/>
      <p:bldP spid="8" grpId="0"/>
      <p:bldP spid="9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</a:t>
            </a:r>
            <a:r>
              <a:rPr lang="en-US" dirty="0"/>
              <a:t> </a:t>
            </a:r>
            <a:r>
              <a:rPr lang="en-US" dirty="0" smtClean="0"/>
              <a:t>is curriculum modification?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7367" y="2183305"/>
            <a:ext cx="7658100" cy="25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81298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 Types of Curriculum Modifications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73366" y="1889892"/>
            <a:ext cx="3867727" cy="1065745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Environmental Support</a:t>
            </a:r>
          </a:p>
        </p:txBody>
      </p:sp>
      <p:sp>
        <p:nvSpPr>
          <p:cNvPr id="6" name="Rectangle 5"/>
          <p:cNvSpPr/>
          <p:nvPr/>
        </p:nvSpPr>
        <p:spPr>
          <a:xfrm>
            <a:off x="4805218" y="1889892"/>
            <a:ext cx="3867727" cy="1065745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Special Equipment</a:t>
            </a:r>
          </a:p>
        </p:txBody>
      </p:sp>
      <p:sp>
        <p:nvSpPr>
          <p:cNvPr id="7" name="Rectangle 6"/>
          <p:cNvSpPr/>
          <p:nvPr/>
        </p:nvSpPr>
        <p:spPr>
          <a:xfrm>
            <a:off x="473366" y="3061789"/>
            <a:ext cx="3867727" cy="1065745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Materials Adaptation</a:t>
            </a:r>
          </a:p>
        </p:txBody>
      </p:sp>
      <p:sp>
        <p:nvSpPr>
          <p:cNvPr id="8" name="Rectangle 7"/>
          <p:cNvSpPr/>
          <p:nvPr/>
        </p:nvSpPr>
        <p:spPr>
          <a:xfrm>
            <a:off x="4805218" y="3061789"/>
            <a:ext cx="3867727" cy="1065745"/>
          </a:xfrm>
          <a:prstGeom prst="rect">
            <a:avLst/>
          </a:prstGeom>
          <a:solidFill>
            <a:srgbClr val="48C4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Adult Support</a:t>
            </a:r>
          </a:p>
        </p:txBody>
      </p:sp>
      <p:sp>
        <p:nvSpPr>
          <p:cNvPr id="9" name="Rectangle 8"/>
          <p:cNvSpPr/>
          <p:nvPr/>
        </p:nvSpPr>
        <p:spPr>
          <a:xfrm>
            <a:off x="473366" y="4233686"/>
            <a:ext cx="3867727" cy="1065745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 smtClean="0">
                <a:latin typeface="Century Gothic"/>
                <a:cs typeface="Century Gothic"/>
              </a:rPr>
              <a:t>Simplify the Activity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805218" y="4233686"/>
            <a:ext cx="3867727" cy="1065745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Peer Support</a:t>
            </a:r>
          </a:p>
        </p:txBody>
      </p:sp>
      <p:sp>
        <p:nvSpPr>
          <p:cNvPr id="11" name="Rectangle 10"/>
          <p:cNvSpPr/>
          <p:nvPr/>
        </p:nvSpPr>
        <p:spPr>
          <a:xfrm>
            <a:off x="473366" y="5405583"/>
            <a:ext cx="3867727" cy="1065745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Child Preferences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805218" y="5405583"/>
            <a:ext cx="3867727" cy="1065745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dirty="0">
                <a:latin typeface="Century Gothic"/>
                <a:cs typeface="Century Gothic"/>
              </a:rPr>
              <a:t>Invisible Support</a:t>
            </a:r>
          </a:p>
        </p:txBody>
      </p:sp>
    </p:spTree>
    <p:extLst>
      <p:ext uri="{BB962C8B-B14F-4D97-AF65-F5344CB8AC3E}">
        <p14:creationId xmlns:p14="http://schemas.microsoft.com/office/powerpoint/2010/main" val="28424026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9" presetClass="emph" presetSubtype="0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0" dur="indefinite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1" dur="indefinite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3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4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6" dur="indefinite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17" dur="indefinite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19" dur="indefinite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0" dur="indefinite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2" dur="indefinite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3" dur="indefinite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5" dur="indefinite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6" dur="indefinite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9" presetClass="emph" presetSubtype="0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 rctx="PPT">
                                        <p:cTn id="28" dur="indefinite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5"/>
                                      </p:to>
                                    </p:set>
                                    <p:animEffect filter="image" prLst="opacity: 0.5">
                                      <p:cBhvr rctx="IE">
                                        <p:cTn id="29" dur="indefinite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8" grpId="0" animBg="1"/>
      <p:bldP spid="9" grpId="0" animBg="1"/>
      <p:bldP spid="10" grpId="0" animBg="1"/>
      <p:bldP spid="11" grpId="0" animBg="1"/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948A5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0" y="6049818"/>
            <a:ext cx="9144000" cy="80818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7951309" y="6365969"/>
            <a:ext cx="858412" cy="246016"/>
          </a:xfrm>
          <a:prstGeom prst="rect">
            <a:avLst/>
          </a:prstGeom>
          <a:solidFill>
            <a:srgbClr val="444E5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396669" y="6365969"/>
            <a:ext cx="858412" cy="246016"/>
          </a:xfrm>
          <a:prstGeom prst="rect">
            <a:avLst/>
          </a:prstGeom>
          <a:solidFill>
            <a:srgbClr val="6847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785142" y="6365969"/>
            <a:ext cx="858412" cy="246016"/>
          </a:xfrm>
          <a:prstGeom prst="rect">
            <a:avLst/>
          </a:prstGeom>
          <a:solidFill>
            <a:srgbClr val="49C3B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2489109" y="6356351"/>
            <a:ext cx="858412" cy="255634"/>
          </a:xfrm>
          <a:prstGeom prst="rect">
            <a:avLst/>
          </a:prstGeom>
          <a:solidFill>
            <a:srgbClr val="BC232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6881959" y="5888183"/>
            <a:ext cx="858412" cy="723802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581549" y="6365969"/>
            <a:ext cx="858412" cy="246016"/>
          </a:xfrm>
          <a:prstGeom prst="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4673989" y="6365969"/>
            <a:ext cx="858412" cy="246016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04229" y="6356351"/>
            <a:ext cx="858412" cy="255634"/>
          </a:xfrm>
          <a:prstGeom prst="rect">
            <a:avLst/>
          </a:prstGeom>
          <a:solidFill>
            <a:srgbClr val="198EA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331985" y="122382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pPr algn="l"/>
            <a:r>
              <a:rPr lang="en-US" b="1" dirty="0">
                <a:solidFill>
                  <a:srgbClr val="FFFFFF"/>
                </a:solidFill>
              </a:rPr>
              <a:t>Peer support</a:t>
            </a:r>
          </a:p>
        </p:txBody>
      </p:sp>
      <p:sp>
        <p:nvSpPr>
          <p:cNvPr id="15" name="Content Placeholder 2"/>
          <p:cNvSpPr txBox="1">
            <a:spLocks/>
          </p:cNvSpPr>
          <p:nvPr/>
        </p:nvSpPr>
        <p:spPr>
          <a:xfrm>
            <a:off x="831272" y="1722473"/>
            <a:ext cx="7631547" cy="125186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800" dirty="0">
                <a:solidFill>
                  <a:srgbClr val="FFFFFF"/>
                </a:solidFill>
              </a:rPr>
              <a:t>Utilizing peers to help children learn important objectives</a:t>
            </a:r>
            <a:r>
              <a:rPr lang="en-US" sz="2800" dirty="0" smtClean="0">
                <a:solidFill>
                  <a:srgbClr val="FFFFFF"/>
                </a:solidFill>
              </a:rPr>
              <a:t>.</a:t>
            </a:r>
            <a:endParaRPr lang="en-US" sz="1400" dirty="0" smtClean="0">
              <a:solidFill>
                <a:srgbClr val="FFFFFF"/>
              </a:solidFill>
            </a:endParaRPr>
          </a:p>
          <a:p>
            <a:pPr>
              <a:buFont typeface="Arial"/>
              <a:buNone/>
            </a:pPr>
            <a:endParaRPr lang="en-US" sz="1400" dirty="0" smtClean="0">
              <a:solidFill>
                <a:srgbClr val="FFFFFF"/>
              </a:solidFill>
            </a:endParaRPr>
          </a:p>
          <a:p>
            <a:pPr>
              <a:buFont typeface="Arial"/>
              <a:buNone/>
            </a:pPr>
            <a:endParaRPr lang="en-US" sz="1400" dirty="0" smtClean="0">
              <a:solidFill>
                <a:srgbClr val="FFFFFF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223414" y="1531540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srgbClr val="FFFFFF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srgbClr val="FFFFFF"/>
              </a:solidFill>
              <a:latin typeface="Arial Black"/>
              <a:cs typeface="Arial Black"/>
            </a:endParaRPr>
          </a:p>
        </p:txBody>
      </p:sp>
      <p:sp>
        <p:nvSpPr>
          <p:cNvPr id="17" name="TextBox 16"/>
          <p:cNvSpPr txBox="1"/>
          <p:nvPr/>
        </p:nvSpPr>
        <p:spPr>
          <a:xfrm rot="10800000">
            <a:off x="8058697" y="1866346"/>
            <a:ext cx="607859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600" dirty="0" smtClean="0">
                <a:solidFill>
                  <a:srgbClr val="FFFFFF"/>
                </a:solidFill>
                <a:latin typeface="Arial Black"/>
                <a:cs typeface="Arial Black"/>
              </a:rPr>
              <a:t>“</a:t>
            </a:r>
            <a:endParaRPr lang="en-US" sz="6600" dirty="0">
              <a:solidFill>
                <a:srgbClr val="FFFFFF"/>
              </a:solidFill>
              <a:latin typeface="Arial Black"/>
              <a:cs typeface="Arial Black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6067171" y="5376246"/>
            <a:ext cx="256369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>
              <a:buNone/>
            </a:pPr>
            <a:r>
              <a:rPr lang="en-US" sz="1400" dirty="0" smtClean="0">
                <a:latin typeface="Century Gothic"/>
                <a:cs typeface="Century Gothic"/>
              </a:rPr>
              <a:t>— </a:t>
            </a:r>
            <a:r>
              <a:rPr lang="en-US" sz="1400" dirty="0" err="1" smtClean="0">
                <a:latin typeface="Century Gothic"/>
                <a:cs typeface="Century Gothic"/>
              </a:rPr>
              <a:t>Sandall</a:t>
            </a:r>
            <a:r>
              <a:rPr lang="en-US" sz="1400" dirty="0" smtClean="0">
                <a:latin typeface="Century Gothic"/>
                <a:cs typeface="Century Gothic"/>
              </a:rPr>
              <a:t> &amp; Schwartz, 2008</a:t>
            </a:r>
          </a:p>
        </p:txBody>
      </p:sp>
    </p:spTree>
    <p:extLst>
      <p:ext uri="{BB962C8B-B14F-4D97-AF65-F5344CB8AC3E}">
        <p14:creationId xmlns:p14="http://schemas.microsoft.com/office/powerpoint/2010/main" val="8746928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4900" dirty="0" smtClean="0"/>
              <a:t>Why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use peer support?</a:t>
            </a:r>
            <a:endParaRPr lang="en-US" dirty="0"/>
          </a:p>
        </p:txBody>
      </p:sp>
      <p:sp>
        <p:nvSpPr>
          <p:cNvPr id="9" name="Cross 8"/>
          <p:cNvSpPr/>
          <p:nvPr/>
        </p:nvSpPr>
        <p:spPr>
          <a:xfrm>
            <a:off x="2693517" y="3948550"/>
            <a:ext cx="427182" cy="427182"/>
          </a:xfrm>
          <a:prstGeom prst="plus">
            <a:avLst>
              <a:gd name="adj" fmla="val 38514"/>
            </a:avLst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Equal 11"/>
          <p:cNvSpPr/>
          <p:nvPr/>
        </p:nvSpPr>
        <p:spPr>
          <a:xfrm>
            <a:off x="5316492" y="3887937"/>
            <a:ext cx="635000" cy="548409"/>
          </a:xfrm>
          <a:prstGeom prst="mathEqual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3195852" y="3059550"/>
            <a:ext cx="2089728" cy="2205182"/>
          </a:xfrm>
          <a:prstGeom prst="roundRect">
            <a:avLst/>
          </a:prstGeom>
          <a:solidFill>
            <a:srgbClr val="1C8EA2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100" dirty="0" smtClean="0">
                <a:solidFill>
                  <a:schemeClr val="bg1"/>
                </a:solidFill>
                <a:latin typeface="Century Gothic"/>
                <a:cs typeface="Century Gothic"/>
              </a:rPr>
              <a:t>Participation</a:t>
            </a:r>
            <a:endParaRPr lang="en-US" sz="21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5" name="Rounded Rectangle 14"/>
          <p:cNvSpPr/>
          <p:nvPr/>
        </p:nvSpPr>
        <p:spPr>
          <a:xfrm>
            <a:off x="507160" y="3059550"/>
            <a:ext cx="2089728" cy="2205182"/>
          </a:xfrm>
          <a:prstGeom prst="roundRect">
            <a:avLst/>
          </a:prstGeom>
          <a:solidFill>
            <a:srgbClr val="E1542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sz="2400" dirty="0" smtClean="0">
                <a:solidFill>
                  <a:schemeClr val="bg1"/>
                </a:solidFill>
                <a:latin typeface="Century Gothic"/>
                <a:cs typeface="Century Gothic"/>
              </a:rPr>
              <a:t>Access</a:t>
            </a:r>
            <a:endParaRPr lang="en-US" sz="24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6" name="Rounded Rectangle 15"/>
          <p:cNvSpPr/>
          <p:nvPr/>
        </p:nvSpPr>
        <p:spPr>
          <a:xfrm>
            <a:off x="5969529" y="2216732"/>
            <a:ext cx="2613891" cy="3890818"/>
          </a:xfrm>
          <a:prstGeom prst="roundRect">
            <a:avLst/>
          </a:prstGeom>
          <a:solidFill>
            <a:srgbClr val="00AA4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lnSpc>
                <a:spcPct val="90000"/>
              </a:lnSpc>
            </a:pPr>
            <a:r>
              <a:rPr lang="en-US" sz="3500" dirty="0" smtClean="0">
                <a:solidFill>
                  <a:schemeClr val="bg1"/>
                </a:solidFill>
                <a:latin typeface="Century Gothic"/>
                <a:cs typeface="Century Gothic"/>
              </a:rPr>
              <a:t>Increased learning</a:t>
            </a:r>
            <a:r>
              <a:rPr lang="en-US" sz="3500" dirty="0">
                <a:solidFill>
                  <a:schemeClr val="bg1"/>
                </a:solidFill>
                <a:latin typeface="Century Gothic"/>
                <a:cs typeface="Century Gothic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5306719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2" grpId="0" animBg="1"/>
      <p:bldP spid="13" grpId="0" animBg="1"/>
      <p:bldP spid="15" grpId="0" animBg="1"/>
      <p:bldP spid="1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64024" y="1910969"/>
            <a:ext cx="8212617" cy="2342812"/>
          </a:xfrm>
          <a:prstGeom prst="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Qualities of supportive peers</a:t>
            </a:r>
            <a:endParaRPr lang="en-US" dirty="0"/>
          </a:p>
        </p:txBody>
      </p:sp>
      <p:pic>
        <p:nvPicPr>
          <p:cNvPr id="4" name="Picture 3" descr="Wapato_Eloise_P182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234984" y="3569979"/>
            <a:ext cx="4753615" cy="2735208"/>
          </a:xfrm>
          <a:prstGeom prst="rect">
            <a:avLst/>
          </a:prstGeom>
          <a:effectLst>
            <a:outerShdw blurRad="101600" dist="101600" dir="2700000" algn="tl" rotWithShape="0">
              <a:srgbClr val="000000">
                <a:alpha val="16000"/>
              </a:srgbClr>
            </a:outerShdw>
          </a:effectLst>
        </p:spPr>
      </p:pic>
      <p:sp>
        <p:nvSpPr>
          <p:cNvPr id="10" name="Content Placeholder 2"/>
          <p:cNvSpPr txBox="1">
            <a:spLocks/>
          </p:cNvSpPr>
          <p:nvPr/>
        </p:nvSpPr>
        <p:spPr>
          <a:xfrm>
            <a:off x="792283" y="2040592"/>
            <a:ext cx="1576685" cy="80769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dirty="0" smtClean="0">
                <a:solidFill>
                  <a:schemeClr val="bg1"/>
                </a:solidFill>
              </a:rPr>
              <a:t>Caring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1" name="Content Placeholder 2"/>
          <p:cNvSpPr txBox="1">
            <a:spLocks/>
          </p:cNvSpPr>
          <p:nvPr/>
        </p:nvSpPr>
        <p:spPr>
          <a:xfrm>
            <a:off x="2257706" y="2044272"/>
            <a:ext cx="2017954" cy="88121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Patient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>
          <a:xfrm>
            <a:off x="4186843" y="2044271"/>
            <a:ext cx="2466209" cy="8622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Flexible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6021235" y="2050589"/>
            <a:ext cx="2192411" cy="71061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Talkative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4" name="Content Placeholder 2"/>
          <p:cNvSpPr txBox="1">
            <a:spLocks/>
          </p:cNvSpPr>
          <p:nvPr/>
        </p:nvSpPr>
        <p:spPr>
          <a:xfrm>
            <a:off x="522297" y="2625579"/>
            <a:ext cx="1518480" cy="78012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dirty="0" smtClean="0">
                <a:solidFill>
                  <a:schemeClr val="bg1"/>
                </a:solidFill>
              </a:rPr>
              <a:t>Playful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5" name="Content Placeholder 2"/>
          <p:cNvSpPr txBox="1">
            <a:spLocks/>
          </p:cNvSpPr>
          <p:nvPr/>
        </p:nvSpPr>
        <p:spPr>
          <a:xfrm>
            <a:off x="5899837" y="2626329"/>
            <a:ext cx="3034084" cy="76673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Enthusiastic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6" name="Content Placeholder 2"/>
          <p:cNvSpPr txBox="1">
            <a:spLocks/>
          </p:cNvSpPr>
          <p:nvPr/>
        </p:nvSpPr>
        <p:spPr>
          <a:xfrm>
            <a:off x="1910953" y="2627086"/>
            <a:ext cx="1987376" cy="74070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Positive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7" name="Content Placeholder 2"/>
          <p:cNvSpPr txBox="1">
            <a:spLocks/>
          </p:cNvSpPr>
          <p:nvPr/>
        </p:nvSpPr>
        <p:spPr>
          <a:xfrm>
            <a:off x="3753181" y="2627841"/>
            <a:ext cx="2299646" cy="72730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buFont typeface="Arial"/>
              <a:buNone/>
            </a:pPr>
            <a:r>
              <a:rPr lang="en-US" sz="2200" dirty="0" smtClean="0">
                <a:solidFill>
                  <a:schemeClr val="bg1"/>
                </a:solidFill>
              </a:rPr>
              <a:t>•</a:t>
            </a:r>
            <a:r>
              <a:rPr lang="en-US" dirty="0" smtClean="0">
                <a:solidFill>
                  <a:schemeClr val="bg1"/>
                </a:solidFill>
              </a:rPr>
              <a:t> Affirming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302314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2" grpId="0"/>
      <p:bldP spid="13" grpId="0"/>
      <p:bldP spid="14" grpId="0"/>
      <p:bldP spid="15" grpId="0"/>
      <p:bldP spid="16" grpId="0"/>
      <p:bldP spid="17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FFFF"/>
                </a:solidFill>
              </a:rPr>
              <a:t>VIDEO: “Supportive peers”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en-US" dirty="0" smtClean="0">
              <a:solidFill>
                <a:srgbClr val="FFFFFF"/>
              </a:solidFill>
            </a:endParaRPr>
          </a:p>
          <a:p>
            <a:r>
              <a:rPr lang="en-US" dirty="0" smtClean="0">
                <a:solidFill>
                  <a:srgbClr val="FFFFFF"/>
                </a:solidFill>
              </a:rPr>
              <a:t>Location:</a:t>
            </a:r>
            <a:endParaRPr lang="en-US" sz="2800" dirty="0" smtClean="0">
              <a:solidFill>
                <a:srgbClr val="FFFFFF"/>
              </a:solidFill>
            </a:endParaRPr>
          </a:p>
          <a:p>
            <a:pPr marL="400050" lvl="1" indent="0">
              <a:buNone/>
            </a:pPr>
            <a:r>
              <a:rPr lang="en-US" sz="2400" dirty="0" smtClean="0">
                <a:solidFill>
                  <a:srgbClr val="FFFFFF"/>
                </a:solidFill>
              </a:rPr>
              <a:t>N Drive: Product </a:t>
            </a:r>
            <a:r>
              <a:rPr lang="en-US" sz="2400" dirty="0" err="1" smtClean="0">
                <a:solidFill>
                  <a:srgbClr val="FFFFFF"/>
                </a:solidFill>
              </a:rPr>
              <a:t>Dev</a:t>
            </a:r>
            <a:r>
              <a:rPr lang="en-US" sz="2400" dirty="0" smtClean="0">
                <a:solidFill>
                  <a:srgbClr val="FFFFFF"/>
                </a:solidFill>
              </a:rPr>
              <a:t>/15 min In Service/Curriculum Mod-Peer Support/Video/Supportive Peers</a:t>
            </a:r>
          </a:p>
        </p:txBody>
      </p:sp>
      <p:pic>
        <p:nvPicPr>
          <p:cNvPr id="6" name="Supportive Pe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62987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6" y="466081"/>
            <a:ext cx="8477737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Peer support strategies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622223" y="5038351"/>
            <a:ext cx="2428994" cy="548796"/>
          </a:xfrm>
          <a:prstGeom prst="rect">
            <a:avLst/>
          </a:prstGeom>
          <a:solidFill>
            <a:srgbClr val="948A54"/>
          </a:solidFill>
          <a:ln>
            <a:noFill/>
          </a:ln>
        </p:spPr>
        <p:style>
          <a:lnRef idx="1">
            <a:scrgbClr r="0" g="0" b="0"/>
          </a:lnRef>
          <a:fillRef idx="1">
            <a:scrgbClr r="0" g="0" b="0"/>
          </a:fillRef>
          <a:effectRef idx="0">
            <a:schemeClr val="lt1">
              <a:alpha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7" name="Rectangle 6"/>
          <p:cNvSpPr/>
          <p:nvPr/>
        </p:nvSpPr>
        <p:spPr>
          <a:xfrm>
            <a:off x="622018" y="2879146"/>
            <a:ext cx="2429761" cy="2059598"/>
          </a:xfrm>
          <a:prstGeom prst="rect">
            <a:avLst/>
          </a:prstGeom>
          <a:blipFill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9" name="Rectangle 8"/>
          <p:cNvSpPr/>
          <p:nvPr/>
        </p:nvSpPr>
        <p:spPr>
          <a:xfrm>
            <a:off x="733838" y="4901405"/>
            <a:ext cx="2186095" cy="771563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0" name="Rectangle 9"/>
          <p:cNvSpPr/>
          <p:nvPr/>
        </p:nvSpPr>
        <p:spPr>
          <a:xfrm>
            <a:off x="733838" y="4901405"/>
            <a:ext cx="2186095" cy="771563"/>
          </a:xfrm>
          <a:prstGeom prst="rect">
            <a:avLst/>
          </a:prstGeom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9060" tIns="99060" rIns="99060" bIns="99060" numCol="1" spcCol="1270" anchor="ctr" anchorCtr="0">
            <a:noAutofit/>
          </a:bodyPr>
          <a:lstStyle/>
          <a:p>
            <a:pPr lvl="0" algn="ctr" defTabSz="11557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600" kern="1200" dirty="0" smtClean="0">
                <a:solidFill>
                  <a:schemeClr val="bg1"/>
                </a:solidFill>
                <a:latin typeface="Century Gothic"/>
                <a:cs typeface="Century Gothic"/>
              </a:rPr>
              <a:t>Encourage</a:t>
            </a:r>
            <a:endParaRPr lang="en-US" sz="2600" kern="1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3418124" y="5048932"/>
            <a:ext cx="2428994" cy="548796"/>
          </a:xfrm>
          <a:prstGeom prst="rect">
            <a:avLst/>
          </a:prstGeom>
          <a:solidFill>
            <a:srgbClr val="948A54"/>
          </a:solidFill>
          <a:ln>
            <a:noFill/>
          </a:ln>
        </p:spPr>
        <p:style>
          <a:lnRef idx="1">
            <a:scrgbClr r="0" g="0" b="0"/>
          </a:lnRef>
          <a:fillRef idx="1">
            <a:scrgbClr r="0" g="0" b="0"/>
          </a:fillRef>
          <a:effectRef idx="0">
            <a:schemeClr val="lt1">
              <a:alpha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2" name="Rectangle 11"/>
          <p:cNvSpPr/>
          <p:nvPr/>
        </p:nvSpPr>
        <p:spPr>
          <a:xfrm>
            <a:off x="3421533" y="2877619"/>
            <a:ext cx="2422852" cy="2058632"/>
          </a:xfrm>
          <a:prstGeom prst="rect">
            <a:avLst/>
          </a:prstGeom>
          <a:blipFill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4" name="Rectangle 13"/>
          <p:cNvSpPr/>
          <p:nvPr/>
        </p:nvSpPr>
        <p:spPr>
          <a:xfrm>
            <a:off x="3525203" y="4970829"/>
            <a:ext cx="2186095" cy="771563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5" name="Rectangle 14"/>
          <p:cNvSpPr/>
          <p:nvPr/>
        </p:nvSpPr>
        <p:spPr>
          <a:xfrm>
            <a:off x="3525203" y="4955149"/>
            <a:ext cx="2186095" cy="771563"/>
          </a:xfrm>
          <a:prstGeom prst="rect">
            <a:avLst/>
          </a:prstGeom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9060" tIns="99060" rIns="99060" bIns="99060" numCol="1" spcCol="1270" anchor="ctr" anchorCtr="0">
            <a:noAutofit/>
          </a:bodyPr>
          <a:lstStyle/>
          <a:p>
            <a:pPr lvl="0" algn="ctr" defTabSz="11557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600" kern="1200" dirty="0" smtClean="0">
                <a:solidFill>
                  <a:schemeClr val="bg1"/>
                </a:solidFill>
                <a:latin typeface="Century Gothic"/>
                <a:cs typeface="Century Gothic"/>
              </a:rPr>
              <a:t>Model	</a:t>
            </a:r>
            <a:endParaRPr lang="en-US" sz="2600" kern="1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6164428" y="5038351"/>
            <a:ext cx="2428994" cy="548796"/>
          </a:xfrm>
          <a:prstGeom prst="rect">
            <a:avLst/>
          </a:prstGeom>
          <a:solidFill>
            <a:srgbClr val="948A54"/>
          </a:solidFill>
          <a:ln>
            <a:noFill/>
          </a:ln>
        </p:spPr>
        <p:style>
          <a:lnRef idx="1">
            <a:scrgbClr r="0" g="0" b="0"/>
          </a:lnRef>
          <a:fillRef idx="1">
            <a:scrgbClr r="0" g="0" b="0"/>
          </a:fillRef>
          <a:effectRef idx="0">
            <a:schemeClr val="lt1">
              <a:alpha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7" name="Rectangle 16"/>
          <p:cNvSpPr/>
          <p:nvPr/>
        </p:nvSpPr>
        <p:spPr>
          <a:xfrm>
            <a:off x="6159416" y="2877018"/>
            <a:ext cx="2432217" cy="2054068"/>
          </a:xfrm>
          <a:prstGeom prst="rect">
            <a:avLst/>
          </a:prstGeom>
          <a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2">
            <a:schemeClr val="accent1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9" name="Rectangle 18"/>
          <p:cNvSpPr/>
          <p:nvPr/>
        </p:nvSpPr>
        <p:spPr>
          <a:xfrm>
            <a:off x="6276045" y="4899778"/>
            <a:ext cx="2186095" cy="771563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20" name="Rectangle 19"/>
          <p:cNvSpPr/>
          <p:nvPr/>
        </p:nvSpPr>
        <p:spPr>
          <a:xfrm>
            <a:off x="6276045" y="4923298"/>
            <a:ext cx="2186095" cy="771563"/>
          </a:xfrm>
          <a:prstGeom prst="rect">
            <a:avLst/>
          </a:prstGeom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9060" tIns="99060" rIns="99060" bIns="99060" numCol="1" spcCol="1270" anchor="ctr" anchorCtr="0">
            <a:noAutofit/>
          </a:bodyPr>
          <a:lstStyle/>
          <a:p>
            <a:pPr lvl="0" algn="ctr" defTabSz="11557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600" kern="1200" dirty="0" smtClean="0">
                <a:solidFill>
                  <a:schemeClr val="bg1"/>
                </a:solidFill>
                <a:latin typeface="Century Gothic"/>
                <a:cs typeface="Century Gothic"/>
              </a:rPr>
              <a:t>Help</a:t>
            </a:r>
            <a:endParaRPr lang="en-US" sz="2600" kern="1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619335" y="2169895"/>
            <a:ext cx="7972948" cy="584776"/>
          </a:xfrm>
          <a:prstGeom prst="rect">
            <a:avLst/>
          </a:prstGeom>
          <a:solidFill>
            <a:srgbClr val="948A54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FFFFFF"/>
                </a:solidFill>
                <a:latin typeface="Century Gothic"/>
                <a:cs typeface="Century Gothic"/>
              </a:rPr>
              <a:t>INVITE A PEER TO…</a:t>
            </a:r>
            <a:endParaRPr lang="en-US" sz="32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9095604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PeerS</a:t>
            </a:r>
            <a:r>
              <a:rPr lang="en-US" dirty="0" smtClean="0"/>
              <a:t> can </a:t>
            </a:r>
            <a:r>
              <a:rPr lang="en-US" b="1" dirty="0" smtClean="0"/>
              <a:t>encourage</a:t>
            </a:r>
            <a:endParaRPr lang="en-US" b="1" dirty="0"/>
          </a:p>
        </p:txBody>
      </p:sp>
      <p:pic>
        <p:nvPicPr>
          <p:cNvPr id="9" name="Picture 8" descr="Norbert_Hill_Tanya_P016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117732" y="1897728"/>
            <a:ext cx="3557141" cy="4483763"/>
          </a:xfrm>
          <a:prstGeom prst="rect">
            <a:avLst/>
          </a:prstGeom>
        </p:spPr>
      </p:pic>
      <p:pic>
        <p:nvPicPr>
          <p:cNvPr id="3" name="Picture 2" descr="Friends_of_Children_Alma_P088.jpg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0649" y="1904999"/>
            <a:ext cx="4519704" cy="4476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69946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VIDEO: 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A peer encourages writing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>
                <a:solidFill>
                  <a:schemeClr val="bg1"/>
                </a:solidFill>
              </a:rPr>
              <a:t>Location:</a:t>
            </a:r>
            <a:endParaRPr lang="en-US" sz="2800" dirty="0">
              <a:solidFill>
                <a:schemeClr val="bg1"/>
              </a:solidFill>
            </a:endParaRPr>
          </a:p>
          <a:p>
            <a:pPr marL="400050" lvl="1" indent="0">
              <a:buNone/>
            </a:pPr>
            <a:r>
              <a:rPr lang="en-US" sz="2400" dirty="0">
                <a:solidFill>
                  <a:schemeClr val="bg1"/>
                </a:solidFill>
              </a:rPr>
              <a:t>N Drive: Product </a:t>
            </a:r>
            <a:r>
              <a:rPr lang="en-US" sz="2400" dirty="0" err="1">
                <a:solidFill>
                  <a:schemeClr val="bg1"/>
                </a:solidFill>
              </a:rPr>
              <a:t>Dev</a:t>
            </a:r>
            <a:r>
              <a:rPr lang="en-US" sz="2400" dirty="0">
                <a:solidFill>
                  <a:schemeClr val="bg1"/>
                </a:solidFill>
              </a:rPr>
              <a:t>/15 min In Service/Curriculum Mod-Peer Support/</a:t>
            </a:r>
            <a:r>
              <a:rPr lang="en-US" sz="2400" dirty="0" smtClean="0">
                <a:solidFill>
                  <a:schemeClr val="bg1"/>
                </a:solidFill>
              </a:rPr>
              <a:t>Video/Peer  Encourages Writing</a:t>
            </a:r>
            <a:endParaRPr lang="en-US" sz="2400" dirty="0">
              <a:solidFill>
                <a:schemeClr val="bg1"/>
              </a:solidFill>
            </a:endParaRPr>
          </a:p>
          <a:p>
            <a:endParaRPr lang="en-US" dirty="0" smtClean="0">
              <a:solidFill>
                <a:schemeClr val="bg1"/>
              </a:solidFill>
            </a:endParaRPr>
          </a:p>
          <a:p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4" name="Peer Encourages Writing Draft 3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297603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PeerS</a:t>
            </a:r>
            <a:r>
              <a:rPr lang="en-US" dirty="0" smtClean="0"/>
              <a:t> can </a:t>
            </a:r>
            <a:r>
              <a:rPr lang="en-US" b="1" dirty="0" smtClean="0"/>
              <a:t>model</a:t>
            </a:r>
            <a:endParaRPr lang="en-US" b="1" dirty="0"/>
          </a:p>
        </p:txBody>
      </p:sp>
      <p:pic>
        <p:nvPicPr>
          <p:cNvPr id="8" name="Picture 7" descr="Mickeyas Josiah playing with water 4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87836" y="1913980"/>
            <a:ext cx="3272147" cy="4485632"/>
          </a:xfrm>
          <a:prstGeom prst="rect">
            <a:avLst/>
          </a:prstGeom>
        </p:spPr>
      </p:pic>
      <p:pic>
        <p:nvPicPr>
          <p:cNvPr id="4" name="Content Placeholder 3" descr="Children transitioning-03.jpg"/>
          <p:cNvPicPr>
            <a:picLocks noGrp="1" noChangeAspect="1"/>
          </p:cNvPicPr>
          <p:nvPr>
            <p:ph idx="1"/>
          </p:nvPr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14"/>
          <a:stretch/>
        </p:blipFill>
        <p:spPr>
          <a:xfrm>
            <a:off x="3895542" y="1908706"/>
            <a:ext cx="4757242" cy="4490905"/>
          </a:xfrm>
          <a:effectLst/>
        </p:spPr>
      </p:pic>
    </p:spTree>
    <p:extLst>
      <p:ext uri="{BB962C8B-B14F-4D97-AF65-F5344CB8AC3E}">
        <p14:creationId xmlns:p14="http://schemas.microsoft.com/office/powerpoint/2010/main" val="21840639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Video: Peers modeling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>
                <a:solidFill>
                  <a:srgbClr val="FFFFFF"/>
                </a:solidFill>
              </a:rPr>
              <a:t>Location:</a:t>
            </a:r>
            <a:endParaRPr lang="en-US" sz="2800" dirty="0">
              <a:solidFill>
                <a:srgbClr val="FFFFFF"/>
              </a:solidFill>
            </a:endParaRPr>
          </a:p>
          <a:p>
            <a:pPr marL="400050" lvl="1" indent="0">
              <a:buNone/>
            </a:pPr>
            <a:r>
              <a:rPr lang="en-US" sz="2400" dirty="0">
                <a:solidFill>
                  <a:srgbClr val="FFFFFF"/>
                </a:solidFill>
              </a:rPr>
              <a:t>N Drive: Product </a:t>
            </a:r>
            <a:r>
              <a:rPr lang="en-US" sz="2400" dirty="0" err="1">
                <a:solidFill>
                  <a:srgbClr val="FFFFFF"/>
                </a:solidFill>
              </a:rPr>
              <a:t>Dev</a:t>
            </a:r>
            <a:r>
              <a:rPr lang="en-US" sz="2400" dirty="0">
                <a:solidFill>
                  <a:srgbClr val="FFFFFF"/>
                </a:solidFill>
              </a:rPr>
              <a:t>/15 min In Service/Curriculum Mod-Peer Support/</a:t>
            </a:r>
            <a:r>
              <a:rPr lang="en-US" sz="2400" dirty="0" smtClean="0">
                <a:solidFill>
                  <a:srgbClr val="FFFFFF"/>
                </a:solidFill>
              </a:rPr>
              <a:t>Video/Peers Modeling</a:t>
            </a:r>
            <a:endParaRPr lang="en-US" sz="2400" dirty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  <a:p>
            <a:endParaRPr lang="en-US" dirty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</p:txBody>
      </p:sp>
      <p:pic>
        <p:nvPicPr>
          <p:cNvPr id="4" name="Peers Modeling Draft 2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20259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Peers can </a:t>
            </a:r>
            <a:r>
              <a:rPr lang="en-US" b="1" dirty="0" smtClean="0"/>
              <a:t>help</a:t>
            </a:r>
            <a:endParaRPr lang="en-US" b="1" dirty="0"/>
          </a:p>
        </p:txBody>
      </p:sp>
      <p:pic>
        <p:nvPicPr>
          <p:cNvPr id="4" name="Content Placeholder 3" descr="Max pouring milk for Josue 1.JP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412725" y="1895371"/>
            <a:ext cx="4248926" cy="3105886"/>
          </a:xfrm>
        </p:spPr>
      </p:pic>
      <p:pic>
        <p:nvPicPr>
          <p:cNvPr id="6" name="Picture 5" descr="YWCA_Kaiisha_P088.jpg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1550" y="1891036"/>
            <a:ext cx="3835246" cy="3124490"/>
          </a:xfrm>
          <a:prstGeom prst="rect">
            <a:avLst/>
          </a:prstGeom>
          <a:effectLst/>
        </p:spPr>
      </p:pic>
      <p:sp>
        <p:nvSpPr>
          <p:cNvPr id="7" name="Rectangle 6"/>
          <p:cNvSpPr/>
          <p:nvPr/>
        </p:nvSpPr>
        <p:spPr>
          <a:xfrm>
            <a:off x="469212" y="5101140"/>
            <a:ext cx="8192304" cy="1284202"/>
          </a:xfrm>
          <a:prstGeom prst="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55993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FFFF"/>
                </a:solidFill>
              </a:rPr>
              <a:t>VIDEO: Peers helping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>
                <a:solidFill>
                  <a:srgbClr val="FFFFFF"/>
                </a:solidFill>
              </a:rPr>
              <a:t>Location:</a:t>
            </a:r>
            <a:endParaRPr lang="en-US" sz="2800" dirty="0">
              <a:solidFill>
                <a:srgbClr val="FFFFFF"/>
              </a:solidFill>
            </a:endParaRPr>
          </a:p>
          <a:p>
            <a:pPr marL="400050" lvl="1" indent="0">
              <a:buNone/>
            </a:pPr>
            <a:r>
              <a:rPr lang="en-US" sz="2400" dirty="0">
                <a:solidFill>
                  <a:srgbClr val="FFFFFF"/>
                </a:solidFill>
              </a:rPr>
              <a:t>N Drive: Product </a:t>
            </a:r>
            <a:r>
              <a:rPr lang="en-US" sz="2400" dirty="0" err="1">
                <a:solidFill>
                  <a:srgbClr val="FFFFFF"/>
                </a:solidFill>
              </a:rPr>
              <a:t>Dev</a:t>
            </a:r>
            <a:r>
              <a:rPr lang="en-US" sz="2400" dirty="0">
                <a:solidFill>
                  <a:srgbClr val="FFFFFF"/>
                </a:solidFill>
              </a:rPr>
              <a:t>/15 min In Service/Curriculum Mod-Peer Support/</a:t>
            </a:r>
            <a:r>
              <a:rPr lang="en-US" sz="2400" dirty="0" smtClean="0">
                <a:solidFill>
                  <a:srgbClr val="FFFFFF"/>
                </a:solidFill>
              </a:rPr>
              <a:t>Video/Peers Helping</a:t>
            </a:r>
            <a:endParaRPr lang="en-US" sz="2400" dirty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  <a:p>
            <a:endParaRPr lang="en-US" dirty="0" smtClean="0">
              <a:solidFill>
                <a:srgbClr val="FFFFFF"/>
              </a:solidFill>
            </a:endParaRPr>
          </a:p>
          <a:p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5" name="Peers Helping Draft 4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03118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marL="0" indent="0"/>
            <a:r>
              <a:rPr lang="en-US" dirty="0" smtClean="0">
                <a:solidFill>
                  <a:srgbClr val="FFFFFF"/>
                </a:solidFill>
              </a:rPr>
              <a:t>VIDEO: A </a:t>
            </a:r>
            <a:r>
              <a:rPr lang="en-US" dirty="0">
                <a:solidFill>
                  <a:srgbClr val="FFFFFF"/>
                </a:solidFill>
              </a:rPr>
              <a:t>Community of </a:t>
            </a:r>
            <a:r>
              <a:rPr lang="en-US" dirty="0" smtClean="0">
                <a:solidFill>
                  <a:srgbClr val="FFFFFF"/>
                </a:solidFill>
              </a:rPr>
              <a:t>Helpers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 smtClean="0">
              <a:solidFill>
                <a:srgbClr val="FFFFFF"/>
              </a:solidFill>
            </a:endParaRPr>
          </a:p>
          <a:p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954424" y="1847273"/>
            <a:ext cx="7004243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FFFF"/>
                </a:solidFill>
                <a:latin typeface="Century Gothic"/>
                <a:cs typeface="Century Gothic"/>
              </a:rPr>
              <a:t>Location:</a:t>
            </a:r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  <a:p>
            <a:pPr marL="400050" lvl="1" indent="0">
              <a:buNone/>
            </a:pPr>
            <a:r>
              <a:rPr lang="en-US" sz="2400" dirty="0">
                <a:solidFill>
                  <a:srgbClr val="FFFFFF"/>
                </a:solidFill>
                <a:latin typeface="Century Gothic"/>
                <a:cs typeface="Century Gothic"/>
              </a:rPr>
              <a:t>N Drive: Product </a:t>
            </a:r>
            <a:r>
              <a:rPr lang="en-US" sz="2400" dirty="0" err="1">
                <a:solidFill>
                  <a:srgbClr val="FFFFFF"/>
                </a:solidFill>
                <a:latin typeface="Century Gothic"/>
                <a:cs typeface="Century Gothic"/>
              </a:rPr>
              <a:t>Dev</a:t>
            </a:r>
            <a:r>
              <a:rPr lang="en-US" sz="2400" dirty="0">
                <a:solidFill>
                  <a:srgbClr val="FFFFFF"/>
                </a:solidFill>
                <a:latin typeface="Century Gothic"/>
                <a:cs typeface="Century Gothic"/>
              </a:rPr>
              <a:t>/15 min In Service/Curriculum Mod-Peer Support/Video</a:t>
            </a:r>
            <a:r>
              <a:rPr lang="en-US" sz="2400" dirty="0" smtClean="0">
                <a:solidFill>
                  <a:srgbClr val="FFFFFF"/>
                </a:solidFill>
                <a:latin typeface="Century Gothic"/>
                <a:cs typeface="Century Gothic"/>
              </a:rPr>
              <a:t>/Community of Helpers Draft 2</a:t>
            </a:r>
            <a:endParaRPr lang="en-US" sz="36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pic>
        <p:nvPicPr>
          <p:cNvPr id="5" name="Community of Helpers Draft 2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07273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ounded Rectangle 9"/>
          <p:cNvSpPr/>
          <p:nvPr/>
        </p:nvSpPr>
        <p:spPr>
          <a:xfrm>
            <a:off x="463175" y="4616823"/>
            <a:ext cx="8202706" cy="1613647"/>
          </a:xfrm>
          <a:prstGeom prst="roundRect">
            <a:avLst/>
          </a:prstGeom>
          <a:solidFill>
            <a:srgbClr val="948A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117" y="1957294"/>
            <a:ext cx="8322235" cy="3249706"/>
          </a:xfrm>
        </p:spPr>
        <p:txBody>
          <a:bodyPr>
            <a:noAutofit/>
          </a:bodyPr>
          <a:lstStyle/>
          <a:p>
            <a:pPr marL="0" indent="0">
              <a:spcBef>
                <a:spcPts val="0"/>
              </a:spcBef>
              <a:spcAft>
                <a:spcPts val="1000"/>
              </a:spcAft>
              <a:buNone/>
            </a:pPr>
            <a:r>
              <a:rPr lang="en-US" sz="2600" b="1" dirty="0" smtClean="0"/>
              <a:t>Curriculum modifications </a:t>
            </a:r>
            <a:r>
              <a:rPr lang="en-US" sz="2600" dirty="0" smtClean="0"/>
              <a:t>promote participation.</a:t>
            </a:r>
          </a:p>
          <a:p>
            <a:pPr marL="0" indent="0">
              <a:spcBef>
                <a:spcPts val="1248"/>
              </a:spcBef>
              <a:buNone/>
            </a:pPr>
            <a:r>
              <a:rPr lang="en-US" sz="2600" b="1" dirty="0"/>
              <a:t>Peer </a:t>
            </a:r>
            <a:r>
              <a:rPr lang="en-US" sz="2600" b="1" dirty="0" smtClean="0"/>
              <a:t>support: </a:t>
            </a:r>
            <a:r>
              <a:rPr lang="en-US" sz="2600" dirty="0" smtClean="0"/>
              <a:t>Invite </a:t>
            </a:r>
            <a:r>
              <a:rPr lang="en-US" sz="2600" dirty="0"/>
              <a:t>peers to… </a:t>
            </a:r>
          </a:p>
          <a:p>
            <a:pPr marL="747713" indent="-284163">
              <a:lnSpc>
                <a:spcPct val="120000"/>
              </a:lnSpc>
              <a:spcBef>
                <a:spcPts val="0"/>
              </a:spcBef>
            </a:pPr>
            <a:r>
              <a:rPr lang="en-US" sz="2400" dirty="0"/>
              <a:t>Encourage</a:t>
            </a:r>
          </a:p>
          <a:p>
            <a:pPr marL="747713" lvl="1" indent="-284163">
              <a:lnSpc>
                <a:spcPct val="120000"/>
              </a:lnSpc>
              <a:spcBef>
                <a:spcPts val="0"/>
              </a:spcBef>
              <a:buFont typeface="Arial"/>
              <a:buChar char="•"/>
            </a:pPr>
            <a:r>
              <a:rPr lang="en-US" sz="2400" dirty="0"/>
              <a:t>Model</a:t>
            </a:r>
          </a:p>
          <a:p>
            <a:pPr marL="747713" lvl="1" indent="-284163">
              <a:lnSpc>
                <a:spcPct val="120000"/>
              </a:lnSpc>
              <a:spcBef>
                <a:spcPts val="0"/>
              </a:spcBef>
              <a:buFont typeface="Arial"/>
              <a:buChar char="•"/>
            </a:pPr>
            <a:r>
              <a:rPr lang="en-US" sz="2400" dirty="0" smtClean="0"/>
              <a:t>Help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332568" y="4648905"/>
            <a:ext cx="8503985" cy="13480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30000"/>
              </a:lnSpc>
            </a:pPr>
            <a:r>
              <a:rPr lang="en-US" sz="32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TWO</a:t>
            </a:r>
            <a:r>
              <a:rPr lang="en-US" sz="3200" dirty="0" smtClean="0">
                <a:solidFill>
                  <a:schemeClr val="bg1"/>
                </a:solidFill>
                <a:latin typeface="Century Gothic"/>
                <a:cs typeface="Century Gothic"/>
              </a:rPr>
              <a:t> </a:t>
            </a:r>
            <a:r>
              <a:rPr lang="en-US" sz="3200" dirty="0">
                <a:solidFill>
                  <a:schemeClr val="bg1"/>
                </a:solidFill>
                <a:latin typeface="Century Gothic"/>
                <a:cs typeface="Century Gothic"/>
              </a:rPr>
              <a:t>outcomes in </a:t>
            </a:r>
            <a:r>
              <a:rPr lang="en-US" sz="3200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ONE</a:t>
            </a:r>
            <a:r>
              <a:rPr lang="en-US" sz="3200" dirty="0" smtClean="0">
                <a:solidFill>
                  <a:schemeClr val="bg1"/>
                </a:solidFill>
                <a:latin typeface="Century Gothic"/>
                <a:cs typeface="Century Gothic"/>
              </a:rPr>
              <a:t> </a:t>
            </a:r>
            <a:r>
              <a:rPr lang="en-US" sz="3200" dirty="0">
                <a:solidFill>
                  <a:schemeClr val="bg1"/>
                </a:solidFill>
                <a:latin typeface="Century Gothic"/>
                <a:cs typeface="Century Gothic"/>
              </a:rPr>
              <a:t>strategy:</a:t>
            </a:r>
          </a:p>
          <a:p>
            <a:pPr algn="ctr">
              <a:lnSpc>
                <a:spcPct val="130000"/>
              </a:lnSpc>
            </a:pPr>
            <a:r>
              <a:rPr lang="en-US" sz="3200" b="1" i="1" dirty="0" smtClean="0">
                <a:solidFill>
                  <a:schemeClr val="bg1"/>
                </a:solidFill>
                <a:latin typeface="Century Gothic"/>
                <a:cs typeface="Century Gothic"/>
              </a:rPr>
              <a:t>SUPPORT</a:t>
            </a:r>
            <a:r>
              <a:rPr lang="en-US" sz="3200" dirty="0" smtClean="0">
                <a:solidFill>
                  <a:schemeClr val="bg1"/>
                </a:solidFill>
                <a:latin typeface="Century Gothic"/>
                <a:cs typeface="Century Gothic"/>
              </a:rPr>
              <a:t> </a:t>
            </a:r>
            <a:r>
              <a:rPr lang="en-US" sz="3200" dirty="0">
                <a:solidFill>
                  <a:schemeClr val="bg1"/>
                </a:solidFill>
                <a:latin typeface="Century Gothic"/>
                <a:cs typeface="Century Gothic"/>
              </a:rPr>
              <a:t>and </a:t>
            </a:r>
            <a:r>
              <a:rPr lang="en-US" sz="3200" b="1" i="1" dirty="0" smtClean="0">
                <a:solidFill>
                  <a:schemeClr val="bg1"/>
                </a:solidFill>
                <a:latin typeface="Century Gothic"/>
                <a:cs typeface="Century Gothic"/>
              </a:rPr>
              <a:t>MEMBERSHIP</a:t>
            </a:r>
            <a:endParaRPr lang="en-US" sz="3200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6278050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6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10899" y="6287577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SPRING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504120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</Template>
  <TotalTime>95294</TotalTime>
  <Words>312</Words>
  <Application>Microsoft Macintosh PowerPoint</Application>
  <PresentationFormat>On-screen Show (4:3)</PresentationFormat>
  <Paragraphs>95</Paragraphs>
  <Slides>20</Slides>
  <Notes>19</Notes>
  <HiddenSlides>0</HiddenSlides>
  <MMClips>5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20</vt:i4>
      </vt:variant>
    </vt:vector>
  </HeadingPairs>
  <TitlesOfParts>
    <vt:vector size="22" baseType="lpstr">
      <vt:lpstr>1_Powerpoint_template</vt:lpstr>
      <vt:lpstr>Powerpoint_template</vt:lpstr>
      <vt:lpstr>Curriculum modifications: peer support</vt:lpstr>
      <vt:lpstr>Focus on  the roof</vt:lpstr>
      <vt:lpstr>Curriculum Modification</vt:lpstr>
      <vt:lpstr>objectives</vt:lpstr>
      <vt:lpstr>What is curriculum modification?</vt:lpstr>
      <vt:lpstr> Types of Curriculum Modifications</vt:lpstr>
      <vt:lpstr>PowerPoint Presentation</vt:lpstr>
      <vt:lpstr>Why  use peer support?</vt:lpstr>
      <vt:lpstr>Qualities of supportive peers</vt:lpstr>
      <vt:lpstr>VIDEO: “Supportive peers”</vt:lpstr>
      <vt:lpstr>Peer support strategies</vt:lpstr>
      <vt:lpstr>PeerS can encourage</vt:lpstr>
      <vt:lpstr>VIDEO:  A peer encourages writing</vt:lpstr>
      <vt:lpstr>PeerS can model</vt:lpstr>
      <vt:lpstr>Video: Peers modeling</vt:lpstr>
      <vt:lpstr>Peers can help</vt:lpstr>
      <vt:lpstr>VIDEO: Peers helping</vt:lpstr>
      <vt:lpstr>VIDEO: A Community of Helpers</vt:lpstr>
      <vt:lpstr>review</vt:lpstr>
      <vt:lpstr>PowerPoint Presentation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D. Cameron</dc:creator>
  <cp:lastModifiedBy>Prakarn</cp:lastModifiedBy>
  <cp:revision>243</cp:revision>
  <cp:lastPrinted>2013-11-23T00:50:33Z</cp:lastPrinted>
  <dcterms:created xsi:type="dcterms:W3CDTF">2012-06-21T21:51:01Z</dcterms:created>
  <dcterms:modified xsi:type="dcterms:W3CDTF">2014-06-24T22:43:30Z</dcterms:modified>
</cp:coreProperties>
</file>