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4"/>
  </p:notesMasterIdLst>
  <p:handoutMasterIdLst>
    <p:handoutMasterId r:id="rId15"/>
  </p:handoutMasterIdLst>
  <p:sldIdLst>
    <p:sldId id="307" r:id="rId2"/>
    <p:sldId id="308" r:id="rId3"/>
    <p:sldId id="281" r:id="rId4"/>
    <p:sldId id="309" r:id="rId5"/>
    <p:sldId id="276" r:id="rId6"/>
    <p:sldId id="286" r:id="rId7"/>
    <p:sldId id="310" r:id="rId8"/>
    <p:sldId id="311" r:id="rId9"/>
    <p:sldId id="314" r:id="rId10"/>
    <p:sldId id="306" r:id="rId11"/>
    <p:sldId id="302" r:id="rId12"/>
    <p:sldId id="31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gela Notari Syverson" initials="" lastIdx="3" clrIdx="0"/>
  <p:cmAuthor id="1" name="Jody Marx" initials="" lastIdx="1" clrIdx="1"/>
  <p:cmAuthor id="2" name="Barbara Matlock" initials="" lastIdx="3" clrIdx="2"/>
  <p:cmAuthor id="3" name="Randi J Rohde" initials="R" lastIdx="8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9A44"/>
    <a:srgbClr val="684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47" autoAdjust="0"/>
  </p:normalViewPr>
  <p:slideViewPr>
    <p:cSldViewPr snapToGrid="0">
      <p:cViewPr varScale="1">
        <p:scale>
          <a:sx n="105" d="100"/>
          <a:sy n="105" d="100"/>
        </p:scale>
        <p:origin x="-1746" y="-84"/>
      </p:cViewPr>
      <p:guideLst>
        <p:guide orient="horz" pos="2160"/>
        <p:guide pos="2880"/>
      </p:guideLst>
    </p:cSldViewPr>
  </p:slideViewPr>
  <p:notesTextViewPr>
    <p:cViewPr>
      <p:scale>
        <a:sx n="170" d="100"/>
        <a:sy n="17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43AF3-A81D-4022-B375-A2AAF77897F1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498FF-BEBC-44E1-82B9-562B07357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9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14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34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35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2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71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49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94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096116" y="2725230"/>
            <a:ext cx="5885327" cy="1453543"/>
          </a:xfrm>
          <a:prstGeom prst="rect">
            <a:avLst/>
          </a:prstGeom>
          <a:solidFill>
            <a:srgbClr val="00AA4F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WINTER 2014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17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36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6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71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12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9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4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48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45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42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96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4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098113" y="2875560"/>
            <a:ext cx="5859471" cy="1176560"/>
          </a:xfrm>
        </p:spPr>
        <p:txBody>
          <a:bodyPr>
            <a:noAutofit/>
          </a:bodyPr>
          <a:lstStyle/>
          <a:p>
            <a:r>
              <a:rPr lang="en-US" sz="1600" b="1" dirty="0"/>
              <a:t>Curriculum modifications</a:t>
            </a:r>
            <a:r>
              <a:rPr lang="en-US" sz="1600" b="1" dirty="0" smtClean="0"/>
              <a:t>: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3600" dirty="0" smtClean="0"/>
              <a:t>Materials Adaptation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7452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CFFCC"/>
                </a:solidFill>
              </a:rPr>
              <a:t>Materials Adaptation </a:t>
            </a:r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4" name="Materials Adaptation Draft 7_V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9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319" y="457200"/>
            <a:ext cx="8477737" cy="1143000"/>
          </a:xfrm>
        </p:spPr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220861" y="2019436"/>
            <a:ext cx="8489516" cy="4159753"/>
          </a:xfrm>
          <a:custGeom>
            <a:avLst/>
            <a:gdLst>
              <a:gd name="connsiteX0" fmla="*/ 0 w 8477738"/>
              <a:gd name="connsiteY0" fmla="*/ 0 h 2715840"/>
              <a:gd name="connsiteX1" fmla="*/ 8477738 w 8477738"/>
              <a:gd name="connsiteY1" fmla="*/ 0 h 2715840"/>
              <a:gd name="connsiteX2" fmla="*/ 8477738 w 8477738"/>
              <a:gd name="connsiteY2" fmla="*/ 2715840 h 2715840"/>
              <a:gd name="connsiteX3" fmla="*/ 0 w 8477738"/>
              <a:gd name="connsiteY3" fmla="*/ 2715840 h 2715840"/>
              <a:gd name="connsiteX4" fmla="*/ 0 w 8477738"/>
              <a:gd name="connsiteY4" fmla="*/ 0 h 271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7738" h="2715840">
                <a:moveTo>
                  <a:pt x="0" y="0"/>
                </a:moveTo>
                <a:lnTo>
                  <a:pt x="8477738" y="0"/>
                </a:lnTo>
                <a:lnTo>
                  <a:pt x="8477738" y="2715840"/>
                </a:lnTo>
                <a:lnTo>
                  <a:pt x="0" y="27158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9168" tIns="55880" rIns="312928" bIns="55880" numCol="1" spcCol="1270" anchor="t" anchorCtr="0">
            <a:noAutofit/>
          </a:bodyPr>
          <a:lstStyle/>
          <a:p>
            <a:r>
              <a:rPr lang="en-US" sz="2600" b="1" dirty="0">
                <a:latin typeface="Century Gothic"/>
                <a:cs typeface="Century Gothic"/>
              </a:rPr>
              <a:t>Curriculum </a:t>
            </a:r>
            <a:r>
              <a:rPr lang="en-US" sz="2600" b="1" dirty="0" smtClean="0">
                <a:latin typeface="Century Gothic"/>
                <a:cs typeface="Century Gothic"/>
              </a:rPr>
              <a:t>modifications</a:t>
            </a:r>
            <a:r>
              <a:rPr lang="en-US" sz="2600" dirty="0" smtClean="0">
                <a:latin typeface="Century Gothic"/>
                <a:cs typeface="Century Gothic"/>
              </a:rPr>
              <a:t> promote participation</a:t>
            </a:r>
            <a:r>
              <a:rPr lang="en-US" sz="2600" dirty="0">
                <a:latin typeface="Century Gothic"/>
                <a:cs typeface="Century Gothic"/>
              </a:rPr>
              <a:t>.</a:t>
            </a:r>
          </a:p>
          <a:p>
            <a:pPr lvl="1"/>
            <a:endParaRPr lang="en-US" sz="2600" dirty="0">
              <a:latin typeface="Century Gothic"/>
              <a:cs typeface="Century Gothic"/>
            </a:endParaRPr>
          </a:p>
          <a:p>
            <a:pPr marL="0" lvl="1" defTabSz="1955800">
              <a:spcBef>
                <a:spcPct val="0"/>
              </a:spcBef>
              <a:spcAft>
                <a:spcPct val="20000"/>
              </a:spcAft>
            </a:pPr>
            <a:r>
              <a:rPr lang="en-US" sz="2600" b="1" dirty="0" smtClean="0">
                <a:latin typeface="Century Gothic"/>
                <a:cs typeface="Century Gothic"/>
              </a:rPr>
              <a:t>Materials Adaptation</a:t>
            </a:r>
            <a:r>
              <a:rPr lang="en-US" sz="2600" b="1" dirty="0">
                <a:latin typeface="Century Gothic"/>
                <a:cs typeface="Century Gothic"/>
              </a:rPr>
              <a:t>:</a:t>
            </a:r>
          </a:p>
          <a:p>
            <a:pPr marL="274320" lvl="2" indent="-274320" defTabSz="1955800">
              <a:spcBef>
                <a:spcPct val="0"/>
              </a:spcBef>
              <a:spcAft>
                <a:spcPct val="20000"/>
              </a:spcAft>
              <a:buFont typeface="Arial"/>
              <a:buChar char="•"/>
            </a:pPr>
            <a:r>
              <a:rPr lang="en-US" sz="2600" dirty="0">
                <a:latin typeface="Century Gothic"/>
                <a:cs typeface="Century Gothic"/>
              </a:rPr>
              <a:t>Optimize </a:t>
            </a:r>
            <a:r>
              <a:rPr lang="en-US" sz="2600" dirty="0" smtClean="0">
                <a:latin typeface="Century Gothic"/>
                <a:cs typeface="Century Gothic"/>
              </a:rPr>
              <a:t>positioning</a:t>
            </a:r>
          </a:p>
          <a:p>
            <a:pPr marL="274320" lvl="2" indent="-274320" defTabSz="1955800">
              <a:spcBef>
                <a:spcPct val="0"/>
              </a:spcBef>
              <a:spcAft>
                <a:spcPct val="20000"/>
              </a:spcAft>
              <a:buFont typeface="Arial"/>
              <a:buChar char="•"/>
            </a:pPr>
            <a:r>
              <a:rPr lang="en-US" sz="2600" dirty="0" smtClean="0">
                <a:latin typeface="Century Gothic"/>
                <a:cs typeface="Century Gothic"/>
              </a:rPr>
              <a:t>Stabilize materials</a:t>
            </a:r>
            <a:endParaRPr lang="en-US" sz="2600" dirty="0">
              <a:latin typeface="Century Gothic"/>
              <a:cs typeface="Century Gothic"/>
            </a:endParaRPr>
          </a:p>
          <a:p>
            <a:pPr marL="274320" lvl="2" indent="-274320" defTabSz="1955800">
              <a:spcBef>
                <a:spcPct val="0"/>
              </a:spcBef>
              <a:spcAft>
                <a:spcPct val="20000"/>
              </a:spcAft>
              <a:buFont typeface="Arial"/>
              <a:buChar char="•"/>
            </a:pPr>
            <a:r>
              <a:rPr lang="en-US" sz="2600" dirty="0">
                <a:latin typeface="Century Gothic"/>
                <a:cs typeface="Century Gothic"/>
              </a:rPr>
              <a:t>Modify the </a:t>
            </a:r>
            <a:r>
              <a:rPr lang="en-US" sz="2600" dirty="0" smtClean="0">
                <a:latin typeface="Century Gothic"/>
                <a:cs typeface="Century Gothic"/>
              </a:rPr>
              <a:t>response</a:t>
            </a:r>
            <a:endParaRPr lang="en-US" sz="2600" dirty="0">
              <a:latin typeface="Century Gothic"/>
              <a:cs typeface="Century Gothic"/>
            </a:endParaRPr>
          </a:p>
          <a:p>
            <a:pPr marL="274320" lvl="2" indent="-274320" defTabSz="1955800">
              <a:spcBef>
                <a:spcPct val="0"/>
              </a:spcBef>
              <a:spcAft>
                <a:spcPct val="20000"/>
              </a:spcAft>
              <a:buFont typeface="Arial"/>
              <a:buChar char="•"/>
            </a:pPr>
            <a:r>
              <a:rPr lang="en-US" sz="2600" dirty="0">
                <a:latin typeface="Century Gothic"/>
                <a:cs typeface="Century Gothic"/>
              </a:rPr>
              <a:t>Make materials larger </a:t>
            </a:r>
            <a:r>
              <a:rPr lang="en-US" sz="2600" dirty="0" smtClean="0">
                <a:latin typeface="Century Gothic"/>
                <a:cs typeface="Century Gothic"/>
              </a:rPr>
              <a:t/>
            </a:r>
            <a:br>
              <a:rPr lang="en-US" sz="2600" dirty="0" smtClean="0">
                <a:latin typeface="Century Gothic"/>
                <a:cs typeface="Century Gothic"/>
              </a:rPr>
            </a:br>
            <a:r>
              <a:rPr lang="en-US" sz="2600" dirty="0" smtClean="0">
                <a:latin typeface="Century Gothic"/>
                <a:cs typeface="Century Gothic"/>
              </a:rPr>
              <a:t>or brighter</a:t>
            </a:r>
            <a:endParaRPr lang="en-US" sz="2600" dirty="0">
              <a:latin typeface="Century Gothic"/>
              <a:cs typeface="Century Gothic"/>
            </a:endParaRPr>
          </a:p>
        </p:txBody>
      </p:sp>
      <p:pic>
        <p:nvPicPr>
          <p:cNvPr id="4" name="Picture 3" descr="VENTURA_CLASS_ONE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31" y="2980205"/>
            <a:ext cx="4117461" cy="221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0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10899" y="6287577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WINTER 2014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0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title="Ongoing Child Assessment block of the house is highlighted.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2211741" y="2173503"/>
            <a:ext cx="4801721" cy="3989601"/>
          </a:xfrm>
        </p:spPr>
      </p:pic>
      <p:sp>
        <p:nvSpPr>
          <p:cNvPr id="5" name="Rectangle 4"/>
          <p:cNvSpPr/>
          <p:nvPr/>
        </p:nvSpPr>
        <p:spPr>
          <a:xfrm>
            <a:off x="2345983" y="3452301"/>
            <a:ext cx="4492312" cy="274635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 cap="all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mtClean="0"/>
              <a:t>FRAMEWORK FOR EFFECTIVE PRACTICE </a:t>
            </a:r>
            <a:br>
              <a:rPr lang="en-US" smtClean="0"/>
            </a:br>
            <a:r>
              <a:rPr lang="en-US" sz="2200" smtClean="0"/>
              <a:t>SUPPORTING SCHOOL READINESS FOR ALL CHILDREN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088" y="3438831"/>
            <a:ext cx="3920852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 smtClean="0">
                <a:solidFill>
                  <a:srgbClr val="00AA4F"/>
                </a:solidFill>
              </a:rPr>
              <a:t>Focus on </a:t>
            </a:r>
            <a:br>
              <a:rPr lang="en-US" sz="3800" dirty="0" smtClean="0">
                <a:solidFill>
                  <a:srgbClr val="00AA4F"/>
                </a:solidFill>
              </a:rPr>
            </a:br>
            <a:r>
              <a:rPr lang="en-US" sz="3800" dirty="0" smtClean="0">
                <a:solidFill>
                  <a:srgbClr val="00AA4F"/>
                </a:solidFill>
              </a:rPr>
              <a:t>the roof</a:t>
            </a:r>
            <a:endParaRPr lang="en-US" sz="3800" dirty="0">
              <a:solidFill>
                <a:srgbClr val="00AA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Curriculum Modification</a:t>
            </a:r>
            <a:endParaRPr lang="en-US" sz="2200" dirty="0"/>
          </a:p>
        </p:txBody>
      </p:sp>
      <p:pic>
        <p:nvPicPr>
          <p:cNvPr id="12" name="Content Placeholder 3" title="Ongoing Child Assessment block of the house is highlighted.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t="4252" r="10787" b="66168"/>
          <a:stretch/>
        </p:blipFill>
        <p:spPr>
          <a:xfrm>
            <a:off x="461613" y="1874889"/>
            <a:ext cx="8245596" cy="2646018"/>
          </a:xfrm>
        </p:spPr>
      </p:pic>
      <p:sp>
        <p:nvSpPr>
          <p:cNvPr id="5" name="Rectangle 4"/>
          <p:cNvSpPr/>
          <p:nvPr/>
        </p:nvSpPr>
        <p:spPr>
          <a:xfrm>
            <a:off x="442805" y="1874889"/>
            <a:ext cx="8365821" cy="2646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6112"/>
          <a:stretch/>
        </p:blipFill>
        <p:spPr>
          <a:xfrm>
            <a:off x="442805" y="5245492"/>
            <a:ext cx="8255000" cy="996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6603" b="26354"/>
          <a:stretch/>
        </p:blipFill>
        <p:spPr>
          <a:xfrm>
            <a:off x="452209" y="3995615"/>
            <a:ext cx="8255000" cy="1128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-707" b="56208"/>
          <a:stretch/>
        </p:blipFill>
        <p:spPr>
          <a:xfrm>
            <a:off x="442805" y="2022231"/>
            <a:ext cx="8255000" cy="18561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2393" y="2724629"/>
            <a:ext cx="5224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Intensive, </a:t>
            </a:r>
            <a:b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Individualized </a:t>
            </a:r>
            <a:b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Teaching</a:t>
            </a:r>
            <a:endParaRPr lang="en-US" sz="2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5771" y="4339992"/>
            <a:ext cx="522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Embedded Teaching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1715" y="5511876"/>
            <a:ext cx="6283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Curriculum Modification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0411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25832" y="4113554"/>
            <a:ext cx="7313928" cy="728140"/>
          </a:xfrm>
          <a:prstGeom prst="rect">
            <a:avLst/>
          </a:prstGeom>
          <a:solidFill>
            <a:srgbClr val="6847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25832" y="3193923"/>
            <a:ext cx="7313928" cy="728140"/>
          </a:xfrm>
          <a:prstGeom prst="rect">
            <a:avLst/>
          </a:prstGeom>
          <a:solidFill>
            <a:srgbClr val="6847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25832" y="2275039"/>
            <a:ext cx="7313928" cy="728140"/>
          </a:xfrm>
          <a:prstGeom prst="rect">
            <a:avLst/>
          </a:prstGeom>
          <a:solidFill>
            <a:srgbClr val="6847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13132" y="2273146"/>
            <a:ext cx="5245534" cy="743083"/>
          </a:xfrm>
          <a:prstGeom prst="rect">
            <a:avLst/>
          </a:prstGeom>
          <a:noFill/>
          <a:ln w="19050" cmpd="sng">
            <a:noFill/>
          </a:ln>
          <a:effectLst/>
        </p:spPr>
        <p:txBody>
          <a:bodyPr wrap="square" anchor="ctr">
            <a:no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Define </a:t>
            </a: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materials adaptation.</a:t>
            </a: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3131" y="3239251"/>
            <a:ext cx="7492389" cy="630942"/>
          </a:xfrm>
          <a:prstGeom prst="rect">
            <a:avLst/>
          </a:prstGeom>
          <a:noFill/>
          <a:ln w="19050" cmpd="sng">
            <a:noFill/>
          </a:ln>
          <a:effectLst/>
        </p:spPr>
        <p:txBody>
          <a:bodyPr wrap="square" anchor="ctr">
            <a:no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Give examples of materials adaptation.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13132" y="3829804"/>
            <a:ext cx="7492388" cy="1239202"/>
          </a:xfrm>
          <a:noFill/>
          <a:ln w="19050" cmpd="sng">
            <a:noFill/>
          </a:ln>
        </p:spPr>
        <p:txBody>
          <a:bodyPr wrap="square" anchor="ctr">
            <a:noAutofit/>
          </a:bodyPr>
          <a:lstStyle/>
          <a:p>
            <a:pPr marL="0" lv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Consider </a:t>
            </a:r>
            <a:r>
              <a:rPr lang="en-US" sz="2800" dirty="0" smtClean="0">
                <a:solidFill>
                  <a:schemeClr val="bg1"/>
                </a:solidFill>
              </a:rPr>
              <a:t>where and when to adapt.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5832" y="5026731"/>
            <a:ext cx="7313928" cy="1082098"/>
          </a:xfrm>
          <a:prstGeom prst="rect">
            <a:avLst/>
          </a:prstGeom>
          <a:solidFill>
            <a:srgbClr val="6847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1113132" y="4921413"/>
            <a:ext cx="7492388" cy="1239202"/>
          </a:xfrm>
          <a:prstGeom prst="rect">
            <a:avLst/>
          </a:prstGeom>
          <a:noFill/>
          <a:ln w="19050" cmpd="sng">
            <a:noFill/>
          </a:ln>
        </p:spPr>
        <p:txBody>
          <a:bodyPr vert="horz" wrap="square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Discuss application based on individual children's </a:t>
            </a:r>
            <a:r>
              <a:rPr lang="en-US" sz="2800" dirty="0" smtClean="0">
                <a:solidFill>
                  <a:schemeClr val="bg1"/>
                </a:solidFill>
              </a:rPr>
              <a:t>needs.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5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" grpId="0" animBg="1"/>
      <p:bldP spid="4" grpId="0"/>
      <p:bldP spid="5" grpId="0"/>
      <p:bldP spid="6" grpId="0" build="p"/>
      <p:bldP spid="11" grpId="0" animBg="1"/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What</a:t>
            </a:r>
            <a:r>
              <a:rPr lang="en-US" dirty="0"/>
              <a:t> </a:t>
            </a:r>
            <a:r>
              <a:rPr lang="en-US" dirty="0" smtClean="0"/>
              <a:t>is curriculum modification?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67" y="2183305"/>
            <a:ext cx="76581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Types of Curriculum Modifications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3365" y="1889891"/>
            <a:ext cx="3867726" cy="1065745"/>
          </a:xfrm>
          <a:prstGeom prst="rect">
            <a:avLst/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Environmental Support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5218" y="1889891"/>
            <a:ext cx="3867726" cy="1065745"/>
          </a:xfrm>
          <a:prstGeom prst="rect">
            <a:avLst/>
          </a:prstGeom>
          <a:solidFill>
            <a:srgbClr val="444E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Special Equipment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473365" y="3061788"/>
            <a:ext cx="3867726" cy="1065745"/>
          </a:xfrm>
          <a:prstGeom prst="rect">
            <a:avLst/>
          </a:prstGeom>
          <a:solidFill>
            <a:srgbClr val="6847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Materials Adaptation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805218" y="3061788"/>
            <a:ext cx="3867726" cy="1065745"/>
          </a:xfrm>
          <a:prstGeom prst="rect">
            <a:avLst/>
          </a:prstGeom>
          <a:solidFill>
            <a:srgbClr val="48C4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Adult Support</a:t>
            </a:r>
          </a:p>
        </p:txBody>
      </p:sp>
      <p:sp>
        <p:nvSpPr>
          <p:cNvPr id="9" name="Rectangle 8"/>
          <p:cNvSpPr/>
          <p:nvPr/>
        </p:nvSpPr>
        <p:spPr>
          <a:xfrm>
            <a:off x="473365" y="4233685"/>
            <a:ext cx="3867726" cy="1065745"/>
          </a:xfrm>
          <a:prstGeom prst="rect">
            <a:avLst/>
          </a:prstGeom>
          <a:solidFill>
            <a:srgbClr val="BC23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latin typeface="Century Gothic"/>
                <a:cs typeface="Century Gothic"/>
              </a:rPr>
              <a:t>Simplify the Activity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5218" y="4233685"/>
            <a:ext cx="3867726" cy="106574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Peer Support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3365" y="5405582"/>
            <a:ext cx="3867726" cy="1065745"/>
          </a:xfrm>
          <a:prstGeom prst="rect">
            <a:avLst/>
          </a:prstGeom>
          <a:solidFill>
            <a:srgbClr val="E154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Child Preferences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05218" y="5405582"/>
            <a:ext cx="3867726" cy="10657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Invisible Support</a:t>
            </a:r>
          </a:p>
        </p:txBody>
      </p:sp>
    </p:spTree>
    <p:extLst>
      <p:ext uri="{BB962C8B-B14F-4D97-AF65-F5344CB8AC3E}">
        <p14:creationId xmlns:p14="http://schemas.microsoft.com/office/powerpoint/2010/main" val="288353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4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4228" y="2088897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FF"/>
                </a:solidFill>
                <a:latin typeface="Arial Black"/>
                <a:cs typeface="Arial Black"/>
              </a:rPr>
              <a:t>“</a:t>
            </a:r>
            <a:endParaRPr lang="en-US" sz="66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912087" y="2275350"/>
            <a:ext cx="8048520" cy="1763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Modifying materials so that </a:t>
            </a:r>
            <a:r>
              <a:rPr lang="en-US" dirty="0" smtClean="0">
                <a:solidFill>
                  <a:srgbClr val="FFFFFF"/>
                </a:solidFill>
              </a:rPr>
              <a:t>the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child </a:t>
            </a:r>
            <a:r>
              <a:rPr lang="en-US" dirty="0">
                <a:solidFill>
                  <a:srgbClr val="FFFFFF"/>
                </a:solidFill>
              </a:rPr>
              <a:t>can participate as independently as possible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049818"/>
            <a:ext cx="9144000" cy="8081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951308" y="6356350"/>
            <a:ext cx="858412" cy="255634"/>
          </a:xfrm>
          <a:prstGeom prst="rect">
            <a:avLst/>
          </a:prstGeom>
          <a:solidFill>
            <a:srgbClr val="444E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6668" y="5957455"/>
            <a:ext cx="858412" cy="654529"/>
          </a:xfrm>
          <a:prstGeom prst="rect">
            <a:avLst/>
          </a:prstGeom>
          <a:solidFill>
            <a:srgbClr val="6847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85141" y="6365968"/>
            <a:ext cx="858412" cy="246016"/>
          </a:xfrm>
          <a:prstGeom prst="rect">
            <a:avLst/>
          </a:prstGeom>
          <a:solidFill>
            <a:srgbClr val="49C3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89108" y="6356350"/>
            <a:ext cx="858412" cy="255634"/>
          </a:xfrm>
          <a:prstGeom prst="rect">
            <a:avLst/>
          </a:prstGeom>
          <a:solidFill>
            <a:srgbClr val="BC23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81959" y="6365968"/>
            <a:ext cx="858412" cy="24601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1548" y="6365968"/>
            <a:ext cx="858412" cy="246016"/>
          </a:xfrm>
          <a:prstGeom prst="rect">
            <a:avLst/>
          </a:prstGeom>
          <a:solidFill>
            <a:srgbClr val="E154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3988" y="6365968"/>
            <a:ext cx="858412" cy="2460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228" y="6356350"/>
            <a:ext cx="858412" cy="255634"/>
          </a:xfrm>
          <a:prstGeom prst="rect">
            <a:avLst/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31983" y="122382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 cap="all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l"/>
            <a:r>
              <a:rPr lang="en-US" b="1" dirty="0">
                <a:solidFill>
                  <a:schemeClr val="bg1"/>
                </a:solidFill>
              </a:rPr>
              <a:t>MATERIALS ADAPTATION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01929" y="5685179"/>
            <a:ext cx="2563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400" dirty="0" smtClean="0">
                <a:latin typeface="Century Gothic"/>
                <a:cs typeface="Century Gothic"/>
              </a:rPr>
              <a:t>— </a:t>
            </a:r>
            <a:r>
              <a:rPr lang="en-US" sz="1400" dirty="0" err="1" smtClean="0">
                <a:latin typeface="Century Gothic"/>
                <a:cs typeface="Century Gothic"/>
              </a:rPr>
              <a:t>Sandall</a:t>
            </a:r>
            <a:r>
              <a:rPr lang="en-US" sz="1400" dirty="0" smtClean="0">
                <a:latin typeface="Century Gothic"/>
                <a:cs typeface="Century Gothic"/>
              </a:rPr>
              <a:t> &amp; Schwartz, 2008</a:t>
            </a:r>
          </a:p>
        </p:txBody>
      </p:sp>
      <p:sp>
        <p:nvSpPr>
          <p:cNvPr id="21" name="TextBox 20"/>
          <p:cNvSpPr txBox="1"/>
          <p:nvPr/>
        </p:nvSpPr>
        <p:spPr>
          <a:xfrm rot="10800000">
            <a:off x="3378321" y="2949175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FF"/>
                </a:solidFill>
                <a:latin typeface="Arial Black"/>
                <a:cs typeface="Arial Black"/>
              </a:rPr>
              <a:t>“</a:t>
            </a:r>
            <a:endParaRPr lang="en-US" sz="66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8523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Why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/>
              <a:t>Adapt materials?</a:t>
            </a:r>
          </a:p>
        </p:txBody>
      </p:sp>
      <p:sp>
        <p:nvSpPr>
          <p:cNvPr id="7" name="Cross 6"/>
          <p:cNvSpPr/>
          <p:nvPr/>
        </p:nvSpPr>
        <p:spPr>
          <a:xfrm>
            <a:off x="2693517" y="3948550"/>
            <a:ext cx="427182" cy="427182"/>
          </a:xfrm>
          <a:prstGeom prst="plus">
            <a:avLst>
              <a:gd name="adj" fmla="val 38514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Equal 7"/>
          <p:cNvSpPr/>
          <p:nvPr/>
        </p:nvSpPr>
        <p:spPr>
          <a:xfrm>
            <a:off x="5316492" y="3887937"/>
            <a:ext cx="635000" cy="548409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95852" y="3059550"/>
            <a:ext cx="2089728" cy="2205182"/>
          </a:xfrm>
          <a:prstGeom prst="roundRect">
            <a:avLst/>
          </a:prstGeom>
          <a:solidFill>
            <a:srgbClr val="1C8EA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chemeClr val="bg1"/>
                </a:solidFill>
                <a:latin typeface="Century Gothic"/>
                <a:cs typeface="Century Gothic"/>
              </a:rPr>
              <a:t>Participation</a:t>
            </a:r>
            <a:endParaRPr lang="en-US" sz="21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7160" y="3059550"/>
            <a:ext cx="2089728" cy="2205182"/>
          </a:xfrm>
          <a:prstGeom prst="roundRect">
            <a:avLst/>
          </a:prstGeom>
          <a:solidFill>
            <a:srgbClr val="E154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Access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69529" y="2216732"/>
            <a:ext cx="2613891" cy="3890818"/>
          </a:xfrm>
          <a:prstGeom prst="roundRect">
            <a:avLst/>
          </a:prstGeom>
          <a:solidFill>
            <a:srgbClr val="00A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en-US" sz="3500" dirty="0" smtClean="0">
                <a:solidFill>
                  <a:schemeClr val="bg1"/>
                </a:solidFill>
                <a:latin typeface="Century Gothic"/>
                <a:cs typeface="Century Gothic"/>
              </a:rPr>
              <a:t>Increased learning</a:t>
            </a:r>
            <a:r>
              <a:rPr lang="en-US" sz="3500" dirty="0">
                <a:solidFill>
                  <a:schemeClr val="bg1"/>
                </a:solidFill>
                <a:latin typeface="Century Gothic"/>
                <a:cs typeface="Century Gothic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352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 cap="all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mtClean="0"/>
              <a:t>Strategies for Materials adaptation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65130" y="1660293"/>
            <a:ext cx="4114341" cy="2373825"/>
            <a:chOff x="465130" y="1660293"/>
            <a:chExt cx="4114341" cy="2373825"/>
          </a:xfrm>
        </p:grpSpPr>
        <p:sp>
          <p:nvSpPr>
            <p:cNvPr id="4" name="Rectangle 3"/>
            <p:cNvSpPr/>
            <p:nvPr/>
          </p:nvSpPr>
          <p:spPr>
            <a:xfrm>
              <a:off x="465130" y="1660293"/>
              <a:ext cx="4114341" cy="2373825"/>
            </a:xfrm>
            <a:prstGeom prst="rect">
              <a:avLst/>
            </a:prstGeom>
            <a:solidFill>
              <a:srgbClr val="68472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70829" y="1669449"/>
              <a:ext cx="4070195" cy="4621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95250" rIns="95250" bIns="0" numCol="1" spcCol="1270" anchor="t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dirty="0">
                  <a:solidFill>
                    <a:srgbClr val="FFFFFF"/>
                  </a:solidFill>
                  <a:latin typeface="Century Gothic"/>
                  <a:cs typeface="Century Gothic"/>
                </a:rPr>
                <a:t>Optimal </a:t>
              </a:r>
              <a:r>
                <a:rPr lang="en-US" sz="25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position</a:t>
              </a:r>
              <a:endParaRPr lang="en-US" sz="2500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6" name="Picture 5" descr="VENTURA CLASS ONE 33 daily sign in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80"/>
            <a:stretch/>
          </p:blipFill>
          <p:spPr>
            <a:xfrm>
              <a:off x="1720201" y="2248122"/>
              <a:ext cx="1575603" cy="159654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564529" y="1651001"/>
            <a:ext cx="4150076" cy="2366981"/>
            <a:chOff x="4564529" y="1651001"/>
            <a:chExt cx="4150076" cy="2366981"/>
          </a:xfrm>
        </p:grpSpPr>
        <p:sp>
          <p:nvSpPr>
            <p:cNvPr id="8" name="Rectangle 7"/>
            <p:cNvSpPr/>
            <p:nvPr/>
          </p:nvSpPr>
          <p:spPr>
            <a:xfrm>
              <a:off x="4564529" y="1651001"/>
              <a:ext cx="4150076" cy="2366981"/>
            </a:xfrm>
            <a:prstGeom prst="rect">
              <a:avLst/>
            </a:prstGeom>
            <a:solidFill>
              <a:srgbClr val="68472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594092" y="1663253"/>
              <a:ext cx="4110053" cy="4621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95250" rIns="95250" bIns="0" numCol="1" spcCol="1270" anchor="t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dirty="0">
                  <a:solidFill>
                    <a:srgbClr val="FFFFFF"/>
                  </a:solidFill>
                  <a:latin typeface="Century Gothic"/>
                  <a:cs typeface="Century Gothic"/>
                </a:rPr>
                <a:t>Stabilize</a:t>
              </a:r>
            </a:p>
          </p:txBody>
        </p:sp>
        <p:pic>
          <p:nvPicPr>
            <p:cNvPr id="10" name="Picture 9" descr="EEU_Curriculum_Modifications_P0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5213" y="2254315"/>
              <a:ext cx="2380895" cy="159654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64635" y="4035940"/>
            <a:ext cx="4126699" cy="2373825"/>
            <a:chOff x="464635" y="4035940"/>
            <a:chExt cx="4126699" cy="2373825"/>
          </a:xfrm>
        </p:grpSpPr>
        <p:sp>
          <p:nvSpPr>
            <p:cNvPr id="16" name="Rectangle 15"/>
            <p:cNvSpPr/>
            <p:nvPr/>
          </p:nvSpPr>
          <p:spPr>
            <a:xfrm>
              <a:off x="465124" y="4035940"/>
              <a:ext cx="4126210" cy="2373825"/>
            </a:xfrm>
            <a:prstGeom prst="rect">
              <a:avLst/>
            </a:prstGeom>
            <a:solidFill>
              <a:srgbClr val="68472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4635" y="4057039"/>
              <a:ext cx="4035855" cy="4621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95250" rIns="95250" bIns="0" numCol="1" spcCol="1270" anchor="t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dirty="0">
                  <a:solidFill>
                    <a:srgbClr val="FFFFFF"/>
                  </a:solidFill>
                  <a:latin typeface="Century Gothic"/>
                  <a:cs typeface="Century Gothic"/>
                </a:rPr>
                <a:t>Modify </a:t>
              </a:r>
              <a:r>
                <a:rPr lang="en-US" sz="25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response</a:t>
              </a:r>
              <a:endParaRPr lang="en-US" sz="2500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23" name="Picture 22" descr="Student_velcroing_shoe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5" t="59794" r="44090" b="16602"/>
            <a:stretch/>
          </p:blipFill>
          <p:spPr>
            <a:xfrm>
              <a:off x="1545954" y="4621733"/>
              <a:ext cx="1958624" cy="162379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574913" y="4034118"/>
            <a:ext cx="4139692" cy="2366981"/>
            <a:chOff x="4574913" y="4034118"/>
            <a:chExt cx="4139692" cy="2366981"/>
          </a:xfrm>
        </p:grpSpPr>
        <p:sp>
          <p:nvSpPr>
            <p:cNvPr id="12" name="Rectangle 11"/>
            <p:cNvSpPr/>
            <p:nvPr/>
          </p:nvSpPr>
          <p:spPr>
            <a:xfrm>
              <a:off x="4575054" y="4034118"/>
              <a:ext cx="4139551" cy="2366981"/>
            </a:xfrm>
            <a:prstGeom prst="rect">
              <a:avLst/>
            </a:prstGeom>
            <a:solidFill>
              <a:srgbClr val="68472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74913" y="4057039"/>
              <a:ext cx="4129177" cy="4621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95250" rIns="95250" bIns="0" numCol="1" spcCol="1270" anchor="t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dirty="0">
                  <a:solidFill>
                    <a:srgbClr val="FFFFFF"/>
                  </a:solidFill>
                  <a:latin typeface="Century Gothic"/>
                  <a:cs typeface="Century Gothic"/>
                </a:rPr>
                <a:t>Larger or </a:t>
              </a:r>
              <a:r>
                <a:rPr lang="en-US" sz="25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brighter</a:t>
              </a:r>
              <a:endParaRPr lang="en-US" sz="2500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24" name="Picture 23" descr="GUM_SPRINGS_121_2012_08_14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3" t="2022" r="27694" b="10502"/>
            <a:stretch/>
          </p:blipFill>
          <p:spPr>
            <a:xfrm>
              <a:off x="5731478" y="4621734"/>
              <a:ext cx="1833723" cy="1623852"/>
            </a:xfrm>
            <a:prstGeom prst="rect">
              <a:avLst/>
            </a:prstGeom>
          </p:spPr>
        </p:pic>
      </p:grpSp>
      <p:cxnSp>
        <p:nvCxnSpPr>
          <p:cNvPr id="20" name="Straight Connector 19"/>
          <p:cNvCxnSpPr/>
          <p:nvPr/>
        </p:nvCxnSpPr>
        <p:spPr>
          <a:xfrm>
            <a:off x="346927" y="4039220"/>
            <a:ext cx="8425366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" idx="2"/>
          </p:cNvCxnSpPr>
          <p:nvPr/>
        </p:nvCxnSpPr>
        <p:spPr>
          <a:xfrm>
            <a:off x="4570853" y="1600200"/>
            <a:ext cx="13537" cy="4879898"/>
          </a:xfrm>
          <a:prstGeom prst="line">
            <a:avLst/>
          </a:prstGeom>
          <a:ln w="508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42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16763</TotalTime>
  <Words>137</Words>
  <Application>Microsoft Office PowerPoint</Application>
  <PresentationFormat>On-screen Show (4:3)</PresentationFormat>
  <Paragraphs>61</Paragraphs>
  <Slides>12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1_Powerpoint_template</vt:lpstr>
      <vt:lpstr>Curriculum modifications: Materials Adaptation</vt:lpstr>
      <vt:lpstr>Focus on  the roof</vt:lpstr>
      <vt:lpstr>Curriculum Modification</vt:lpstr>
      <vt:lpstr>objectives</vt:lpstr>
      <vt:lpstr>What is curriculum modification?</vt:lpstr>
      <vt:lpstr> Types of Curriculum Modifications</vt:lpstr>
      <vt:lpstr>PowerPoint Presentation</vt:lpstr>
      <vt:lpstr>Why  Adapt materials?</vt:lpstr>
      <vt:lpstr>PowerPoint Presentation</vt:lpstr>
      <vt:lpstr>Materials Adaptation </vt:lpstr>
      <vt:lpstr>review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 Cameron</dc:creator>
  <cp:lastModifiedBy>Crista Scott</cp:lastModifiedBy>
  <cp:revision>273</cp:revision>
  <cp:lastPrinted>2012-10-31T18:22:24Z</cp:lastPrinted>
  <dcterms:created xsi:type="dcterms:W3CDTF">2012-06-21T21:51:01Z</dcterms:created>
  <dcterms:modified xsi:type="dcterms:W3CDTF">2014-07-15T19:22:37Z</dcterms:modified>
</cp:coreProperties>
</file>