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g" ContentType="image/jpeg"/>
  <Default Extension="jpeg" ContentType="image/jpeg"/>
  <Default Extension="rels" ContentType="application/vnd.openxmlformats-package.relationships+xml"/>
  <Default Extension="mov" ContentType="video/unknown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  <p:sldMasterId id="2147483674" r:id="rId2"/>
  </p:sldMasterIdLst>
  <p:notesMasterIdLst>
    <p:notesMasterId r:id="rId22"/>
  </p:notesMasterIdLst>
  <p:handoutMasterIdLst>
    <p:handoutMasterId r:id="rId23"/>
  </p:handoutMasterIdLst>
  <p:sldIdLst>
    <p:sldId id="328" r:id="rId3"/>
    <p:sldId id="304" r:id="rId4"/>
    <p:sldId id="305" r:id="rId5"/>
    <p:sldId id="259" r:id="rId6"/>
    <p:sldId id="276" r:id="rId7"/>
    <p:sldId id="307" r:id="rId8"/>
    <p:sldId id="327" r:id="rId9"/>
    <p:sldId id="319" r:id="rId10"/>
    <p:sldId id="326" r:id="rId11"/>
    <p:sldId id="308" r:id="rId12"/>
    <p:sldId id="265" r:id="rId13"/>
    <p:sldId id="309" r:id="rId14"/>
    <p:sldId id="325" r:id="rId15"/>
    <p:sldId id="310" r:id="rId16"/>
    <p:sldId id="324" r:id="rId17"/>
    <p:sldId id="311" r:id="rId18"/>
    <p:sldId id="320" r:id="rId19"/>
    <p:sldId id="315" r:id="rId20"/>
    <p:sldId id="316" r:id="rId21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Sue Cook" initials="" lastIdx="9" clrIdx="0"/>
  <p:cmAuthor id="1" name="Tamarack O'Donnell" initials="" lastIdx="15" clrIdx="1"/>
  <p:cmAuthor id="2" name="Prakarn" initials="MOU" lastIdx="1" clrIdx="2"/>
  <p:cmAuthor id="3" name="Randi J Rohde" initials="R" lastIdx="25" clrIdx="3"/>
  <p:cmAuthor id="4" name="Jody Marx" initials="" lastIdx="2" clrIdx="4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E1542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2144" autoAdjust="0"/>
  </p:normalViewPr>
  <p:slideViewPr>
    <p:cSldViewPr snapToGrid="0" snapToObjects="1">
      <p:cViewPr>
        <p:scale>
          <a:sx n="161" d="100"/>
          <a:sy n="161" d="100"/>
        </p:scale>
        <p:origin x="-1632" y="-45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75" d="100"/>
        <a:sy n="75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20" Type="http://schemas.openxmlformats.org/officeDocument/2006/relationships/slide" Target="slides/slide18.xml"/><Relationship Id="rId21" Type="http://schemas.openxmlformats.org/officeDocument/2006/relationships/slide" Target="slides/slide19.xml"/><Relationship Id="rId22" Type="http://schemas.openxmlformats.org/officeDocument/2006/relationships/notesMaster" Target="notesMasters/notesMaster1.xml"/><Relationship Id="rId23" Type="http://schemas.openxmlformats.org/officeDocument/2006/relationships/handoutMaster" Target="handoutMasters/handoutMaster1.xml"/><Relationship Id="rId24" Type="http://schemas.openxmlformats.org/officeDocument/2006/relationships/printerSettings" Target="printerSettings/printerSettings1.bin"/><Relationship Id="rId25" Type="http://schemas.openxmlformats.org/officeDocument/2006/relationships/commentAuthors" Target="commentAuthors.xml"/><Relationship Id="rId26" Type="http://schemas.openxmlformats.org/officeDocument/2006/relationships/presProps" Target="presProps.xml"/><Relationship Id="rId27" Type="http://schemas.openxmlformats.org/officeDocument/2006/relationships/viewProps" Target="viewProps.xml"/><Relationship Id="rId28" Type="http://schemas.openxmlformats.org/officeDocument/2006/relationships/theme" Target="theme/theme1.xml"/><Relationship Id="rId29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slide" Target="slides/slide17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t>2/10/14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8243AF3-A81D-4022-B375-A2AAF77897F1}" type="datetimeFigureOut">
              <a:rPr lang="en-US" smtClean="0"/>
              <a:t>2/10/14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DF498FF-BEBC-44E1-82B9-562B0735753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09975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>
                <a:solidFill>
                  <a:prstClr val="black"/>
                </a:solidFill>
                <a:latin typeface="Calibri"/>
              </a:rPr>
              <a:pPr/>
              <a:t>1</a:t>
            </a:fld>
            <a:endParaRPr lang="en-US">
              <a:solidFill>
                <a:prstClr val="black"/>
              </a:solidFill>
              <a:latin typeface="Calibri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4801494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73299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4345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220196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316395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729108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909781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062089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56164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946644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2088896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0451804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048129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215495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3.jp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2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 userDrawn="1"/>
        </p:nvSpPr>
        <p:spPr>
          <a:xfrm>
            <a:off x="6280742" y="6214984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WINTER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2322284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Rectangle 2"/>
          <p:cNvSpPr/>
          <p:nvPr userDrawn="1"/>
        </p:nvSpPr>
        <p:spPr>
          <a:xfrm>
            <a:off x="3096116" y="2725230"/>
            <a:ext cx="5885327" cy="1453543"/>
          </a:xfrm>
          <a:prstGeom prst="rect">
            <a:avLst/>
          </a:prstGeom>
          <a:solidFill>
            <a:srgbClr val="00AA4F"/>
          </a:solidFill>
          <a:ln w="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TextBox 6"/>
          <p:cNvSpPr txBox="1"/>
          <p:nvPr userDrawn="1"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WINTER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18388877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6367610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5701241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8935003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0405291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60733524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01919088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48357903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34487399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98606637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13737487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 userDrawn="1"/>
        </p:nvSpPr>
        <p:spPr>
          <a:xfrm>
            <a:off x="6280742" y="6214984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WINTER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72866623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3.xml"/><Relationship Id="rId13" Type="http://schemas.openxmlformats.org/officeDocument/2006/relationships/theme" Target="../theme/theme2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2/10/14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51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58" r:id="rId9"/>
    <p:sldLayoutId id="2147483659" r:id="rId10"/>
    <p:sldLayoutId id="2147483673" r:id="rId11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7027725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  <p:sldLayoutId id="2147483676" r:id="rId2"/>
    <p:sldLayoutId id="2147483677" r:id="rId3"/>
    <p:sldLayoutId id="2147483678" r:id="rId4"/>
    <p:sldLayoutId id="2147483679" r:id="rId5"/>
    <p:sldLayoutId id="2147483680" r:id="rId6"/>
    <p:sldLayoutId id="2147483681" r:id="rId7"/>
    <p:sldLayoutId id="2147483682" r:id="rId8"/>
    <p:sldLayoutId id="2147483683" r:id="rId9"/>
    <p:sldLayoutId id="2147483684" r:id="rId10"/>
    <p:sldLayoutId id="2147483685" r:id="rId11"/>
    <p:sldLayoutId id="2147483686" r:id="rId12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6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notesSlide" Target="../notesSlides/notesSlide8.xml"/><Relationship Id="rId5" Type="http://schemas.openxmlformats.org/officeDocument/2006/relationships/image" Target="../media/image7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8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4" Type="http://schemas.openxmlformats.org/officeDocument/2006/relationships/image" Target="../media/image10.jpeg"/><Relationship Id="rId5" Type="http://schemas.openxmlformats.org/officeDocument/2006/relationships/image" Target="../media/image11.jpeg"/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4" Type="http://schemas.openxmlformats.org/officeDocument/2006/relationships/image" Target="../media/image13.jpeg"/><Relationship Id="rId5" Type="http://schemas.openxmlformats.org/officeDocument/2006/relationships/image" Target="../media/image14.jpeg"/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4" Type="http://schemas.openxmlformats.org/officeDocument/2006/relationships/notesSlide" Target="../notesSlides/notesSlide12.xml"/><Relationship Id="rId5" Type="http://schemas.openxmlformats.org/officeDocument/2006/relationships/image" Target="../media/image15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4" Type="http://schemas.openxmlformats.org/officeDocument/2006/relationships/image" Target="../media/image17.jpeg"/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3.xml"/></Relationships>
</file>

<file path=ppt/slides/_rels/slide15.xml.rels><?xml version="1.0" encoding="UTF-8" standalone="yes"?>
<Relationships xmlns="http://schemas.openxmlformats.org/package/2006/relationships"><Relationship Id="rId3" Type="http://schemas.microsoft.com/office/2007/relationships/media" Target="../media/media4.wmv"/><Relationship Id="rId4" Type="http://schemas.openxmlformats.org/officeDocument/2006/relationships/video" Target="../media/media4.wmv"/><Relationship Id="rId5" Type="http://schemas.openxmlformats.org/officeDocument/2006/relationships/slideLayout" Target="../slideLayouts/slideLayout1.xml"/><Relationship Id="rId6" Type="http://schemas.openxmlformats.org/officeDocument/2006/relationships/notesSlide" Target="../notesSlides/notesSlide14.xml"/><Relationship Id="rId7" Type="http://schemas.openxmlformats.org/officeDocument/2006/relationships/image" Target="../media/image18.png"/><Relationship Id="rId8" Type="http://schemas.openxmlformats.org/officeDocument/2006/relationships/image" Target="../media/image19.png"/><Relationship Id="rId1" Type="http://schemas.microsoft.com/office/2007/relationships/media" Target="../media/media3.mov"/><Relationship Id="rId2" Type="http://schemas.openxmlformats.org/officeDocument/2006/relationships/video" Target="../media/media3.mov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4" Type="http://schemas.openxmlformats.org/officeDocument/2006/relationships/image" Target="../media/image21.jpeg"/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5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6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1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ctrTitle"/>
          </p:nvPr>
        </p:nvSpPr>
        <p:spPr>
          <a:xfrm>
            <a:off x="3098113" y="2875560"/>
            <a:ext cx="5859471" cy="1176560"/>
          </a:xfrm>
        </p:spPr>
        <p:txBody>
          <a:bodyPr>
            <a:noAutofit/>
          </a:bodyPr>
          <a:lstStyle/>
          <a:p>
            <a:r>
              <a:rPr lang="en-US" sz="1600" b="1" dirty="0" smtClean="0"/>
              <a:t>Curriculum modifications: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3600" dirty="0" smtClean="0"/>
              <a:t>child preferences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2036934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3" title="Ongoing Child Assessment block of the house is highlighted.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2211741" y="2173503"/>
            <a:ext cx="4801721" cy="3989601"/>
          </a:xfrm>
        </p:spPr>
      </p:pic>
      <p:sp>
        <p:nvSpPr>
          <p:cNvPr id="5" name="Rectangle 4"/>
          <p:cNvSpPr/>
          <p:nvPr/>
        </p:nvSpPr>
        <p:spPr>
          <a:xfrm>
            <a:off x="2345983" y="3452301"/>
            <a:ext cx="4492312" cy="2746352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smtClean="0"/>
              <a:t>FRAMEWORK FOR EFFECTIVE PRACTICE </a:t>
            </a:r>
            <a:br>
              <a:rPr lang="en-US" smtClean="0"/>
            </a:br>
            <a:r>
              <a:rPr lang="en-US" sz="2200" smtClean="0"/>
              <a:t>SUPPORTING SCHOOL READINESS FOR ALL CHILDREN</a:t>
            </a:r>
            <a:endParaRPr lang="en-US" sz="22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2571088" y="3438831"/>
            <a:ext cx="3920852" cy="114300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800" dirty="0" smtClean="0">
                <a:solidFill>
                  <a:srgbClr val="00AA4F"/>
                </a:solidFill>
              </a:rPr>
              <a:t>Focus on </a:t>
            </a:r>
            <a:br>
              <a:rPr lang="en-US" sz="3800" dirty="0" smtClean="0">
                <a:solidFill>
                  <a:srgbClr val="00AA4F"/>
                </a:solidFill>
              </a:rPr>
            </a:br>
            <a:r>
              <a:rPr lang="en-US" sz="3800" dirty="0" smtClean="0">
                <a:solidFill>
                  <a:srgbClr val="00AA4F"/>
                </a:solidFill>
              </a:rPr>
              <a:t>the roof</a:t>
            </a:r>
            <a:endParaRPr lang="en-US" sz="3800" dirty="0">
              <a:solidFill>
                <a:srgbClr val="00AA4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452817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Content Placeholder 3" title="Ongoing Child Assessment block of the house is highlighted."/>
          <p:cNvPicPr>
            <a:picLocks noGrp="1" noChangeAspect="1"/>
          </p:cNvPicPr>
          <p:nvPr>
            <p:ph idx="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7359" t="4252" r="10787" b="66168"/>
          <a:stretch/>
        </p:blipFill>
        <p:spPr>
          <a:xfrm>
            <a:off x="461613" y="1874889"/>
            <a:ext cx="8245596" cy="2646018"/>
          </a:xfrm>
        </p:spPr>
      </p:pic>
      <p:sp>
        <p:nvSpPr>
          <p:cNvPr id="5" name="Rectangle 4"/>
          <p:cNvSpPr/>
          <p:nvPr/>
        </p:nvSpPr>
        <p:spPr>
          <a:xfrm>
            <a:off x="442805" y="1874889"/>
            <a:ext cx="8365821" cy="264601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Curriculum Modification</a:t>
            </a:r>
            <a:endParaRPr lang="en-US" sz="22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/>
          <a:srcRect t="76112"/>
          <a:stretch/>
        </p:blipFill>
        <p:spPr>
          <a:xfrm>
            <a:off x="442805" y="5245492"/>
            <a:ext cx="8255000" cy="99646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4"/>
          <a:srcRect t="46603" b="26354"/>
          <a:stretch/>
        </p:blipFill>
        <p:spPr>
          <a:xfrm>
            <a:off x="452209" y="3995615"/>
            <a:ext cx="8255000" cy="112804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/>
          <a:srcRect t="-707" b="56208"/>
          <a:stretch/>
        </p:blipFill>
        <p:spPr>
          <a:xfrm>
            <a:off x="442805" y="2022231"/>
            <a:ext cx="8255000" cy="185615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972393" y="2724629"/>
            <a:ext cx="5224456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Intensive, </a:t>
            </a:r>
            <a:b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</a:br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Individualized </a:t>
            </a:r>
            <a:b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</a:br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Teaching</a:t>
            </a:r>
            <a:endParaRPr lang="en-US" sz="2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845771" y="4339992"/>
            <a:ext cx="522445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Embedded Teaching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421715" y="5511876"/>
            <a:ext cx="628398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Curriculum Modification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7975293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mph" presetSubtype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6" dur="indefinite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7" dur="indefinite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mph" presetSubtype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9" dur="indefinite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0" dur="indefinite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1299882" y="3193923"/>
            <a:ext cx="6387353" cy="728140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1299882" y="4097367"/>
            <a:ext cx="6387353" cy="1056849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/>
        </p:nvSpPr>
        <p:spPr>
          <a:xfrm>
            <a:off x="1299882" y="2275039"/>
            <a:ext cx="6387353" cy="728140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560172" y="2192857"/>
            <a:ext cx="5245534" cy="743083"/>
          </a:xfrm>
          <a:prstGeom prst="rect">
            <a:avLst/>
          </a:prstGeom>
          <a:noFill/>
          <a:ln w="19050" cmpd="sng">
            <a:noFill/>
          </a:ln>
          <a:effectLst/>
        </p:spPr>
        <p:txBody>
          <a:bodyPr wrap="square" anchor="ctr">
            <a:noAutofit/>
          </a:bodyPr>
          <a:lstStyle/>
          <a:p>
            <a:pPr>
              <a:lnSpc>
                <a:spcPct val="13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800" dirty="0">
                <a:solidFill>
                  <a:srgbClr val="FFFFFF"/>
                </a:solidFill>
                <a:latin typeface="Century Gothic"/>
                <a:cs typeface="Century Gothic"/>
              </a:rPr>
              <a:t>Define </a:t>
            </a:r>
            <a:r>
              <a:rPr lang="en-US" sz="2800" b="1" dirty="0">
                <a:solidFill>
                  <a:srgbClr val="FFFFFF"/>
                </a:solidFill>
                <a:latin typeface="Century Gothic"/>
                <a:cs typeface="Century Gothic"/>
              </a:rPr>
              <a:t>child </a:t>
            </a:r>
            <a:r>
              <a:rPr lang="en-US" sz="2800" b="1" dirty="0" smtClean="0">
                <a:solidFill>
                  <a:srgbClr val="FFFFFF"/>
                </a:solidFill>
                <a:latin typeface="Century Gothic"/>
                <a:cs typeface="Century Gothic"/>
              </a:rPr>
              <a:t>preferences.</a:t>
            </a:r>
            <a:endParaRPr lang="en-US" sz="2800" b="1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560172" y="3158962"/>
            <a:ext cx="5985122" cy="630942"/>
          </a:xfrm>
          <a:prstGeom prst="rect">
            <a:avLst/>
          </a:prstGeom>
          <a:noFill/>
          <a:ln w="19050" cmpd="sng">
            <a:noFill/>
          </a:ln>
          <a:effectLst/>
        </p:spPr>
        <p:txBody>
          <a:bodyPr wrap="square" anchor="ctr">
            <a:noAutofit/>
          </a:bodyPr>
          <a:lstStyle/>
          <a:p>
            <a:pPr>
              <a:lnSpc>
                <a:spcPct val="13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800" dirty="0">
                <a:solidFill>
                  <a:srgbClr val="FFFFFF"/>
                </a:solidFill>
                <a:latin typeface="Century Gothic"/>
                <a:cs typeface="Century Gothic"/>
              </a:rPr>
              <a:t>Provide strategies and </a:t>
            </a: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examples.</a:t>
            </a:r>
            <a:endParaRPr lang="en-US" sz="28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1560172" y="3997681"/>
            <a:ext cx="5985122" cy="1239202"/>
          </a:xfrm>
          <a:noFill/>
          <a:ln w="19050" cmpd="sng">
            <a:noFill/>
          </a:ln>
        </p:spPr>
        <p:txBody>
          <a:bodyPr wrap="square" anchor="ctr">
            <a:noAutofit/>
          </a:bodyPr>
          <a:lstStyle/>
          <a:p>
            <a:pPr marL="0" indent="0"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Discuss application </a:t>
            </a:r>
            <a:r>
              <a:rPr lang="en-US" sz="2800" dirty="0">
                <a:solidFill>
                  <a:srgbClr val="FFFFFF"/>
                </a:solidFill>
              </a:rPr>
              <a:t>based </a:t>
            </a:r>
            <a:r>
              <a:rPr lang="en-US" sz="2800" dirty="0" smtClean="0">
                <a:solidFill>
                  <a:srgbClr val="FFFFFF"/>
                </a:solidFill>
              </a:rPr>
              <a:t/>
            </a:r>
            <a:br>
              <a:rPr lang="en-US" sz="2800" dirty="0" smtClean="0">
                <a:solidFill>
                  <a:srgbClr val="FFFFFF"/>
                </a:solidFill>
              </a:rPr>
            </a:br>
            <a:r>
              <a:rPr lang="en-US" sz="2800" dirty="0" smtClean="0">
                <a:solidFill>
                  <a:srgbClr val="FFFFFF"/>
                </a:solidFill>
              </a:rPr>
              <a:t>on </a:t>
            </a:r>
            <a:r>
              <a:rPr lang="en-US" sz="2800" dirty="0">
                <a:solidFill>
                  <a:srgbClr val="FFFFFF"/>
                </a:solidFill>
              </a:rPr>
              <a:t>individual children’s </a:t>
            </a:r>
            <a:r>
              <a:rPr lang="en-US" sz="2800" dirty="0" smtClean="0">
                <a:solidFill>
                  <a:srgbClr val="FFFFFF"/>
                </a:solidFill>
              </a:rPr>
              <a:t>needs.</a:t>
            </a:r>
            <a:endParaRPr lang="en-US" sz="2800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643875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8" grpId="0" animBg="1"/>
      <p:bldP spid="3" grpId="0" animBg="1"/>
      <p:bldP spid="4" grpId="0"/>
      <p:bldP spid="5" grpId="0"/>
      <p:bldP spid="6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</a:t>
            </a:r>
            <a:r>
              <a:rPr lang="en-US" dirty="0"/>
              <a:t> </a:t>
            </a:r>
            <a:r>
              <a:rPr lang="en-US" dirty="0" smtClean="0"/>
              <a:t>is curriculum modification?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36600" y="2895600"/>
            <a:ext cx="7658100" cy="2527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510052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 Types of Curriculum Modifications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73365" y="1889891"/>
            <a:ext cx="3867726" cy="1065745"/>
          </a:xfrm>
          <a:prstGeom prst="rect">
            <a:avLst/>
          </a:prstGeom>
          <a:solidFill>
            <a:srgbClr val="198EA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Environmental Support</a:t>
            </a:r>
          </a:p>
        </p:txBody>
      </p:sp>
      <p:sp>
        <p:nvSpPr>
          <p:cNvPr id="6" name="Rectangle 5"/>
          <p:cNvSpPr/>
          <p:nvPr/>
        </p:nvSpPr>
        <p:spPr>
          <a:xfrm>
            <a:off x="4805218" y="1889891"/>
            <a:ext cx="3867726" cy="1065745"/>
          </a:xfrm>
          <a:prstGeom prst="rect">
            <a:avLst/>
          </a:prstGeom>
          <a:solidFill>
            <a:srgbClr val="444E5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Special Equipment</a:t>
            </a:r>
          </a:p>
        </p:txBody>
      </p:sp>
      <p:sp>
        <p:nvSpPr>
          <p:cNvPr id="7" name="Rectangle 6"/>
          <p:cNvSpPr/>
          <p:nvPr/>
        </p:nvSpPr>
        <p:spPr>
          <a:xfrm>
            <a:off x="473365" y="3061788"/>
            <a:ext cx="3867726" cy="1065745"/>
          </a:xfrm>
          <a:prstGeom prst="rect">
            <a:avLst/>
          </a:prstGeom>
          <a:solidFill>
            <a:srgbClr val="6847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Materials Adaptation</a:t>
            </a:r>
          </a:p>
        </p:txBody>
      </p:sp>
      <p:sp>
        <p:nvSpPr>
          <p:cNvPr id="8" name="Rectangle 7"/>
          <p:cNvSpPr/>
          <p:nvPr/>
        </p:nvSpPr>
        <p:spPr>
          <a:xfrm>
            <a:off x="4805218" y="3061788"/>
            <a:ext cx="3867726" cy="1065745"/>
          </a:xfrm>
          <a:prstGeom prst="rect">
            <a:avLst/>
          </a:prstGeom>
          <a:solidFill>
            <a:srgbClr val="48C4B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Adult Support</a:t>
            </a:r>
          </a:p>
        </p:txBody>
      </p:sp>
      <p:sp>
        <p:nvSpPr>
          <p:cNvPr id="9" name="Rectangle 8"/>
          <p:cNvSpPr/>
          <p:nvPr/>
        </p:nvSpPr>
        <p:spPr>
          <a:xfrm>
            <a:off x="473365" y="4233685"/>
            <a:ext cx="3867726" cy="1065745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 smtClean="0">
                <a:latin typeface="Century Gothic"/>
                <a:cs typeface="Century Gothic"/>
              </a:rPr>
              <a:t>Simplify the Activity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805218" y="4233685"/>
            <a:ext cx="3867726" cy="1065745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Peer Support</a:t>
            </a:r>
          </a:p>
        </p:txBody>
      </p:sp>
      <p:sp>
        <p:nvSpPr>
          <p:cNvPr id="11" name="Rectangle 10"/>
          <p:cNvSpPr/>
          <p:nvPr/>
        </p:nvSpPr>
        <p:spPr>
          <a:xfrm>
            <a:off x="473365" y="5405582"/>
            <a:ext cx="3867726" cy="1065745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Child Preferences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805218" y="5405582"/>
            <a:ext cx="3867726" cy="1065745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Invisible Support</a:t>
            </a:r>
          </a:p>
        </p:txBody>
      </p:sp>
    </p:spTree>
    <p:extLst>
      <p:ext uri="{BB962C8B-B14F-4D97-AF65-F5344CB8AC3E}">
        <p14:creationId xmlns:p14="http://schemas.microsoft.com/office/powerpoint/2010/main" val="8882827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mph" presetSubtype="0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6" dur="indefinite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7" dur="indefinite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9" dur="indefinite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0" dur="indefinite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2" dur="indefinite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3" dur="indefinite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5" dur="indefinite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6" dur="indefinite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8" dur="indefinite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9" dur="indefinite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21" dur="indefinite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2" dur="indefinite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24" dur="indefinite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5" dur="indefinite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 animBg="1"/>
      <p:bldP spid="10" grpId="0" animBg="1"/>
      <p:bldP spid="1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154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0" y="6049818"/>
            <a:ext cx="9144000" cy="808182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7951308" y="6365968"/>
            <a:ext cx="858412" cy="246016"/>
          </a:xfrm>
          <a:prstGeom prst="rect">
            <a:avLst/>
          </a:prstGeom>
          <a:solidFill>
            <a:srgbClr val="444E5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396668" y="6365968"/>
            <a:ext cx="858412" cy="246016"/>
          </a:xfrm>
          <a:prstGeom prst="rect">
            <a:avLst/>
          </a:prstGeom>
          <a:solidFill>
            <a:srgbClr val="6847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785141" y="6365968"/>
            <a:ext cx="858412" cy="246016"/>
          </a:xfrm>
          <a:prstGeom prst="rect">
            <a:avLst/>
          </a:prstGeom>
          <a:solidFill>
            <a:srgbClr val="49C3B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2489108" y="6356350"/>
            <a:ext cx="858412" cy="255634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6881959" y="6365968"/>
            <a:ext cx="858412" cy="246016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3581548" y="5934364"/>
            <a:ext cx="858412" cy="677620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4673988" y="6365968"/>
            <a:ext cx="858412" cy="246016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04228" y="6356350"/>
            <a:ext cx="858412" cy="255634"/>
          </a:xfrm>
          <a:prstGeom prst="rect">
            <a:avLst/>
          </a:prstGeom>
          <a:solidFill>
            <a:srgbClr val="198EA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331983" y="122382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pPr algn="l"/>
            <a:r>
              <a:rPr lang="en-US" b="1" dirty="0">
                <a:solidFill>
                  <a:prstClr val="white"/>
                </a:solidFill>
              </a:rPr>
              <a:t>Child preferences</a:t>
            </a:r>
          </a:p>
        </p:txBody>
      </p:sp>
      <p:sp>
        <p:nvSpPr>
          <p:cNvPr id="15" name="Content Placeholder 2"/>
          <p:cNvSpPr txBox="1">
            <a:spLocks/>
          </p:cNvSpPr>
          <p:nvPr/>
        </p:nvSpPr>
        <p:spPr>
          <a:xfrm>
            <a:off x="831271" y="2297402"/>
            <a:ext cx="7631547" cy="163235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/>
              <a:buNone/>
            </a:pPr>
            <a:r>
              <a:rPr lang="en-US" sz="2800" dirty="0">
                <a:solidFill>
                  <a:srgbClr val="FFFFFF"/>
                </a:solidFill>
              </a:rPr>
              <a:t>If the child is not taking advantage of </a:t>
            </a:r>
            <a:r>
              <a:rPr lang="en-US" sz="2800" dirty="0" smtClean="0">
                <a:solidFill>
                  <a:srgbClr val="FFFFFF"/>
                </a:solidFill>
              </a:rPr>
              <a:t/>
            </a:r>
            <a:br>
              <a:rPr lang="en-US" sz="2800" dirty="0" smtClean="0">
                <a:solidFill>
                  <a:srgbClr val="FFFFFF"/>
                </a:solidFill>
              </a:rPr>
            </a:br>
            <a:r>
              <a:rPr lang="en-US" sz="2800" dirty="0" smtClean="0">
                <a:solidFill>
                  <a:srgbClr val="FFFFFF"/>
                </a:solidFill>
              </a:rPr>
              <a:t>the </a:t>
            </a:r>
            <a:r>
              <a:rPr lang="en-US" sz="2800" dirty="0">
                <a:solidFill>
                  <a:srgbClr val="FFFFFF"/>
                </a:solidFill>
              </a:rPr>
              <a:t>available opportunities, identify and integrate the child’s preferences</a:t>
            </a:r>
            <a:r>
              <a:rPr lang="en-US" sz="2800" dirty="0" smtClean="0">
                <a:solidFill>
                  <a:srgbClr val="FFFFFF"/>
                </a:solidFill>
              </a:rPr>
              <a:t>.</a:t>
            </a:r>
            <a:endParaRPr lang="en-US" dirty="0" smtClean="0">
              <a:solidFill>
                <a:srgbClr val="FFFFFF"/>
              </a:solidFill>
            </a:endParaRPr>
          </a:p>
          <a:p>
            <a:pPr>
              <a:buFont typeface="Arial"/>
              <a:buNone/>
            </a:pPr>
            <a:endParaRPr lang="en-US" sz="1400" dirty="0" smtClean="0">
              <a:solidFill>
                <a:srgbClr val="FFFFFF"/>
              </a:solidFill>
            </a:endParaRPr>
          </a:p>
          <a:p>
            <a:pPr>
              <a:buFont typeface="Arial"/>
              <a:buNone/>
            </a:pPr>
            <a:endParaRPr lang="en-US" sz="1400" dirty="0" smtClean="0">
              <a:solidFill>
                <a:srgbClr val="FFFFFF"/>
              </a:solidFill>
            </a:endParaRPr>
          </a:p>
          <a:p>
            <a:pPr>
              <a:buFont typeface="Arial"/>
              <a:buNone/>
            </a:pPr>
            <a:endParaRPr lang="en-US" sz="1400" dirty="0" smtClean="0">
              <a:solidFill>
                <a:srgbClr val="FFFFFF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223412" y="2106470"/>
            <a:ext cx="607859" cy="11079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600" dirty="0" smtClean="0">
                <a:solidFill>
                  <a:prstClr val="white"/>
                </a:solidFill>
                <a:latin typeface="Arial Black"/>
                <a:cs typeface="Arial Black"/>
              </a:rPr>
              <a:t>“</a:t>
            </a:r>
            <a:endParaRPr lang="en-US" sz="6600" dirty="0">
              <a:solidFill>
                <a:prstClr val="white"/>
              </a:solidFill>
              <a:latin typeface="Arial Black"/>
              <a:cs typeface="Arial Black"/>
            </a:endParaRPr>
          </a:p>
        </p:txBody>
      </p:sp>
      <p:sp>
        <p:nvSpPr>
          <p:cNvPr id="17" name="TextBox 16"/>
          <p:cNvSpPr txBox="1"/>
          <p:nvPr/>
        </p:nvSpPr>
        <p:spPr>
          <a:xfrm rot="10800000">
            <a:off x="8058695" y="2891368"/>
            <a:ext cx="607859" cy="11079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600" dirty="0" smtClean="0">
                <a:solidFill>
                  <a:prstClr val="white"/>
                </a:solidFill>
                <a:latin typeface="Arial Black"/>
                <a:cs typeface="Arial Black"/>
              </a:rPr>
              <a:t>“</a:t>
            </a:r>
            <a:endParaRPr lang="en-US" sz="6600" dirty="0">
              <a:solidFill>
                <a:prstClr val="white"/>
              </a:solidFill>
              <a:latin typeface="Arial Black"/>
              <a:cs typeface="Arial Black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6501929" y="5685179"/>
            <a:ext cx="256369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— </a:t>
            </a:r>
            <a:r>
              <a:rPr lang="en-US" sz="1400" dirty="0" err="1" smtClean="0">
                <a:solidFill>
                  <a:prstClr val="black"/>
                </a:solidFill>
                <a:latin typeface="Century Gothic"/>
                <a:cs typeface="Century Gothic"/>
              </a:rPr>
              <a:t>Sandall</a:t>
            </a: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 &amp; Schwartz, 2008</a:t>
            </a:r>
          </a:p>
        </p:txBody>
      </p:sp>
    </p:spTree>
    <p:extLst>
      <p:ext uri="{BB962C8B-B14F-4D97-AF65-F5344CB8AC3E}">
        <p14:creationId xmlns:p14="http://schemas.microsoft.com/office/powerpoint/2010/main" val="6183046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4900" dirty="0" smtClean="0"/>
              <a:t>Why</a:t>
            </a:r>
            <a:r>
              <a:rPr lang="en-US" dirty="0" smtClean="0"/>
              <a:t> </a:t>
            </a:r>
            <a:br>
              <a:rPr lang="en-US" dirty="0" smtClean="0"/>
            </a:br>
            <a:r>
              <a:rPr lang="en-US" dirty="0" smtClean="0"/>
              <a:t>use child preferences?</a:t>
            </a:r>
            <a:endParaRPr lang="en-US" dirty="0"/>
          </a:p>
        </p:txBody>
      </p:sp>
      <p:sp>
        <p:nvSpPr>
          <p:cNvPr id="7" name="Cross 6"/>
          <p:cNvSpPr/>
          <p:nvPr/>
        </p:nvSpPr>
        <p:spPr>
          <a:xfrm>
            <a:off x="2668389" y="3948550"/>
            <a:ext cx="427182" cy="427182"/>
          </a:xfrm>
          <a:prstGeom prst="plus">
            <a:avLst>
              <a:gd name="adj" fmla="val 38514"/>
            </a:avLst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Equal 7"/>
          <p:cNvSpPr/>
          <p:nvPr/>
        </p:nvSpPr>
        <p:spPr>
          <a:xfrm>
            <a:off x="5360286" y="3887937"/>
            <a:ext cx="635000" cy="548409"/>
          </a:xfrm>
          <a:prstGeom prst="mathEqual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3331084" y="3059550"/>
            <a:ext cx="1954495" cy="2062478"/>
          </a:xfrm>
          <a:prstGeom prst="roundRect">
            <a:avLst/>
          </a:prstGeom>
          <a:solidFill>
            <a:srgbClr val="1C8EA2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bg1"/>
                </a:solidFill>
                <a:latin typeface="Century Gothic"/>
                <a:cs typeface="Century Gothic"/>
              </a:rPr>
              <a:t>Participation</a:t>
            </a:r>
            <a:endParaRPr lang="en-US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1" name="Rounded Rectangle 10"/>
          <p:cNvSpPr/>
          <p:nvPr/>
        </p:nvSpPr>
        <p:spPr>
          <a:xfrm>
            <a:off x="502172" y="3059550"/>
            <a:ext cx="1954495" cy="2062478"/>
          </a:xfrm>
          <a:prstGeom prst="round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lnSpc>
                <a:spcPct val="90000"/>
              </a:lnSpc>
            </a:pPr>
            <a:r>
              <a:rPr lang="en-US" dirty="0" smtClean="0">
                <a:solidFill>
                  <a:schemeClr val="bg1"/>
                </a:solidFill>
                <a:latin typeface="Century Gothic"/>
                <a:cs typeface="Century Gothic"/>
              </a:rPr>
              <a:t>Access</a:t>
            </a:r>
            <a:endParaRPr lang="en-US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4" name="Rounded Rectangle 13"/>
          <p:cNvSpPr/>
          <p:nvPr/>
        </p:nvSpPr>
        <p:spPr>
          <a:xfrm>
            <a:off x="6049818" y="2216732"/>
            <a:ext cx="2613891" cy="3890818"/>
          </a:xfrm>
          <a:prstGeom prst="round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lnSpc>
                <a:spcPct val="90000"/>
              </a:lnSpc>
            </a:pPr>
            <a:r>
              <a:rPr lang="en-US" sz="3500" dirty="0" smtClean="0">
                <a:solidFill>
                  <a:schemeClr val="bg1"/>
                </a:solidFill>
                <a:latin typeface="Century Gothic"/>
                <a:cs typeface="Century Gothic"/>
              </a:rPr>
              <a:t>Increased learning</a:t>
            </a:r>
            <a:r>
              <a:rPr lang="en-US" sz="3500" dirty="0">
                <a:solidFill>
                  <a:schemeClr val="bg1"/>
                </a:solidFill>
                <a:latin typeface="Century Gothic"/>
                <a:cs typeface="Century Gothic"/>
              </a:rPr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42586514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10" grpId="0" animBg="1"/>
      <p:bldP spid="11" grpId="0" animBg="1"/>
      <p:bldP spid="14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FF"/>
                </a:solidFill>
              </a:rPr>
              <a:t>VIDEO: </a:t>
            </a:r>
            <a:r>
              <a:rPr lang="en-US" sz="2000" dirty="0">
                <a:solidFill>
                  <a:srgbClr val="FFFFFF"/>
                </a:solidFill>
              </a:rPr>
              <a:t>Integrating Child Preferences</a:t>
            </a:r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3" name="Integrating Child Preference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93627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Pagedale_Ernestine_P216.jp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49981" y="1904584"/>
            <a:ext cx="6588850" cy="439256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Identify preferences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519174" y="5095476"/>
            <a:ext cx="2572636" cy="963509"/>
          </a:xfrm>
          <a:solidFill>
            <a:srgbClr val="FF6600"/>
          </a:solidFill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600" dirty="0" smtClean="0">
                <a:solidFill>
                  <a:srgbClr val="FFFFFF"/>
                </a:solidFill>
              </a:rPr>
              <a:t>What does </a:t>
            </a:r>
            <a:br>
              <a:rPr lang="en-US" sz="2600" dirty="0" smtClean="0">
                <a:solidFill>
                  <a:srgbClr val="FFFFFF"/>
                </a:solidFill>
              </a:rPr>
            </a:br>
            <a:r>
              <a:rPr lang="en-US" sz="2600" dirty="0" smtClean="0">
                <a:solidFill>
                  <a:srgbClr val="FFFFFF"/>
                </a:solidFill>
              </a:rPr>
              <a:t>the child like?	</a:t>
            </a:r>
            <a:r>
              <a:rPr lang="en-US" dirty="0" smtClean="0">
                <a:solidFill>
                  <a:srgbClr val="FFFFFF"/>
                </a:solidFill>
              </a:rPr>
              <a:t>	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>
          <a:xfrm>
            <a:off x="4648199" y="1904584"/>
            <a:ext cx="4303750" cy="4525963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       </a:t>
            </a:r>
            <a:r>
              <a:rPr lang="en-US" sz="2600" dirty="0" smtClean="0"/>
              <a:t> </a:t>
            </a:r>
            <a:endParaRPr lang="en-US" sz="2600" dirty="0"/>
          </a:p>
        </p:txBody>
      </p:sp>
    </p:spTree>
    <p:extLst>
      <p:ext uri="{BB962C8B-B14F-4D97-AF65-F5344CB8AC3E}">
        <p14:creationId xmlns:p14="http://schemas.microsoft.com/office/powerpoint/2010/main" val="28927506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846757"/>
            <a:ext cx="8477737" cy="753442"/>
          </a:xfrm>
        </p:spPr>
        <p:txBody>
          <a:bodyPr>
            <a:noAutofit/>
          </a:bodyPr>
          <a:lstStyle/>
          <a:p>
            <a:r>
              <a:rPr lang="en-US" dirty="0" smtClean="0"/>
              <a:t>Child preference strategies</a:t>
            </a:r>
            <a:br>
              <a:rPr lang="en-US" dirty="0" smtClean="0"/>
            </a:b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467387" y="2253019"/>
            <a:ext cx="8212708" cy="584776"/>
          </a:xfrm>
          <a:prstGeom prst="rect">
            <a:avLst/>
          </a:prstGeom>
          <a:solidFill>
            <a:srgbClr val="FF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FFFFFF"/>
                </a:solidFill>
                <a:latin typeface="Century Gothic"/>
                <a:cs typeface="Century Gothic"/>
              </a:rPr>
              <a:t>INTEGRATE A CHILD’S…</a:t>
            </a:r>
            <a:endParaRPr lang="en-US" sz="32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67386" y="3027241"/>
            <a:ext cx="2609796" cy="2217473"/>
          </a:xfrm>
          <a:prstGeom prst="rect">
            <a:avLst/>
          </a:prstGeom>
          <a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 l="-14000" r="-14000"/>
            </a:stretch>
          </a:blipFill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2">
            <a:schemeClr val="accent1">
              <a:tint val="5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7" name="Rectangle 6"/>
          <p:cNvSpPr/>
          <p:nvPr/>
        </p:nvSpPr>
        <p:spPr>
          <a:xfrm>
            <a:off x="3268843" y="3027241"/>
            <a:ext cx="2609796" cy="2217473"/>
          </a:xfrm>
          <a:prstGeom prst="rect">
            <a:avLst/>
          </a:prstGeom>
          <a:blipFill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 l="-14000" r="-14000"/>
            </a:stretch>
          </a:blipFill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2">
            <a:schemeClr val="accent1">
              <a:tint val="5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8" name="Rectangle 7"/>
          <p:cNvSpPr/>
          <p:nvPr/>
        </p:nvSpPr>
        <p:spPr>
          <a:xfrm>
            <a:off x="6070299" y="3027241"/>
            <a:ext cx="2609796" cy="2217473"/>
          </a:xfrm>
          <a:prstGeom prst="rect">
            <a:avLst/>
          </a:prstGeom>
          <a:blipFill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 l="-14000" r="-14000"/>
            </a:stretch>
          </a:blipFill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2">
            <a:schemeClr val="accent1">
              <a:tint val="5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9" name="TextBox 8"/>
          <p:cNvSpPr txBox="1"/>
          <p:nvPr/>
        </p:nvSpPr>
        <p:spPr>
          <a:xfrm>
            <a:off x="467387" y="5382413"/>
            <a:ext cx="2609796" cy="400110"/>
          </a:xfrm>
          <a:prstGeom prst="rect">
            <a:avLst/>
          </a:prstGeom>
          <a:solidFill>
            <a:srgbClr val="FF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FFFF"/>
                </a:solidFill>
                <a:latin typeface="Century Gothic"/>
                <a:cs typeface="Century Gothic"/>
              </a:rPr>
              <a:t>Favorite </a:t>
            </a:r>
            <a:r>
              <a:rPr lang="en-US" sz="2000" dirty="0" smtClean="0">
                <a:solidFill>
                  <a:srgbClr val="FFFFFF"/>
                </a:solidFill>
                <a:latin typeface="Century Gothic"/>
                <a:cs typeface="Century Gothic"/>
              </a:rPr>
              <a:t>Object</a:t>
            </a:r>
            <a:endParaRPr lang="en-US" sz="20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268843" y="5382413"/>
            <a:ext cx="2609796" cy="400110"/>
          </a:xfrm>
          <a:prstGeom prst="rect">
            <a:avLst/>
          </a:prstGeom>
          <a:solidFill>
            <a:srgbClr val="FF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FFFF"/>
                </a:solidFill>
                <a:latin typeface="Century Gothic"/>
                <a:cs typeface="Century Gothic"/>
              </a:rPr>
              <a:t>Favorite Activity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070299" y="5382413"/>
            <a:ext cx="2609796" cy="400110"/>
          </a:xfrm>
          <a:prstGeom prst="rect">
            <a:avLst/>
          </a:prstGeom>
          <a:solidFill>
            <a:srgbClr val="FF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FFFF"/>
                </a:solidFill>
                <a:latin typeface="Century Gothic"/>
                <a:cs typeface="Century Gothic"/>
              </a:rPr>
              <a:t>Favorite Person </a:t>
            </a:r>
          </a:p>
        </p:txBody>
      </p:sp>
    </p:spTree>
    <p:extLst>
      <p:ext uri="{BB962C8B-B14F-4D97-AF65-F5344CB8AC3E}">
        <p14:creationId xmlns:p14="http://schemas.microsoft.com/office/powerpoint/2010/main" val="25521444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Favorite objects</a:t>
            </a:r>
            <a:endParaRPr lang="en-US" dirty="0"/>
          </a:p>
        </p:txBody>
      </p:sp>
      <p:pic>
        <p:nvPicPr>
          <p:cNvPr id="7" name="Picture 6" descr="Anthony_holding_toy_car_1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27969" r="32913"/>
          <a:stretch/>
        </p:blipFill>
        <p:spPr>
          <a:xfrm>
            <a:off x="6004855" y="1854765"/>
            <a:ext cx="2679828" cy="4567034"/>
          </a:xfrm>
          <a:prstGeom prst="rect">
            <a:avLst/>
          </a:prstGeom>
        </p:spPr>
      </p:pic>
      <p:pic>
        <p:nvPicPr>
          <p:cNvPr id="9" name="Picture 8" descr="Circle_modifications_01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4979" r="25903"/>
          <a:stretch/>
        </p:blipFill>
        <p:spPr>
          <a:xfrm>
            <a:off x="3234444" y="1854765"/>
            <a:ext cx="2679828" cy="4567034"/>
          </a:xfrm>
          <a:prstGeom prst="rect">
            <a:avLst/>
          </a:prstGeom>
        </p:spPr>
      </p:pic>
      <p:pic>
        <p:nvPicPr>
          <p:cNvPr id="10" name="Picture 9" descr="YWCA_Kaiisha_P032.jp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8561" r="22319"/>
          <a:stretch/>
        </p:blipFill>
        <p:spPr>
          <a:xfrm>
            <a:off x="464034" y="1854765"/>
            <a:ext cx="2679827" cy="45670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27233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FF"/>
                </a:solidFill>
              </a:rPr>
              <a:t>Video: Excited to Write</a:t>
            </a:r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5" name="Excited to Write_SUBS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3200" cy="6858000"/>
          </a:xfrm>
        </p:spPr>
      </p:pic>
    </p:spTree>
    <p:extLst>
      <p:ext uri="{BB962C8B-B14F-4D97-AF65-F5344CB8AC3E}">
        <p14:creationId xmlns:p14="http://schemas.microsoft.com/office/powerpoint/2010/main" val="10246531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Favorite activities</a:t>
            </a:r>
            <a:endParaRPr lang="en-US" dirty="0"/>
          </a:p>
        </p:txBody>
      </p:sp>
      <p:pic>
        <p:nvPicPr>
          <p:cNvPr id="5" name="Picture 4" descr="Leaguers_Alba_P049.jpg"/>
          <p:cNvPicPr>
            <a:picLocks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15243" r="5284" b="13084"/>
          <a:stretch/>
        </p:blipFill>
        <p:spPr>
          <a:xfrm>
            <a:off x="464903" y="1859344"/>
            <a:ext cx="4019173" cy="4571182"/>
          </a:xfrm>
          <a:prstGeom prst="rect">
            <a:avLst/>
          </a:prstGeom>
        </p:spPr>
      </p:pic>
      <p:pic>
        <p:nvPicPr>
          <p:cNvPr id="4" name="Picture 3" descr="Denise_Louie_Noven_P038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9324" t="1703" r="32073"/>
          <a:stretch/>
        </p:blipFill>
        <p:spPr>
          <a:xfrm>
            <a:off x="4588669" y="1859344"/>
            <a:ext cx="4087879" cy="45711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585116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FF"/>
                </a:solidFill>
              </a:rPr>
              <a:t>Video: “Train ticket?”</a:t>
            </a:r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4" name="Train Station Draft 2.mo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0" y="0"/>
            <a:ext cx="9144000" cy="6858600"/>
          </a:xfrm>
        </p:spPr>
      </p:pic>
      <p:pic>
        <p:nvPicPr>
          <p:cNvPr id="3" name="Train Station_SUBS.wmv">
            <a:hlinkClick r:id="" action="ppaction://media"/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-1" y="0"/>
            <a:ext cx="9144799" cy="6858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84711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13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Favorite people</a:t>
            </a:r>
            <a:endParaRPr lang="en-US" dirty="0"/>
          </a:p>
        </p:txBody>
      </p:sp>
      <p:pic>
        <p:nvPicPr>
          <p:cNvPr id="4" name="Content Placeholder 3" descr="Pagedale_Ernestine_P236-1.jpg"/>
          <p:cNvPicPr>
            <a:picLocks noGrp="1"/>
          </p:cNvPicPr>
          <p:nvPr>
            <p:ph idx="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20574" r="20609"/>
          <a:stretch/>
        </p:blipFill>
        <p:spPr>
          <a:xfrm>
            <a:off x="4623632" y="1873853"/>
            <a:ext cx="4022660" cy="4569896"/>
          </a:xfrm>
        </p:spPr>
      </p:pic>
      <p:pic>
        <p:nvPicPr>
          <p:cNvPr id="7" name="Picture 6" descr="YWCA_Kaiisha_P105.jpg"/>
          <p:cNvPicPr>
            <a:picLocks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0674" r="11121" b="12533"/>
          <a:stretch/>
        </p:blipFill>
        <p:spPr>
          <a:xfrm>
            <a:off x="469530" y="1873853"/>
            <a:ext cx="4060137" cy="45676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611482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1299882" y="4097862"/>
            <a:ext cx="6387353" cy="728140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99882" y="4994332"/>
            <a:ext cx="6387353" cy="728140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1299882" y="3193923"/>
            <a:ext cx="6387353" cy="728140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99882" y="2275039"/>
            <a:ext cx="6387353" cy="728140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Things to consider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477996" y="2248671"/>
            <a:ext cx="8202174" cy="630942"/>
          </a:xfrm>
          <a:prstGeom prst="rect">
            <a:avLst/>
          </a:prstGeom>
          <a:ln w="19050" cmpd="sng">
            <a:noFill/>
          </a:ln>
          <a:effectLst/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800" dirty="0">
                <a:solidFill>
                  <a:srgbClr val="FFFFFF"/>
                </a:solidFill>
                <a:latin typeface="Century Gothic"/>
                <a:cs typeface="Century Gothic"/>
              </a:rPr>
              <a:t>Minimize disruption to </a:t>
            </a: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others.</a:t>
            </a:r>
            <a:endParaRPr lang="en-US" sz="28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477996" y="3190308"/>
            <a:ext cx="8202174" cy="630942"/>
          </a:xfrm>
          <a:prstGeom prst="rect">
            <a:avLst/>
          </a:prstGeom>
          <a:ln w="19050" cmpd="sng">
            <a:noFill/>
          </a:ln>
          <a:effectLst/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800" dirty="0">
                <a:solidFill>
                  <a:srgbClr val="FFFFFF"/>
                </a:solidFill>
                <a:latin typeface="Century Gothic"/>
                <a:cs typeface="Century Gothic"/>
              </a:rPr>
              <a:t>Have materials readily </a:t>
            </a: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available.</a:t>
            </a:r>
            <a:endParaRPr lang="en-US" sz="28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1477996" y="4072177"/>
            <a:ext cx="8202174" cy="630942"/>
          </a:xfrm>
          <a:prstGeom prst="rect">
            <a:avLst/>
          </a:prstGeom>
          <a:ln w="19050" cmpd="sng">
            <a:noFill/>
          </a:ln>
          <a:effectLst/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800" dirty="0">
                <a:solidFill>
                  <a:srgbClr val="FFFFFF"/>
                </a:solidFill>
                <a:latin typeface="Century Gothic"/>
                <a:cs typeface="Century Gothic"/>
              </a:rPr>
              <a:t>Adjust as preferences </a:t>
            </a: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change.</a:t>
            </a:r>
            <a:endParaRPr lang="en-US" sz="28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477996" y="4954045"/>
            <a:ext cx="8202174" cy="630942"/>
          </a:xfrm>
          <a:prstGeom prst="rect">
            <a:avLst/>
          </a:prstGeom>
          <a:ln w="19050" cmpd="sng">
            <a:noFill/>
          </a:ln>
          <a:effectLst/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800" dirty="0">
                <a:solidFill>
                  <a:srgbClr val="FFFFFF"/>
                </a:solidFill>
                <a:latin typeface="Century Gothic"/>
                <a:cs typeface="Century Gothic"/>
              </a:rPr>
              <a:t>Be prepared for “Why?”</a:t>
            </a:r>
          </a:p>
        </p:txBody>
      </p:sp>
    </p:spTree>
    <p:extLst>
      <p:ext uri="{BB962C8B-B14F-4D97-AF65-F5344CB8AC3E}">
        <p14:creationId xmlns:p14="http://schemas.microsoft.com/office/powerpoint/2010/main" val="2028313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8" grpId="0" animBg="1"/>
      <p:bldP spid="10" grpId="0" animBg="1"/>
      <p:bldP spid="4" grpId="0"/>
      <p:bldP spid="5" grpId="0"/>
      <p:bldP spid="6" grpId="0"/>
      <p:bldP spid="7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478865" y="4528622"/>
            <a:ext cx="8176673" cy="1494588"/>
          </a:xfrm>
          <a:prstGeom prst="round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865" y="1830387"/>
            <a:ext cx="8176673" cy="2525713"/>
          </a:xfrm>
        </p:spPr>
        <p:txBody>
          <a:bodyPr>
            <a:noAutofit/>
          </a:bodyPr>
          <a:lstStyle/>
          <a:p>
            <a:pPr marL="0" indent="0">
              <a:lnSpc>
                <a:spcPct val="120000"/>
              </a:lnSpc>
              <a:buNone/>
            </a:pPr>
            <a:r>
              <a:rPr lang="en-US" sz="2600" b="1" dirty="0" smtClean="0"/>
              <a:t>Curriculum modifications</a:t>
            </a:r>
            <a:r>
              <a:rPr lang="en-US" sz="2600" dirty="0" smtClean="0"/>
              <a:t> promote participation.</a:t>
            </a:r>
            <a:endParaRPr lang="en-US" dirty="0" smtClean="0"/>
          </a:p>
          <a:p>
            <a:pPr marL="0" indent="0">
              <a:spcBef>
                <a:spcPts val="1824"/>
              </a:spcBef>
              <a:buNone/>
            </a:pPr>
            <a:r>
              <a:rPr lang="en-US" sz="2600" b="1" dirty="0" smtClean="0"/>
              <a:t>Child preferences:</a:t>
            </a:r>
            <a:r>
              <a:rPr lang="en-US" sz="2600" dirty="0" smtClean="0"/>
              <a:t> Integrate a child’s…</a:t>
            </a:r>
          </a:p>
          <a:p>
            <a:pPr lvl="1">
              <a:buFont typeface="Arial"/>
              <a:buChar char="•"/>
            </a:pPr>
            <a:r>
              <a:rPr lang="en-US" sz="2400" dirty="0" smtClean="0"/>
              <a:t>Favorite objects</a:t>
            </a:r>
            <a:endParaRPr lang="en-US" sz="2400" dirty="0"/>
          </a:p>
          <a:p>
            <a:pPr lvl="1">
              <a:buFont typeface="Arial"/>
              <a:buChar char="•"/>
            </a:pPr>
            <a:r>
              <a:rPr lang="en-US" sz="2400" dirty="0" smtClean="0"/>
              <a:t>Favorite activities</a:t>
            </a:r>
            <a:endParaRPr lang="en-US" sz="2400" dirty="0"/>
          </a:p>
          <a:p>
            <a:pPr lvl="1">
              <a:buFont typeface="Arial"/>
              <a:buChar char="•"/>
            </a:pPr>
            <a:r>
              <a:rPr lang="en-US" sz="2400" dirty="0" smtClean="0"/>
              <a:t>Favorite people</a:t>
            </a:r>
            <a:endParaRPr lang="en-US" sz="2400" dirty="0"/>
          </a:p>
          <a:p>
            <a:pPr marL="400050" lvl="1" indent="0">
              <a:lnSpc>
                <a:spcPct val="110000"/>
              </a:lnSpc>
              <a:spcBef>
                <a:spcPts val="2568"/>
              </a:spcBef>
              <a:buNone/>
            </a:pPr>
            <a:r>
              <a:rPr lang="en-US" sz="3200" dirty="0" smtClean="0"/>
              <a:t>	</a:t>
            </a:r>
            <a:r>
              <a:rPr lang="en-US" sz="3200" dirty="0" smtClean="0">
                <a:solidFill>
                  <a:srgbClr val="FFFFFF"/>
                </a:solidFill>
              </a:rPr>
              <a:t>Learn what they </a:t>
            </a:r>
            <a:r>
              <a:rPr lang="en-US" sz="3200" b="1" dirty="0" smtClean="0">
                <a:solidFill>
                  <a:srgbClr val="FFFFFF"/>
                </a:solidFill>
              </a:rPr>
              <a:t>LOVE</a:t>
            </a:r>
            <a:r>
              <a:rPr lang="en-US" sz="3200" dirty="0" smtClean="0">
                <a:solidFill>
                  <a:srgbClr val="FFFFFF"/>
                </a:solidFill>
              </a:rPr>
              <a:t> </a:t>
            </a:r>
          </a:p>
          <a:p>
            <a:pPr marL="400050" lvl="1" indent="0">
              <a:lnSpc>
                <a:spcPct val="110000"/>
              </a:lnSpc>
              <a:buNone/>
            </a:pPr>
            <a:r>
              <a:rPr lang="en-US" sz="3200" dirty="0" smtClean="0">
                <a:solidFill>
                  <a:srgbClr val="FFFFFF"/>
                </a:solidFill>
              </a:rPr>
              <a:t>  	   so they </a:t>
            </a:r>
            <a:r>
              <a:rPr lang="en-US" sz="3200" b="1" dirty="0" smtClean="0">
                <a:solidFill>
                  <a:srgbClr val="FFFFFF"/>
                </a:solidFill>
              </a:rPr>
              <a:t>LOVE</a:t>
            </a:r>
            <a:r>
              <a:rPr lang="en-US" sz="3200" dirty="0" smtClean="0">
                <a:solidFill>
                  <a:srgbClr val="FFFFFF"/>
                </a:solidFill>
              </a:rPr>
              <a:t> what you teach.</a:t>
            </a:r>
            <a:endParaRPr lang="en-US" sz="3200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35949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8896676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96576</TotalTime>
  <Words>184</Words>
  <Application>Microsoft Macintosh PowerPoint</Application>
  <PresentationFormat>On-screen Show (4:3)</PresentationFormat>
  <Paragraphs>85</Paragraphs>
  <Slides>19</Slides>
  <Notes>18</Notes>
  <HiddenSlides>0</HiddenSlides>
  <MMClips>4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19</vt:i4>
      </vt:variant>
    </vt:vector>
  </HeadingPairs>
  <TitlesOfParts>
    <vt:vector size="21" baseType="lpstr">
      <vt:lpstr>Powerpoint_template</vt:lpstr>
      <vt:lpstr>Office Theme</vt:lpstr>
      <vt:lpstr>Curriculum modifications: child preferences</vt:lpstr>
      <vt:lpstr>Focus on  the roof</vt:lpstr>
      <vt:lpstr>Curriculum Modification</vt:lpstr>
      <vt:lpstr>objectives</vt:lpstr>
      <vt:lpstr>What is curriculum modification?</vt:lpstr>
      <vt:lpstr> Types of Curriculum Modifications</vt:lpstr>
      <vt:lpstr>PowerPoint Presentation</vt:lpstr>
      <vt:lpstr>Why  use child preferences?</vt:lpstr>
      <vt:lpstr>VIDEO: Integrating Child Preferences</vt:lpstr>
      <vt:lpstr>Identify preferences</vt:lpstr>
      <vt:lpstr>Child preference strategies </vt:lpstr>
      <vt:lpstr>Favorite objects</vt:lpstr>
      <vt:lpstr>Video: Excited to Write</vt:lpstr>
      <vt:lpstr>Favorite activities</vt:lpstr>
      <vt:lpstr>Video: “Train ticket?”</vt:lpstr>
      <vt:lpstr>Favorite people</vt:lpstr>
      <vt:lpstr>Things to consider</vt:lpstr>
      <vt:lpstr>review</vt:lpstr>
      <vt:lpstr>PowerPoint Presentation</vt:lpstr>
    </vt:vector>
  </TitlesOfParts>
  <Company>Microsoft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D. Cameron</dc:creator>
  <cp:lastModifiedBy>Jody Marx</cp:lastModifiedBy>
  <cp:revision>310</cp:revision>
  <cp:lastPrinted>2013-06-12T22:14:25Z</cp:lastPrinted>
  <dcterms:created xsi:type="dcterms:W3CDTF">2012-06-21T21:51:01Z</dcterms:created>
  <dcterms:modified xsi:type="dcterms:W3CDTF">2014-02-10T23:13:45Z</dcterms:modified>
</cp:coreProperties>
</file>