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Lopez" userId="af31ac15-9047-4ce9-9665-ea4ba9d9e107" providerId="ADAL" clId="{561A66B8-6F9D-40F0-85E2-AA2F1B758329}"/>
    <pc:docChg chg="modSld">
      <pc:chgData name="Bernard Lopez" userId="af31ac15-9047-4ce9-9665-ea4ba9d9e107" providerId="ADAL" clId="{561A66B8-6F9D-40F0-85E2-AA2F1B758329}" dt="2020-12-18T19:22:03.262" v="4" actId="962"/>
      <pc:docMkLst>
        <pc:docMk/>
      </pc:docMkLst>
      <pc:sldChg chg="modSp">
        <pc:chgData name="Bernard Lopez" userId="af31ac15-9047-4ce9-9665-ea4ba9d9e107" providerId="ADAL" clId="{561A66B8-6F9D-40F0-85E2-AA2F1B758329}" dt="2020-12-18T19:21:55.875" v="1" actId="962"/>
        <pc:sldMkLst>
          <pc:docMk/>
          <pc:sldMk cId="0" sldId="257"/>
        </pc:sldMkLst>
        <pc:spChg chg="mod">
          <ac:chgData name="Bernard Lopez" userId="af31ac15-9047-4ce9-9665-ea4ba9d9e107" providerId="ADAL" clId="{561A66B8-6F9D-40F0-85E2-AA2F1B758329}" dt="2020-12-18T19:21:53.806" v="0" actId="962"/>
          <ac:spMkLst>
            <pc:docMk/>
            <pc:sldMk cId="0" sldId="257"/>
            <ac:spMk id="2" creationId="{00000000-0000-0000-0000-000000000000}"/>
          </ac:spMkLst>
        </pc:spChg>
        <pc:spChg chg="mod">
          <ac:chgData name="Bernard Lopez" userId="af31ac15-9047-4ce9-9665-ea4ba9d9e107" providerId="ADAL" clId="{561A66B8-6F9D-40F0-85E2-AA2F1B758329}" dt="2020-12-18T19:21:55.875" v="1" actId="962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Bernard Lopez" userId="af31ac15-9047-4ce9-9665-ea4ba9d9e107" providerId="ADAL" clId="{561A66B8-6F9D-40F0-85E2-AA2F1B758329}" dt="2020-12-18T19:21:58.479" v="2" actId="962"/>
        <pc:sldMkLst>
          <pc:docMk/>
          <pc:sldMk cId="0" sldId="258"/>
        </pc:sldMkLst>
        <pc:spChg chg="mod">
          <ac:chgData name="Bernard Lopez" userId="af31ac15-9047-4ce9-9665-ea4ba9d9e107" providerId="ADAL" clId="{561A66B8-6F9D-40F0-85E2-AA2F1B758329}" dt="2020-12-18T19:21:58.479" v="2" actId="962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Bernard Lopez" userId="af31ac15-9047-4ce9-9665-ea4ba9d9e107" providerId="ADAL" clId="{561A66B8-6F9D-40F0-85E2-AA2F1B758329}" dt="2020-12-18T19:22:03.262" v="4" actId="962"/>
        <pc:sldMkLst>
          <pc:docMk/>
          <pc:sldMk cId="0" sldId="259"/>
        </pc:sldMkLst>
        <pc:spChg chg="mod">
          <ac:chgData name="Bernard Lopez" userId="af31ac15-9047-4ce9-9665-ea4ba9d9e107" providerId="ADAL" clId="{561A66B8-6F9D-40F0-85E2-AA2F1B758329}" dt="2020-12-18T19:22:01.062" v="3" actId="962"/>
          <ac:spMkLst>
            <pc:docMk/>
            <pc:sldMk cId="0" sldId="259"/>
            <ac:spMk id="2" creationId="{00000000-0000-0000-0000-000000000000}"/>
          </ac:spMkLst>
        </pc:spChg>
        <pc:spChg chg="mod">
          <ac:chgData name="Bernard Lopez" userId="af31ac15-9047-4ce9-9665-ea4ba9d9e107" providerId="ADAL" clId="{561A66B8-6F9D-40F0-85E2-AA2F1B758329}" dt="2020-12-18T19:22:03.262" v="4" actId="962"/>
          <ac:spMkLst>
            <pc:docMk/>
            <pc:sldMk cId="0" sldId="25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200" y="1185672"/>
            <a:ext cx="10515587" cy="141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13364" y="0"/>
            <a:ext cx="1266443" cy="9768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4216" y="6176771"/>
            <a:ext cx="4645151" cy="576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2825" y="-56042"/>
            <a:ext cx="8626348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199440"/>
            <a:ext cx="10358120" cy="440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018" y="428270"/>
            <a:ext cx="9097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HSPPS </a:t>
            </a:r>
            <a:r>
              <a:rPr dirty="0"/>
              <a:t>Supports </a:t>
            </a:r>
            <a:r>
              <a:rPr spc="-10" dirty="0"/>
              <a:t>Cultural</a:t>
            </a:r>
            <a:r>
              <a:rPr spc="-90" dirty="0"/>
              <a:t> </a:t>
            </a:r>
            <a:r>
              <a:rPr spc="-10" dirty="0"/>
              <a:t>Responsiveness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99440"/>
            <a:ext cx="10080625" cy="440690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600" spc="-15" dirty="0">
                <a:latin typeface="Calibri"/>
                <a:cs typeface="Calibri"/>
              </a:rPr>
              <a:t>Education </a:t>
            </a:r>
            <a:r>
              <a:rPr sz="2600" dirty="0">
                <a:latin typeface="Calibri"/>
                <a:cs typeface="Calibri"/>
              </a:rPr>
              <a:t>and Child </a:t>
            </a:r>
            <a:r>
              <a:rPr sz="2600" spc="-10" dirty="0">
                <a:latin typeface="Calibri"/>
                <a:cs typeface="Calibri"/>
              </a:rPr>
              <a:t>Development </a:t>
            </a:r>
            <a:r>
              <a:rPr sz="2600" spc="-15" dirty="0">
                <a:latin typeface="Calibri"/>
                <a:cs typeface="Calibri"/>
              </a:rPr>
              <a:t>Program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5" dirty="0">
                <a:latin typeface="Calibri"/>
                <a:cs typeface="Calibri"/>
              </a:rPr>
              <a:t>Subpart </a:t>
            </a:r>
            <a:r>
              <a:rPr sz="2600" dirty="0">
                <a:latin typeface="Calibri"/>
                <a:cs typeface="Calibri"/>
              </a:rPr>
              <a:t>C 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1302.30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6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deliver </a:t>
            </a:r>
            <a:r>
              <a:rPr sz="2400" spc="-20" dirty="0">
                <a:latin typeface="Calibri"/>
                <a:cs typeface="Calibri"/>
              </a:rPr>
              <a:t>developmentally, </a:t>
            </a:r>
            <a:r>
              <a:rPr sz="2400" b="1" spc="-10" dirty="0">
                <a:latin typeface="Calibri"/>
                <a:cs typeface="Calibri"/>
              </a:rPr>
              <a:t>culturally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linguistically </a:t>
            </a:r>
            <a:r>
              <a:rPr sz="2400" spc="-10" dirty="0">
                <a:latin typeface="Calibri"/>
                <a:cs typeface="Calibri"/>
              </a:rPr>
              <a:t>appropriate  </a:t>
            </a:r>
            <a:r>
              <a:rPr sz="2400" spc="-5" dirty="0">
                <a:latin typeface="Calibri"/>
                <a:cs typeface="Calibri"/>
              </a:rPr>
              <a:t>learning experiences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language, </a:t>
            </a:r>
            <a:r>
              <a:rPr sz="2400" spc="-30" dirty="0">
                <a:latin typeface="Calibri"/>
                <a:cs typeface="Calibri"/>
              </a:rPr>
              <a:t>literacy, </a:t>
            </a:r>
            <a:r>
              <a:rPr sz="2400" spc="-5" dirty="0">
                <a:latin typeface="Calibri"/>
                <a:cs typeface="Calibri"/>
              </a:rPr>
              <a:t>mathematics, social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emotional  functioning, approaches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learning, science, </a:t>
            </a:r>
            <a:r>
              <a:rPr sz="2400" spc="-15" dirty="0">
                <a:latin typeface="Calibri"/>
                <a:cs typeface="Calibri"/>
              </a:rPr>
              <a:t>physical </a:t>
            </a:r>
            <a:r>
              <a:rPr sz="2400" spc="-5" dirty="0">
                <a:latin typeface="Calibri"/>
                <a:cs typeface="Calibri"/>
              </a:rPr>
              <a:t>skills,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creative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arts.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78740">
              <a:lnSpc>
                <a:spcPts val="2810"/>
              </a:lnSpc>
              <a:spcBef>
                <a:spcPts val="1864"/>
              </a:spcBef>
            </a:pPr>
            <a:r>
              <a:rPr sz="2600" spc="-15" dirty="0">
                <a:latin typeface="Calibri"/>
                <a:cs typeface="Calibri"/>
              </a:rPr>
              <a:t>Family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Community </a:t>
            </a:r>
            <a:r>
              <a:rPr sz="2600" spc="-15" dirty="0">
                <a:latin typeface="Calibri"/>
                <a:cs typeface="Calibri"/>
              </a:rPr>
              <a:t>Engagement Program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5" dirty="0">
                <a:latin typeface="Calibri"/>
                <a:cs typeface="Calibri"/>
              </a:rPr>
              <a:t>Subpart </a:t>
            </a:r>
            <a:r>
              <a:rPr sz="2600" dirty="0">
                <a:latin typeface="Calibri"/>
                <a:cs typeface="Calibri"/>
              </a:rPr>
              <a:t>E – 1302.50  (b)(2)</a:t>
            </a:r>
            <a:endParaRPr sz="2600">
              <a:latin typeface="Calibri"/>
              <a:cs typeface="Calibri"/>
            </a:endParaRPr>
          </a:p>
          <a:p>
            <a:pPr marL="12700" marR="69850">
              <a:lnSpc>
                <a:spcPts val="2590"/>
              </a:lnSpc>
              <a:spcBef>
                <a:spcPts val="1015"/>
              </a:spcBef>
            </a:pPr>
            <a:r>
              <a:rPr sz="2400" spc="-10" dirty="0">
                <a:latin typeface="Calibri"/>
                <a:cs typeface="Calibri"/>
              </a:rPr>
              <a:t>Develop relationships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parents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structure </a:t>
            </a:r>
            <a:r>
              <a:rPr sz="2400" dirty="0">
                <a:latin typeface="Calibri"/>
                <a:cs typeface="Calibri"/>
              </a:rPr>
              <a:t>services </a:t>
            </a:r>
            <a:r>
              <a:rPr sz="2400" spc="-15" dirty="0">
                <a:latin typeface="Calibri"/>
                <a:cs typeface="Calibri"/>
              </a:rPr>
              <a:t>to encourage </a:t>
            </a:r>
            <a:r>
              <a:rPr sz="2400" spc="-10" dirty="0">
                <a:latin typeface="Calibri"/>
                <a:cs typeface="Calibri"/>
              </a:rPr>
              <a:t>trust </a:t>
            </a:r>
            <a:r>
              <a:rPr sz="2400" spc="-5" dirty="0">
                <a:latin typeface="Calibri"/>
                <a:cs typeface="Calibri"/>
              </a:rPr>
              <a:t>and  respectful, </a:t>
            </a:r>
            <a:r>
              <a:rPr sz="2400" spc="-10" dirty="0">
                <a:latin typeface="Calibri"/>
                <a:cs typeface="Calibri"/>
              </a:rPr>
              <a:t>ongoing </a:t>
            </a:r>
            <a:r>
              <a:rPr sz="2400" spc="-20" dirty="0">
                <a:latin typeface="Calibri"/>
                <a:cs typeface="Calibri"/>
              </a:rPr>
              <a:t>two-way </a:t>
            </a: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spc="-20" dirty="0">
                <a:latin typeface="Calibri"/>
                <a:cs typeface="Calibri"/>
              </a:rPr>
              <a:t>staff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parents </a:t>
            </a:r>
            <a:r>
              <a:rPr sz="2400" spc="-15" dirty="0">
                <a:latin typeface="Calibri"/>
                <a:cs typeface="Calibri"/>
              </a:rPr>
              <a:t>to create  </a:t>
            </a:r>
            <a:r>
              <a:rPr sz="2400" spc="-10" dirty="0">
                <a:latin typeface="Calibri"/>
                <a:cs typeface="Calibri"/>
              </a:rPr>
              <a:t>welcoming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environments that </a:t>
            </a:r>
            <a:r>
              <a:rPr sz="2400" spc="-15" dirty="0">
                <a:latin typeface="Calibri"/>
                <a:cs typeface="Calibri"/>
              </a:rPr>
              <a:t>incorporate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unique </a:t>
            </a:r>
            <a:r>
              <a:rPr sz="2400" b="1" spc="-10" dirty="0">
                <a:latin typeface="Calibri"/>
                <a:cs typeface="Calibri"/>
              </a:rPr>
              <a:t>cultural, </a:t>
            </a:r>
            <a:r>
              <a:rPr sz="2400" b="1" spc="-5" dirty="0">
                <a:latin typeface="Calibri"/>
                <a:cs typeface="Calibri"/>
              </a:rPr>
              <a:t>ethnic,  and </a:t>
            </a:r>
            <a:r>
              <a:rPr sz="2400" b="1" spc="-10" dirty="0">
                <a:latin typeface="Calibri"/>
                <a:cs typeface="Calibri"/>
              </a:rPr>
              <a:t>linguistic </a:t>
            </a:r>
            <a:r>
              <a:rPr sz="2400" b="1" spc="-5" dirty="0">
                <a:latin typeface="Calibri"/>
                <a:cs typeface="Calibri"/>
              </a:rPr>
              <a:t>backgrounds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families </a:t>
            </a:r>
            <a:r>
              <a:rPr sz="2400" b="1" spc="-5" dirty="0">
                <a:latin typeface="Calibri"/>
                <a:cs typeface="Calibri"/>
              </a:rPr>
              <a:t>in the </a:t>
            </a:r>
            <a:r>
              <a:rPr sz="2400" b="1" spc="-15" dirty="0">
                <a:latin typeface="Calibri"/>
                <a:cs typeface="Calibri"/>
              </a:rPr>
              <a:t>program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community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7980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9165" y="3148075"/>
            <a:ext cx="318897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0" spc="-15" dirty="0">
                <a:latin typeface="Calibri"/>
                <a:cs typeface="Calibri"/>
              </a:rPr>
              <a:t>What </a:t>
            </a:r>
            <a:r>
              <a:rPr sz="3700" b="0" spc="-5" dirty="0">
                <a:latin typeface="Calibri"/>
                <a:cs typeface="Calibri"/>
              </a:rPr>
              <a:t>is</a:t>
            </a:r>
            <a:r>
              <a:rPr sz="3700" b="0" spc="-30" dirty="0">
                <a:latin typeface="Calibri"/>
                <a:cs typeface="Calibri"/>
              </a:rPr>
              <a:t> </a:t>
            </a:r>
            <a:r>
              <a:rPr sz="3700" b="0" spc="-15" dirty="0">
                <a:latin typeface="Calibri"/>
                <a:cs typeface="Calibri"/>
              </a:rPr>
              <a:t>Culture?</a:t>
            </a:r>
            <a:endParaRPr sz="37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13364" y="0"/>
            <a:ext cx="1266443" cy="976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9180" y="0"/>
            <a:ext cx="732282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5727" y="2051142"/>
            <a:ext cx="3590290" cy="23380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60"/>
              </a:spcBef>
            </a:pPr>
            <a:r>
              <a:rPr sz="4100" spc="-30" dirty="0"/>
              <a:t>Exploring How  </a:t>
            </a:r>
            <a:r>
              <a:rPr sz="4100" spc="-100" dirty="0"/>
              <a:t>Your </a:t>
            </a:r>
            <a:r>
              <a:rPr sz="4100" spc="-30" dirty="0"/>
              <a:t>Curriculum  Supports</a:t>
            </a:r>
            <a:r>
              <a:rPr sz="4100" spc="-125" dirty="0"/>
              <a:t> </a:t>
            </a:r>
            <a:r>
              <a:rPr sz="4100" spc="-40" dirty="0"/>
              <a:t>Cultural  Responsiveness</a:t>
            </a:r>
            <a:endParaRPr sz="4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8316" y="1740407"/>
            <a:ext cx="5562599" cy="3817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43330" marR="5080" indent="-1226820">
              <a:lnSpc>
                <a:spcPts val="4750"/>
              </a:lnSpc>
              <a:spcBef>
                <a:spcPts val="700"/>
              </a:spcBef>
            </a:pPr>
            <a:r>
              <a:rPr spc="-35" dirty="0"/>
              <a:t>Inviting </a:t>
            </a:r>
            <a:r>
              <a:rPr spc="-45" dirty="0"/>
              <a:t>Families </a:t>
            </a:r>
            <a:r>
              <a:rPr spc="-35" dirty="0"/>
              <a:t>to </a:t>
            </a:r>
            <a:r>
              <a:rPr spc="-40" dirty="0"/>
              <a:t>Share </a:t>
            </a:r>
            <a:r>
              <a:rPr spc="-25" dirty="0"/>
              <a:t>their</a:t>
            </a:r>
            <a:r>
              <a:rPr spc="-275" dirty="0"/>
              <a:t> </a:t>
            </a:r>
            <a:r>
              <a:rPr spc="-40" dirty="0"/>
              <a:t>Cultures  </a:t>
            </a:r>
            <a:r>
              <a:rPr spc="-10" dirty="0"/>
              <a:t>in </a:t>
            </a:r>
            <a:r>
              <a:rPr spc="-20" dirty="0"/>
              <a:t>the </a:t>
            </a:r>
            <a:r>
              <a:rPr spc="-40" dirty="0"/>
              <a:t>Early </a:t>
            </a:r>
            <a:r>
              <a:rPr spc="-30" dirty="0"/>
              <a:t>Learning</a:t>
            </a:r>
            <a:r>
              <a:rPr spc="-305" dirty="0"/>
              <a:t> </a:t>
            </a:r>
            <a:r>
              <a:rPr spc="-40" dirty="0"/>
              <a:t>Setting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528" y="1740407"/>
            <a:ext cx="5705855" cy="3803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Office Theme</vt:lpstr>
      <vt:lpstr>HSPPS Supports Cultural Responsiveness</vt:lpstr>
      <vt:lpstr>What is Culture?</vt:lpstr>
      <vt:lpstr>Exploring How  Your Curriculum  Supports Cultural  Responsiveness</vt:lpstr>
      <vt:lpstr>Inviting Families to Share their Cultures  in the Early Learning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Culturally Responsive Approach to Implementing a Curriculum, Optional Slides</dc:title>
  <dc:subject>HSPPS Supports Cultural Responsiveness, A Culturally Responsive Approach to Implementing a Curriculum
HSPPS Supports Cultural Responsiveness</dc:subject>
  <dc:creator>HHS/NCECDTL</dc:creator>
  <cp:keywords>families; children; teachers; home; visitors; cultures; development; knowledge; learning</cp:keywords>
  <cp:lastModifiedBy>Bernard Lopez</cp:lastModifiedBy>
  <cp:revision>1</cp:revision>
  <dcterms:created xsi:type="dcterms:W3CDTF">2020-12-18T19:21:20Z</dcterms:created>
  <dcterms:modified xsi:type="dcterms:W3CDTF">2020-12-18T19:22:12Z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2020-05-05T00:00:00Z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2020-12-18T00:00:00Z</vt:filetime>
  </property>
</Properties>
</file>