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  <p:sldMasterId id="2147483672" r:id="rId3"/>
    <p:sldMasterId id="2147483684" r:id="rId4"/>
  </p:sldMasterIdLst>
  <p:notesMasterIdLst>
    <p:notesMasterId r:id="rId25"/>
  </p:notesMasterIdLst>
  <p:sldIdLst>
    <p:sldId id="256" r:id="rId5"/>
    <p:sldId id="257" r:id="rId6"/>
    <p:sldId id="258" r:id="rId7"/>
    <p:sldId id="259" r:id="rId8"/>
    <p:sldId id="260" r:id="rId9"/>
    <p:sldId id="261" r:id="rId10"/>
    <p:sldId id="262" r:id="rId11"/>
    <p:sldId id="263" r:id="rId12"/>
    <p:sldId id="264" r:id="rId13"/>
    <p:sldId id="265" r:id="rId14"/>
    <p:sldId id="266" r:id="rId15"/>
    <p:sldId id="267" r:id="rId16"/>
    <p:sldId id="268" r:id="rId17"/>
    <p:sldId id="269" r:id="rId18"/>
    <p:sldId id="270" r:id="rId19"/>
    <p:sldId id="271" r:id="rId20"/>
    <p:sldId id="272" r:id="rId21"/>
    <p:sldId id="273" r:id="rId22"/>
    <p:sldId id="274" r:id="rId23"/>
    <p:sldId id="275" r:id="rId2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94" d="100"/>
          <a:sy n="94" d="100"/>
        </p:scale>
        <p:origin x="-960" y="-9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theme" Target="theme/theme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7DE2B6C-679E-49F8-9CB3-E28CC0E3E9E6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2E7A18E-92C5-4A2F-9B98-64153CCEC8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675091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09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4301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4301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A9A59907-64D9-E543-A714-B3722CEAB25F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3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29" name="Slide Image Placeholder 1"/>
          <p:cNvSpPr>
            <a:spLocks noGrp="1" noRot="1" noChangeAspec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4813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4813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38A04717-BB88-2748-8384-EBE42493B5D7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4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4608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4608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3159EA36-543C-7C41-B6EB-0089BC323FC0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6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5017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Arial" charset="0"/>
              <a:ea typeface="MS PGothic" charset="0"/>
            </a:endParaRPr>
          </a:p>
          <a:p>
            <a:pPr eaLnBrk="1" hangingPunct="1">
              <a:spcBef>
                <a:spcPct val="0"/>
              </a:spcBef>
            </a:pPr>
            <a:endParaRPr lang="en-US">
              <a:latin typeface="Arial" charset="0"/>
              <a:ea typeface="MS PGothic" charset="0"/>
            </a:endParaRPr>
          </a:p>
        </p:txBody>
      </p:sp>
      <p:sp>
        <p:nvSpPr>
          <p:cNvPr id="5017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7D2CB70A-D7C0-F84A-B0BE-AE381C6274F3}" type="slidenum">
              <a:rPr lang="en-US" sz="1200">
                <a:solidFill>
                  <a:prstClr val="black"/>
                </a:solidFill>
                <a:latin typeface="Arial" charset="0"/>
                <a:cs typeface="Arial" charset="0"/>
              </a:rPr>
              <a:pPr eaLnBrk="1" hangingPunct="1"/>
              <a:t>7</a:t>
            </a:fld>
            <a:endParaRPr lang="en-US" sz="1200">
              <a:solidFill>
                <a:prstClr val="black"/>
              </a:solidFill>
              <a:latin typeface="Arial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5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52226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5222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AAA3242C-53FE-2541-8B82-75F1DD0C05C0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8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5529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5529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542A288F-F7D0-B340-B87E-512F43FAD9E9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10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5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57346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5734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C11C03C7-2C8A-5D4D-A899-97D07DEDA8A5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11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3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59394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59395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BACC2CB8-CA15-DF40-8BA5-A52152D4965C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12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6144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6144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2D431FF2-E2A7-C04F-879A-83BBF8DF9A73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13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89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6349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Calibri" charset="0"/>
              <a:ea typeface="MS PGothic" charset="0"/>
            </a:endParaRPr>
          </a:p>
        </p:txBody>
      </p:sp>
      <p:sp>
        <p:nvSpPr>
          <p:cNvPr id="6349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C3C55F31-5231-8149-8E75-5291D9EECE48}" type="slidenum">
              <a:rPr lang="en-US" sz="1200">
                <a:solidFill>
                  <a:prstClr val="black"/>
                </a:solidFill>
                <a:latin typeface="Calibri" charset="0"/>
                <a:cs typeface="Arial" charset="0"/>
              </a:rPr>
              <a:pPr eaLnBrk="1" hangingPunct="1"/>
              <a:t>14</a:t>
            </a:fld>
            <a:endParaRPr lang="en-US" sz="1200">
              <a:solidFill>
                <a:prstClr val="black"/>
              </a:solidFill>
              <a:latin typeface="Calibri" charset="0"/>
              <a:cs typeface="Arial" charset="0"/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3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</p:sp>
      <p:sp>
        <p:nvSpPr>
          <p:cNvPr id="69634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solidFill>
                <a:srgbClr val="0070C0"/>
              </a:solidFill>
              <a:latin typeface="Arial" charset="0"/>
              <a:ea typeface="MS PGothic" charset="0"/>
            </a:endParaRPr>
          </a:p>
        </p:txBody>
      </p:sp>
      <p:sp>
        <p:nvSpPr>
          <p:cNvPr id="69635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hangingPunct="1"/>
            <a:fld id="{967E0719-81AE-C247-BA6D-62FC32DDA4B6}" type="slidenum">
              <a:rPr lang="en-US" sz="1200">
                <a:solidFill>
                  <a:prstClr val="black"/>
                </a:solidFill>
                <a:latin typeface="Arial" charset="0"/>
                <a:cs typeface="Arial" charset="0"/>
              </a:rPr>
              <a:pPr eaLnBrk="1" hangingPunct="1"/>
              <a:t>19</a:t>
            </a:fld>
            <a:endParaRPr lang="en-US" sz="1200">
              <a:solidFill>
                <a:prstClr val="black"/>
              </a:solidFill>
              <a:latin typeface="Arial" charset="0"/>
              <a:cs typeface="Arial" charset="0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362280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519503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76347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587327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2958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66745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961108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59049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41252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559625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101446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124201" y="2880313"/>
            <a:ext cx="5829994" cy="1030655"/>
          </a:xfrm>
        </p:spPr>
        <p:txBody>
          <a:bodyPr/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DBBC453A-6B12-3E4E-8E5B-4BFBFD851DC7}" type="datetimeFigureOut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CE1E819D-B683-134E-B00D-64000DE2641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997187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9F799F84-C67E-3C44-8B6D-3E86F3B612E2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D1F99214-6DC4-CD44-95D3-0CABD1893DF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272953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CB8994AE-3F1C-6F47-AFEB-8B8740C7E6AF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7F5E9FC2-CF4E-D34E-969D-ABAA764572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457696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9B75F46A-248F-7E4E-AAC3-53C2A9516EB3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5F839B12-1E0E-6C42-B5FF-577830E54C5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852091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07F3E26C-2FF3-0544-8F69-A68FD2EF602C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0C79E1E3-8616-144E-8337-8217E4D9022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453359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685767DC-3328-8045-B453-73234FDC0A2C}" type="datetime1">
              <a:rPr lang="en-US"/>
              <a:pPr>
                <a:defRPr/>
              </a:pPr>
              <a:t>10/22/2014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7DC7CB88-0FFA-0F4E-A232-D0585FAF01E5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41090166"/>
      </p:ext>
    </p:extLst>
  </p:cSld>
  <p:clrMapOvr>
    <a:masterClrMapping/>
  </p:clrMapOvr>
  <p:hf sldNum="0" hdr="0" ftr="0" dt="0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B4F09BA3-3F4B-3248-9A1D-A8569E643021}" type="datetime1">
              <a:rPr lang="en-US"/>
              <a:pPr>
                <a:defRPr/>
              </a:pPr>
              <a:t>10/22/2014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9B1DDA28-39D9-994A-971E-9BA147C43FE9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05206565"/>
      </p:ext>
    </p:extLst>
  </p:cSld>
  <p:clrMapOvr>
    <a:masterClrMapping/>
  </p:clrMapOvr>
  <p:hf sldNum="0" hdr="0" ftr="0" dt="0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Drag picture to placeholder or click icon to add</a:t>
            </a:r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29FAD76C-1545-964F-A7DE-E8D63E689BBB}" type="datetime1">
              <a:rPr lang="en-US"/>
              <a:pPr>
                <a:defRPr/>
              </a:pPr>
              <a:t>10/22/2014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85A40949-C06A-5D47-AF4D-DA80282C6F1E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66226590"/>
      </p:ext>
    </p:extLst>
  </p:cSld>
  <p:clrMapOvr>
    <a:masterClrMapping/>
  </p:clrMapOvr>
  <p:hf sldNum="0" hdr="0" ftr="0" dt="0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7FEFCF33-8E9F-C34D-9A71-96E7A1B63C10}" type="datetime1">
              <a:rPr lang="en-US"/>
              <a:pPr>
                <a:defRPr/>
              </a:pPr>
              <a:t>10/22/2014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53B0697F-D2CF-D044-9C1C-A2099EFD18D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43916465"/>
      </p:ext>
    </p:extLst>
  </p:cSld>
  <p:clrMapOvr>
    <a:masterClrMapping/>
  </p:clrMapOvr>
  <p:hf sldNum="0" hdr="0" ftr="0" dt="0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E4C91948-CFFD-0A49-978A-455E22F8E875}" type="datetime1">
              <a:rPr lang="en-US"/>
              <a:pPr>
                <a:defRPr/>
              </a:pPr>
              <a:t>10/22/2014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C7F50839-BFC7-5442-B9A1-2BED4C26CD64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5228825"/>
      </p:ext>
    </p:extLst>
  </p:cSld>
  <p:clrMapOvr>
    <a:masterClrMapping/>
  </p:clrMapOvr>
  <p:hf sldNum="0" hdr="0" ftr="0" dt="0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>
            <a:spLocks noChangeArrowheads="1"/>
          </p:cNvSpPr>
          <p:nvPr/>
        </p:nvSpPr>
        <p:spPr bwMode="auto">
          <a:xfrm>
            <a:off x="331788" y="5583238"/>
            <a:ext cx="8477250" cy="877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algn="ctr" eaLnBrk="1" fontAlgn="base" hangingPunct="1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1400" smtClean="0">
                <a:solidFill>
                  <a:srgbClr val="000000"/>
                </a:solidFill>
                <a:cs typeface="Century Gothic" charset="0"/>
              </a:rPr>
              <a:t>For more Information, contact us at: </a:t>
            </a:r>
            <a:r>
              <a:rPr lang="en-US" sz="1400" b="1" smtClean="0">
                <a:solidFill>
                  <a:srgbClr val="000000"/>
                </a:solidFill>
                <a:cs typeface="Century Gothic" charset="0"/>
              </a:rPr>
              <a:t>NCQTL@UW.EDU </a:t>
            </a:r>
            <a:r>
              <a:rPr lang="en-US" sz="1400" smtClean="0">
                <a:solidFill>
                  <a:srgbClr val="000000"/>
                </a:solidFill>
                <a:cs typeface="Century Gothic" charset="0"/>
              </a:rPr>
              <a:t>or 877-731-0764</a:t>
            </a:r>
          </a:p>
          <a:p>
            <a:pPr algn="ctr" eaLnBrk="1" fontAlgn="base" hangingPunct="1">
              <a:spcBef>
                <a:spcPts val="600"/>
              </a:spcBef>
              <a:spcAft>
                <a:spcPct val="0"/>
              </a:spcAft>
              <a:defRPr/>
            </a:pPr>
            <a:r>
              <a:rPr lang="en-US" sz="900" smtClean="0">
                <a:solidFill>
                  <a:srgbClr val="000000"/>
                </a:solidFill>
                <a:cs typeface="Century Gothic" charset="0"/>
              </a:rPr>
              <a:t>This document was prepared under Grant #90HC0002 for the U.S. Department of Health and Human Services, </a:t>
            </a:r>
            <a:br>
              <a:rPr lang="en-US" sz="900" smtClean="0">
                <a:solidFill>
                  <a:srgbClr val="000000"/>
                </a:solidFill>
                <a:cs typeface="Century Gothic" charset="0"/>
              </a:rPr>
            </a:br>
            <a:r>
              <a:rPr lang="en-US" sz="900" smtClean="0">
                <a:solidFill>
                  <a:srgbClr val="000000"/>
                </a:solidFill>
                <a:cs typeface="Century Gothic" charset="0"/>
              </a:rPr>
              <a:t>Administration for Children and Families, Office of Head Start, by the National Center on Quality Teaching and Learning.</a:t>
            </a:r>
          </a:p>
          <a:p>
            <a:pPr eaLnBrk="1" fontAlgn="base" hangingPunct="1">
              <a:spcBef>
                <a:spcPts val="600"/>
              </a:spcBef>
              <a:spcAft>
                <a:spcPct val="0"/>
              </a:spcAft>
              <a:defRPr/>
            </a:pPr>
            <a:endParaRPr lang="en-US" sz="900" smtClean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3" name="TextBox 2"/>
          <p:cNvSpPr txBox="1">
            <a:spLocks noChangeArrowheads="1"/>
          </p:cNvSpPr>
          <p:nvPr userDrawn="1"/>
        </p:nvSpPr>
        <p:spPr bwMode="auto">
          <a:xfrm>
            <a:off x="331788" y="5583238"/>
            <a:ext cx="8477250" cy="877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algn="ctr" eaLnBrk="1" fontAlgn="base" hangingPunct="1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1400" smtClean="0">
                <a:solidFill>
                  <a:srgbClr val="000000"/>
                </a:solidFill>
                <a:cs typeface="Century Gothic" charset="0"/>
              </a:rPr>
              <a:t>For more Information, contact us at: </a:t>
            </a:r>
            <a:r>
              <a:rPr lang="en-US" sz="1400" b="1" smtClean="0">
                <a:solidFill>
                  <a:srgbClr val="000000"/>
                </a:solidFill>
                <a:cs typeface="Century Gothic" charset="0"/>
              </a:rPr>
              <a:t>NCQTL@UW.EDU </a:t>
            </a:r>
            <a:r>
              <a:rPr lang="en-US" sz="1400" smtClean="0">
                <a:solidFill>
                  <a:srgbClr val="000000"/>
                </a:solidFill>
                <a:cs typeface="Century Gothic" charset="0"/>
              </a:rPr>
              <a:t>or 877-731-0764</a:t>
            </a:r>
          </a:p>
          <a:p>
            <a:pPr algn="ctr" eaLnBrk="1" fontAlgn="base" hangingPunct="1">
              <a:spcBef>
                <a:spcPts val="600"/>
              </a:spcBef>
              <a:spcAft>
                <a:spcPct val="0"/>
              </a:spcAft>
              <a:defRPr/>
            </a:pPr>
            <a:r>
              <a:rPr lang="en-US" sz="900" smtClean="0">
                <a:solidFill>
                  <a:srgbClr val="000000"/>
                </a:solidFill>
                <a:cs typeface="Century Gothic" charset="0"/>
              </a:rPr>
              <a:t>This document was prepared under Grant #90HC0002 for the U.S. Department of Health and Human Services, </a:t>
            </a:r>
            <a:br>
              <a:rPr lang="en-US" sz="900" smtClean="0">
                <a:solidFill>
                  <a:srgbClr val="000000"/>
                </a:solidFill>
                <a:cs typeface="Century Gothic" charset="0"/>
              </a:rPr>
            </a:br>
            <a:r>
              <a:rPr lang="en-US" sz="900" smtClean="0">
                <a:solidFill>
                  <a:srgbClr val="000000"/>
                </a:solidFill>
                <a:cs typeface="Century Gothic" charset="0"/>
              </a:rPr>
              <a:t>Administration for Children and Families, Office of Head Start, by the National Center on Quality Teaching and Learning.</a:t>
            </a:r>
          </a:p>
          <a:p>
            <a:pPr eaLnBrk="1" fontAlgn="base" hangingPunct="1">
              <a:spcBef>
                <a:spcPts val="600"/>
              </a:spcBef>
              <a:spcAft>
                <a:spcPct val="0"/>
              </a:spcAft>
              <a:defRPr/>
            </a:pPr>
            <a:endParaRPr lang="en-US" sz="900" smtClean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4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DBBC453A-6B12-3E4E-8E5B-4BFBFD851DC7}" type="datetimeFigureOut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Century Gothic" charset="0"/>
                <a:ea typeface="MS PGothic" charset="0"/>
                <a:cs typeface="MS PGothic" charset="0"/>
              </a:defRPr>
            </a:lvl1pPr>
          </a:lstStyle>
          <a:p>
            <a:pPr>
              <a:defRPr/>
            </a:pPr>
            <a:fld id="{39EC32C9-B8C3-E649-AEEB-A03131A2180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8083487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124201" y="2880313"/>
            <a:ext cx="5829994" cy="1030655"/>
          </a:xfrm>
        </p:spPr>
        <p:txBody>
          <a:bodyPr/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28A5BBF-9D10-134E-B485-EEEA9A92F7E1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5D3761-A81E-6E41-95B4-2C1C3FF2B42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8923822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E5520A-659F-F94C-B241-6E51BC71ADCE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F5414C-E5C5-524B-BFED-10CCF7D2252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254898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83C4CB2-60EF-364B-B401-9DFF777A8706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0C0F14E-0DBF-C440-B51C-50AFC127851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28893644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4DDF00-5895-514C-B992-E3D19BDD2AE7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4B0254-0EBB-0B4E-8E55-05CE80D4FF4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255777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745D450-CA8F-CA49-89A0-5B87E91CC32D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F86086-C5A6-AE46-8D47-BC364AF1A01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0725670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60C420F-210A-9343-BD04-5CF42DBE46DE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058A304-A8E6-0A49-960C-B5C6C7C7EAD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2559829"/>
      </p:ext>
    </p:extLst>
  </p:cSld>
  <p:clrMapOvr>
    <a:masterClrMapping/>
  </p:clrMapOvr>
  <p:hf sldNum="0" hdr="0" ftr="0" dt="0"/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E6DAC3F-EC4B-7948-8544-7807091CB448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70B0A0-BD0D-0A47-8B47-DBB61446AA4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9185082"/>
      </p:ext>
    </p:extLst>
  </p:cSld>
  <p:clrMapOvr>
    <a:masterClrMapping/>
  </p:clrMapOvr>
  <p:hf sldNum="0" hdr="0" ftr="0" dt="0"/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Drag picture to placeholder or click icon to add</a:t>
            </a:r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1AA48A4-2588-0C47-ADC4-1659FC084928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941BF64-22E1-DC4B-80F2-5FB49D2C47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3126705"/>
      </p:ext>
    </p:extLst>
  </p:cSld>
  <p:clrMapOvr>
    <a:masterClrMapping/>
  </p:clrMapOvr>
  <p:hf sldNum="0" hdr="0" ftr="0" dt="0"/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4086444-10BD-C54C-960A-39B8F5D4FA5B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A565DE8-A3E3-E148-B740-97BF49F17E9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9375914"/>
      </p:ext>
    </p:extLst>
  </p:cSld>
  <p:clrMapOvr>
    <a:masterClrMapping/>
  </p:clrMapOvr>
  <p:hf sldNum="0" hdr="0" ftr="0" dt="0"/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A8A3556-DC44-9142-ADC3-2A82B6B349C4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7CFD9F-1002-2647-AD75-414873B829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5557818"/>
      </p:ext>
    </p:extLst>
  </p:cSld>
  <p:clrMapOvr>
    <a:masterClrMapping/>
  </p:clrMapOvr>
  <p:hf sldNum="0" hdr="0" ftr="0" dt="0"/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>
            <a:spLocks noChangeArrowheads="1"/>
          </p:cNvSpPr>
          <p:nvPr/>
        </p:nvSpPr>
        <p:spPr bwMode="auto">
          <a:xfrm>
            <a:off x="331788" y="5583238"/>
            <a:ext cx="8477250" cy="877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  <a:cs typeface="ＭＳ Ｐゴシック" charset="0"/>
              </a:defRPr>
            </a:lvl1pPr>
            <a:lvl2pPr marL="742950" indent="-28575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2pPr>
            <a:lvl3pPr marL="11430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3pPr>
            <a:lvl4pPr marL="16002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4pPr>
            <a:lvl5pPr marL="20574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9pPr>
          </a:lstStyle>
          <a:p>
            <a:pPr algn="ctr" eaLnBrk="1" fontAlgn="base" hangingPunct="1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1400" smtClean="0">
                <a:solidFill>
                  <a:prstClr val="black"/>
                </a:solidFill>
              </a:rPr>
              <a:t>For more Information, contact us at: </a:t>
            </a:r>
            <a:r>
              <a:rPr lang="en-US" sz="1400" b="1" smtClean="0">
                <a:solidFill>
                  <a:prstClr val="black"/>
                </a:solidFill>
              </a:rPr>
              <a:t>NCQTL@UW.EDU </a:t>
            </a:r>
            <a:r>
              <a:rPr lang="en-US" sz="1400" smtClean="0">
                <a:solidFill>
                  <a:prstClr val="black"/>
                </a:solidFill>
              </a:rPr>
              <a:t>or 877-731-0764</a:t>
            </a:r>
          </a:p>
          <a:p>
            <a:pPr algn="ctr" eaLnBrk="1" fontAlgn="base" hangingPunct="1">
              <a:spcBef>
                <a:spcPts val="600"/>
              </a:spcBef>
              <a:spcAft>
                <a:spcPct val="0"/>
              </a:spcAft>
              <a:defRPr/>
            </a:pPr>
            <a:r>
              <a:rPr lang="en-US" sz="900" smtClean="0">
                <a:solidFill>
                  <a:prstClr val="black"/>
                </a:solidFill>
              </a:rPr>
              <a:t>This document was prepared under Grant #90HC0002 for the U.S. Department of Health and Human Services, </a:t>
            </a:r>
            <a:br>
              <a:rPr lang="en-US" sz="900" smtClean="0">
                <a:solidFill>
                  <a:prstClr val="black"/>
                </a:solidFill>
              </a:rPr>
            </a:br>
            <a:r>
              <a:rPr lang="en-US" sz="900" smtClean="0">
                <a:solidFill>
                  <a:prstClr val="black"/>
                </a:solidFill>
              </a:rPr>
              <a:t>Administration for Children and Families, Office of Head Start, by the National Center on Quality Teaching and Learning.</a:t>
            </a:r>
          </a:p>
          <a:p>
            <a:pPr eaLnBrk="1" fontAlgn="base" hangingPunct="1">
              <a:spcBef>
                <a:spcPts val="600"/>
              </a:spcBef>
              <a:spcAft>
                <a:spcPct val="0"/>
              </a:spcAft>
              <a:defRPr/>
            </a:pPr>
            <a:endParaRPr lang="en-US" sz="900" smtClean="0">
              <a:solidFill>
                <a:prstClr val="black"/>
              </a:solidFill>
            </a:endParaRPr>
          </a:p>
        </p:txBody>
      </p:sp>
      <p:sp>
        <p:nvSpPr>
          <p:cNvPr id="3" name="TextBox 2"/>
          <p:cNvSpPr txBox="1">
            <a:spLocks noChangeArrowheads="1"/>
          </p:cNvSpPr>
          <p:nvPr userDrawn="1"/>
        </p:nvSpPr>
        <p:spPr bwMode="auto">
          <a:xfrm>
            <a:off x="331788" y="5583238"/>
            <a:ext cx="8477250" cy="877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  <a:cs typeface="ＭＳ Ｐゴシック" charset="0"/>
              </a:defRPr>
            </a:lvl1pPr>
            <a:lvl2pPr marL="742950" indent="-28575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2pPr>
            <a:lvl3pPr marL="11430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3pPr>
            <a:lvl4pPr marL="16002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4pPr>
            <a:lvl5pPr marL="2057400" indent="-228600" defTabSz="457200" eaLnBrk="0" hangingPunct="0"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ＭＳ Ｐゴシック" charset="0"/>
              </a:defRPr>
            </a:lvl9pPr>
          </a:lstStyle>
          <a:p>
            <a:pPr algn="ctr" eaLnBrk="1" fontAlgn="base" hangingPunct="1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1400" smtClean="0">
                <a:solidFill>
                  <a:prstClr val="black"/>
                </a:solidFill>
              </a:rPr>
              <a:t>For more Information, contact us at: </a:t>
            </a:r>
            <a:r>
              <a:rPr lang="en-US" sz="1400" b="1" smtClean="0">
                <a:solidFill>
                  <a:prstClr val="black"/>
                </a:solidFill>
              </a:rPr>
              <a:t>NCQTL@UW.EDU </a:t>
            </a:r>
            <a:r>
              <a:rPr lang="en-US" sz="1400" smtClean="0">
                <a:solidFill>
                  <a:prstClr val="black"/>
                </a:solidFill>
              </a:rPr>
              <a:t>or 877-731-0764</a:t>
            </a:r>
          </a:p>
          <a:p>
            <a:pPr algn="ctr" eaLnBrk="1" fontAlgn="base" hangingPunct="1">
              <a:spcBef>
                <a:spcPts val="600"/>
              </a:spcBef>
              <a:spcAft>
                <a:spcPct val="0"/>
              </a:spcAft>
              <a:defRPr/>
            </a:pPr>
            <a:r>
              <a:rPr lang="en-US" sz="900" smtClean="0">
                <a:solidFill>
                  <a:prstClr val="black"/>
                </a:solidFill>
              </a:rPr>
              <a:t>This document was prepared under Grant #90HC0002 for the U.S. Department of Health and Human Services, </a:t>
            </a:r>
            <a:br>
              <a:rPr lang="en-US" sz="900" smtClean="0">
                <a:solidFill>
                  <a:prstClr val="black"/>
                </a:solidFill>
              </a:rPr>
            </a:br>
            <a:r>
              <a:rPr lang="en-US" sz="900" smtClean="0">
                <a:solidFill>
                  <a:prstClr val="black"/>
                </a:solidFill>
              </a:rPr>
              <a:t>Administration for Children and Families, Office of Head Start, by the National Center on Quality Teaching and Learning.</a:t>
            </a:r>
          </a:p>
          <a:p>
            <a:pPr eaLnBrk="1" fontAlgn="base" hangingPunct="1">
              <a:spcBef>
                <a:spcPts val="600"/>
              </a:spcBef>
              <a:spcAft>
                <a:spcPct val="0"/>
              </a:spcAft>
              <a:defRPr/>
            </a:pPr>
            <a:endParaRPr lang="en-US" sz="900" smtClean="0">
              <a:solidFill>
                <a:prstClr val="black"/>
              </a:solidFill>
            </a:endParaRPr>
          </a:p>
        </p:txBody>
      </p:sp>
      <p:sp>
        <p:nvSpPr>
          <p:cNvPr id="4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6A0EF27-E5D5-C14D-85D8-F97EC1674811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329D96-BD49-0A45-9A5D-1647287B076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4316091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124201" y="2880313"/>
            <a:ext cx="5829994" cy="1030655"/>
          </a:xfrm>
        </p:spPr>
        <p:txBody>
          <a:bodyPr/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DAF9FB1-660C-194F-8F7D-04A113BA453E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2558EC-503D-6846-8BAC-3CA91DBEE90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1585122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A5FCD71-999B-2F45-99DF-224A49287D64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0FD60FD-1E06-8744-B76C-ED4BC439271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9981116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417FCF4-1FB5-BB4B-BC99-9902C1512E44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2AFEAB2-6A1D-9747-BF40-17E73989B99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4550143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6FC1210-B96B-F545-8E3B-5515C5395302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2596015-ACD5-1C4F-AB27-7640CDA1AB7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4607797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BA88260-D7A2-6440-94D2-6E4ACC566A9B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DE0DD69-B1F1-5442-A2FF-241DF2E0B0D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7973217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535BBB3-0341-A64F-9B5F-E6F3680A8E10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0C48753-8F88-0B46-9E76-EEC0F38187E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3006067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7F8345D-ECBC-1543-BA96-0EA19906C8BC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2329E4-B8C3-FB40-BC88-608F42713AC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4939911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F493208-AF56-A941-B5A6-38EBE346742E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366147A-13A6-C94F-A777-CA98B96EA31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7153681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Drag picture to placeholder or click icon to add</a:t>
            </a:r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F88C9FB-35A9-834E-B940-2403ED90D866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B642BBA-4E90-E04F-8595-25D9FBB896D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00207727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B3D1DCD-AF97-1C44-B0DD-FCD35D6A3740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55A14B-B332-1F47-A6C0-ED44F2C4348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824626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AD9B5CA-9717-5541-ADDA-E9CB5B241505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9C89697-6B69-0C4F-A537-8E40B6795DA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6306478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EB33119-ACA9-2A4A-96F2-FE9C1D5F6FD0}" type="datetime1">
              <a:rPr lang="en-US"/>
              <a:pPr>
                <a:defRPr/>
              </a:pPr>
              <a:t>10/22/2014</a:t>
            </a:fld>
            <a:endParaRPr lang="en-US"/>
          </a:p>
        </p:txBody>
      </p:sp>
      <p:sp>
        <p:nvSpPr>
          <p:cNvPr id="3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>
            <a:lvl1pPr>
              <a:defRPr>
                <a:solidFill>
                  <a:prstClr val="black">
                    <a:tint val="75000"/>
                  </a:prstClr>
                </a:solidFill>
                <a:latin typeface="Calibri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3482AB-7FA8-7D4D-9AD1-0D39D3FBC48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684389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1.xml"/><Relationship Id="rId13" Type="http://schemas.openxmlformats.org/officeDocument/2006/relationships/theme" Target="../theme/theme4.xml"/><Relationship Id="rId3" Type="http://schemas.openxmlformats.org/officeDocument/2006/relationships/slideLayout" Target="../slideLayouts/slideLayout36.xml"/><Relationship Id="rId7" Type="http://schemas.openxmlformats.org/officeDocument/2006/relationships/slideLayout" Target="../slideLayouts/slideLayout40.xml"/><Relationship Id="rId12" Type="http://schemas.openxmlformats.org/officeDocument/2006/relationships/slideLayout" Target="../slideLayouts/slideLayout45.xml"/><Relationship Id="rId2" Type="http://schemas.openxmlformats.org/officeDocument/2006/relationships/slideLayout" Target="../slideLayouts/slideLayout35.xml"/><Relationship Id="rId1" Type="http://schemas.openxmlformats.org/officeDocument/2006/relationships/slideLayout" Target="../slideLayouts/slideLayout34.xml"/><Relationship Id="rId6" Type="http://schemas.openxmlformats.org/officeDocument/2006/relationships/slideLayout" Target="../slideLayouts/slideLayout39.xml"/><Relationship Id="rId11" Type="http://schemas.openxmlformats.org/officeDocument/2006/relationships/slideLayout" Target="../slideLayouts/slideLayout44.xml"/><Relationship Id="rId5" Type="http://schemas.openxmlformats.org/officeDocument/2006/relationships/slideLayout" Target="../slideLayouts/slideLayout38.xml"/><Relationship Id="rId10" Type="http://schemas.openxmlformats.org/officeDocument/2006/relationships/slideLayout" Target="../slideLayouts/slideLayout43.xml"/><Relationship Id="rId4" Type="http://schemas.openxmlformats.org/officeDocument/2006/relationships/slideLayout" Target="../slideLayouts/slideLayout37.xml"/><Relationship Id="rId9" Type="http://schemas.openxmlformats.org/officeDocument/2006/relationships/slideLayout" Target="../slideLayouts/slideLayout42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0268A6C-E31C-46E0-9F59-13CB872CC2BA}" type="datetimeFigureOut">
              <a:rPr lang="en-US" smtClean="0"/>
              <a:t>10/22/2014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F1832E8-BF87-418A-9E01-EF282474E6C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83388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66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331788" y="1830388"/>
            <a:ext cx="8477250" cy="4525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prstClr val="black">
                    <a:tint val="75000"/>
                  </a:prstClr>
                </a:solidFill>
                <a:latin typeface="Century Gothic" pitchFamily="34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B9E50C3F-82C4-AE4A-B5B1-2E8B179ED030}" type="datetime1">
              <a:rPr lang="en-US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10/22/2014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prstClr val="black">
                    <a:tint val="75000"/>
                  </a:prstClr>
                </a:solidFill>
                <a:latin typeface="Century Gothic" pitchFamily="34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prstClr val="black">
                    <a:tint val="75000"/>
                  </a:prstClr>
                </a:solidFill>
                <a:latin typeface="Century Gothic" pitchFamily="34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6834158D-6F3D-5046-AE17-7876F68510F1}" type="slidenum">
              <a:rPr lang="en-US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026837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sldNum="0" hdr="0" ftr="0" dt="0"/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3600" kern="1200" cap="all">
          <a:solidFill>
            <a:schemeClr val="tx1"/>
          </a:solidFill>
          <a:latin typeface="Century Gothic"/>
          <a:ea typeface="ＭＳ Ｐゴシック" charset="0"/>
          <a:cs typeface="Century Gothic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charset="0"/>
          <a:ea typeface="ＭＳ Ｐゴシック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Century Gothic"/>
          <a:ea typeface="ＭＳ Ｐゴシック" charset="0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331788" y="1830388"/>
            <a:ext cx="8477250" cy="4525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cs typeface="Arial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442D5E3C-9486-E342-BA7E-066AD5B199A9}" type="datetime1">
              <a:rPr lang="en-US">
                <a:latin typeface="Century Gothic" charset="0"/>
                <a:ea typeface="MS PGothic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10/22/2014</a:t>
            </a:fld>
            <a:endParaRPr lang="en-US">
              <a:latin typeface="Century Gothic" charset="0"/>
              <a:ea typeface="MS PGothic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  <a:latin typeface="Century Gothic" pitchFamily="34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cs typeface="Arial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A9C708EC-4737-C74A-96B8-73C84E86CA05}" type="slidenum">
              <a:rPr lang="en-US">
                <a:latin typeface="Century Gothic" charset="0"/>
                <a:ea typeface="MS PGothic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latin typeface="Century Gothic" charset="0"/>
              <a:ea typeface="MS PGothic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552478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hf sldNum="0" hdr="0" ftr="0" dt="0"/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3600" kern="1200" cap="all">
          <a:solidFill>
            <a:schemeClr val="tx1"/>
          </a:solidFill>
          <a:latin typeface="Century Gothic"/>
          <a:ea typeface="MS PGothic" pitchFamily="34" charset="-128"/>
          <a:cs typeface="Century Gothic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9pPr>
    </p:titleStyle>
    <p:bodyStyle>
      <a:lvl1pPr marL="273050" indent="-273050" algn="l" defTabSz="457200" rtl="0" eaLnBrk="0" fontAlgn="base" hangingPunct="0">
        <a:spcBef>
          <a:spcPts val="8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Century Gothic"/>
          <a:ea typeface="MS PGothic" pitchFamily="34" charset="-128"/>
          <a:cs typeface="Century Gothic"/>
        </a:defRPr>
      </a:lvl1pPr>
      <a:lvl2pPr marL="639763" indent="-273050" algn="l" defTabSz="457200" rtl="0" eaLnBrk="0" fontAlgn="base" hangingPunct="0">
        <a:spcBef>
          <a:spcPts val="8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3315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331788" y="1830388"/>
            <a:ext cx="8477250" cy="4525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charset="0"/>
                <a:cs typeface="Arial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1C64724D-90CD-EA4A-91C9-7F5AD145CCB5}" type="datetime1">
              <a:rPr lang="en-US">
                <a:ea typeface="MS PGothic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10/22/2014</a:t>
            </a:fld>
            <a:endParaRPr lang="en-US">
              <a:ea typeface="MS PGothic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Calibri" pitchFamily="34" charset="0"/>
                <a:ea typeface="+mn-ea"/>
                <a:cs typeface="Arial" pitchFamily="34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charset="0"/>
                <a:cs typeface="Arial" charset="0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59C7BAFE-A46A-A64A-8695-C4D6DA2CFC43}" type="slidenum">
              <a:rPr lang="en-US">
                <a:ea typeface="MS PGothic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ea typeface="MS PGothic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14379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  <p:sldLayoutId id="2147483696" r:id="rId12"/>
  </p:sldLayoutIdLst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3600" kern="1200" cap="all">
          <a:solidFill>
            <a:schemeClr val="tx1"/>
          </a:solidFill>
          <a:latin typeface="Century Gothic"/>
          <a:ea typeface="MS PGothic" pitchFamily="34" charset="-128"/>
          <a:cs typeface="Century Gothic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MS PGothic" pitchFamily="34" charset="-128"/>
          <a:cs typeface="Century Gothic" pitchFamily="34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entury Gothic" pitchFamily="34" charset="0"/>
          <a:ea typeface="Century Gothic" pitchFamily="34" charset="0"/>
          <a:cs typeface="Century Gothic" pitchFamily="34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Century Gothic"/>
          <a:ea typeface="MS PGothic" pitchFamily="34" charset="-128"/>
          <a:cs typeface="Century Gothic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Century Gothic"/>
          <a:ea typeface="Century Gothic" pitchFamily="34" charset="0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4.xml"/><Relationship Id="rId4" Type="http://schemas.openxmlformats.org/officeDocument/2006/relationships/image" Target="../media/image9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4.xml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4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4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4.xml"/><Relationship Id="rId4" Type="http://schemas.openxmlformats.org/officeDocument/2006/relationships/image" Target="../media/image15.jpe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7" Type="http://schemas.openxmlformats.org/officeDocument/2006/relationships/image" Target="../media/image21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4.xml"/><Relationship Id="rId6" Type="http://schemas.openxmlformats.org/officeDocument/2006/relationships/image" Target="../media/image20.jpeg"/><Relationship Id="rId5" Type="http://schemas.openxmlformats.org/officeDocument/2006/relationships/image" Target="../media/image19.jpeg"/><Relationship Id="rId4" Type="http://schemas.openxmlformats.org/officeDocument/2006/relationships/image" Target="../media/image18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4.xml"/><Relationship Id="rId6" Type="http://schemas.openxmlformats.org/officeDocument/2006/relationships/image" Target="../media/image25.jpeg"/><Relationship Id="rId5" Type="http://schemas.openxmlformats.org/officeDocument/2006/relationships/image" Target="../media/image24.png"/><Relationship Id="rId4" Type="http://schemas.openxmlformats.org/officeDocument/2006/relationships/image" Target="../media/image23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4.xml"/><Relationship Id="rId5" Type="http://schemas.openxmlformats.org/officeDocument/2006/relationships/image" Target="../media/image28.jpeg"/><Relationship Id="rId4" Type="http://schemas.openxmlformats.org/officeDocument/2006/relationships/image" Target="../media/image27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4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4.xml"/><Relationship Id="rId5" Type="http://schemas.openxmlformats.org/officeDocument/2006/relationships/image" Target="../media/image32.jpeg"/><Relationship Id="rId4" Type="http://schemas.openxmlformats.org/officeDocument/2006/relationships/image" Target="../media/image31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2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24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2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7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4" Type="http://schemas.openxmlformats.org/officeDocument/2006/relationships/image" Target="../media/image36.pn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4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124200" y="2782888"/>
            <a:ext cx="5843588" cy="1355725"/>
          </a:xfrm>
        </p:spPr>
        <p:txBody>
          <a:bodyPr>
            <a:noAutofit/>
          </a:bodyPr>
          <a:lstStyle/>
          <a:p>
            <a:pPr eaLnBrk="1" fontAlgn="auto" hangingPunct="1">
              <a:lnSpc>
                <a:spcPct val="90000"/>
              </a:lnSpc>
              <a:spcAft>
                <a:spcPts val="0"/>
              </a:spcAft>
              <a:defRPr/>
            </a:pPr>
            <a:r>
              <a:rPr lang="en-US" sz="1900" dirty="0" smtClean="0">
                <a:ea typeface="+mj-ea"/>
              </a:rPr>
              <a:t>Ongoing Child Assessment:</a:t>
            </a:r>
            <a:br>
              <a:rPr lang="en-US" sz="1900" dirty="0" smtClean="0">
                <a:ea typeface="+mj-ea"/>
              </a:rPr>
            </a:br>
            <a:r>
              <a:rPr lang="en-US" sz="3600" dirty="0" smtClean="0">
                <a:ea typeface="+mj-ea"/>
              </a:rPr>
              <a:t>Collecting and Using Work Samples</a:t>
            </a:r>
            <a:endParaRPr lang="en-US" sz="3600" dirty="0">
              <a:ea typeface="+mj-ea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7315200" y="6642100"/>
            <a:ext cx="1676400" cy="2159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800" dirty="0">
                <a:solidFill>
                  <a:prstClr val="white">
                    <a:lumMod val="75000"/>
                  </a:prstClr>
                </a:solidFill>
                <a:latin typeface="Century Gothic" charset="0"/>
                <a:ea typeface="MS PGothic" charset="0"/>
              </a:rPr>
              <a:t>SPRING 2014</a:t>
            </a:r>
          </a:p>
        </p:txBody>
      </p:sp>
    </p:spTree>
    <p:extLst>
      <p:ext uri="{BB962C8B-B14F-4D97-AF65-F5344CB8AC3E}">
        <p14:creationId xmlns:p14="http://schemas.microsoft.com/office/powerpoint/2010/main" val="9486633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>
              <a:defRPr/>
            </a:pPr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0962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0"/>
          <a:stretch>
            <a:fillRect/>
          </a:stretch>
        </p:blipFill>
        <p:spPr>
          <a:xfrm>
            <a:off x="1817688" y="1841500"/>
            <a:ext cx="5592762" cy="4646613"/>
          </a:xfrm>
        </p:spPr>
      </p:pic>
      <p:sp>
        <p:nvSpPr>
          <p:cNvPr id="3" name="Rectangle 2"/>
          <p:cNvSpPr/>
          <p:nvPr/>
        </p:nvSpPr>
        <p:spPr>
          <a:xfrm>
            <a:off x="1531938" y="1841500"/>
            <a:ext cx="5611812" cy="148272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717675" y="3324225"/>
            <a:ext cx="3411538" cy="2195513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1684338" y="5519738"/>
            <a:ext cx="5611812" cy="96837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189800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5" grpId="0" animBg="1"/>
      <p:bldP spid="6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itle 2"/>
          <p:cNvSpPr>
            <a:spLocks noGrp="1"/>
          </p:cNvSpPr>
          <p:nvPr>
            <p:ph type="title"/>
          </p:nvPr>
        </p:nvSpPr>
        <p:spPr>
          <a:xfrm>
            <a:off x="314325" y="369888"/>
            <a:ext cx="85090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latin typeface="Century Gothic" pitchFamily="34" charset="0"/>
                <a:ea typeface="Century Gothic" pitchFamily="34" charset="0"/>
                <a:cs typeface="Century Gothic" pitchFamily="34" charset="0"/>
              </a:rPr>
              <a:t>OBJECTIVES</a:t>
            </a:r>
          </a:p>
        </p:txBody>
      </p:sp>
      <p:sp>
        <p:nvSpPr>
          <p:cNvPr id="41986" name="Content Placeholder 1"/>
          <p:cNvSpPr>
            <a:spLocks noGrp="1"/>
          </p:cNvSpPr>
          <p:nvPr>
            <p:ph idx="1"/>
          </p:nvPr>
        </p:nvSpPr>
        <p:spPr>
          <a:xfrm>
            <a:off x="482600" y="2014538"/>
            <a:ext cx="5241925" cy="4191000"/>
          </a:xfrm>
        </p:spPr>
        <p:txBody>
          <a:bodyPr/>
          <a:lstStyle/>
          <a:p>
            <a:pPr>
              <a:spcBef>
                <a:spcPts val="2000"/>
              </a:spcBef>
            </a:pPr>
            <a:r>
              <a:rPr lang="en-US">
                <a:latin typeface="Century Gothic" charset="0"/>
                <a:ea typeface="MS PGothic" charset="0"/>
              </a:rPr>
              <a:t>Learn how to collect different types of work samples.</a:t>
            </a:r>
          </a:p>
          <a:p>
            <a:pPr>
              <a:spcBef>
                <a:spcPts val="2000"/>
              </a:spcBef>
            </a:pPr>
            <a:r>
              <a:rPr lang="en-US">
                <a:latin typeface="Century Gothic" charset="0"/>
                <a:ea typeface="MS PGothic" charset="0"/>
              </a:rPr>
              <a:t>Understand and use information from work samples to document children’</a:t>
            </a:r>
            <a:r>
              <a:rPr lang="en-US" altLang="ja-JP">
                <a:latin typeface="Century Gothic" charset="0"/>
                <a:ea typeface="MS PGothic" charset="0"/>
              </a:rPr>
              <a:t>s progress.</a:t>
            </a:r>
          </a:p>
        </p:txBody>
      </p:sp>
      <p:pic>
        <p:nvPicPr>
          <p:cNvPr id="41987" name="Picture 2" descr="Oneida-Tanya-P024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499100" y="4116388"/>
            <a:ext cx="3122613" cy="210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988" name="Picture 2" descr="Friends_of_Children_Marveline_P136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491163" y="2024063"/>
            <a:ext cx="3130550" cy="1995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796032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/>
          <p:nvPr/>
        </p:nvSpPr>
        <p:spPr>
          <a:xfrm>
            <a:off x="470648" y="1855648"/>
            <a:ext cx="8217646" cy="122223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DEFINITION</a:t>
            </a:r>
            <a:endParaRPr lang="en-US" dirty="0"/>
          </a:p>
        </p:txBody>
      </p:sp>
      <p:sp>
        <p:nvSpPr>
          <p:cNvPr id="47109" name="Content Placeholder 2"/>
          <p:cNvSpPr>
            <a:spLocks noGrp="1"/>
          </p:cNvSpPr>
          <p:nvPr>
            <p:ph idx="1"/>
          </p:nvPr>
        </p:nvSpPr>
        <p:spPr>
          <a:xfrm>
            <a:off x="717550" y="1874838"/>
            <a:ext cx="7731125" cy="1084262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r>
              <a:rPr lang="en-US">
                <a:solidFill>
                  <a:srgbClr val="FFFFFF"/>
                </a:solidFill>
                <a:latin typeface="Century Gothic" charset="0"/>
                <a:ea typeface="MS PGothic" charset="0"/>
              </a:rPr>
              <a:t>Work samples are records of children at work! </a:t>
            </a:r>
          </a:p>
        </p:txBody>
      </p:sp>
      <p:pic>
        <p:nvPicPr>
          <p:cNvPr id="3" name="Picture 2" descr="family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69900" y="3213100"/>
            <a:ext cx="2309813" cy="3206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 descr="Pagedale_Ernestine_P123(1)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168900" y="3213100"/>
            <a:ext cx="3519488" cy="3197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 descr="Richard_stacking_colored_kapla_blocks_3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916238" y="3213100"/>
            <a:ext cx="2135187" cy="3201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9575993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69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  <a:normAutofit fontScale="90000"/>
          </a:bodyPr>
          <a:lstStyle/>
          <a:p>
            <a:pPr>
              <a:defRPr/>
            </a:pPr>
            <a:r>
              <a:rPr lang="en-US" dirty="0" smtClean="0">
                <a:solidFill>
                  <a:srgbClr val="FF0000"/>
                </a:solidFill>
                <a:latin typeface="Century Gothic" charset="0"/>
                <a:ea typeface="MS PGothic" charset="0"/>
              </a:rPr>
              <a:t>Video:</a:t>
            </a:r>
            <a:br>
              <a:rPr lang="en-US" dirty="0" smtClean="0">
                <a:solidFill>
                  <a:srgbClr val="FF0000"/>
                </a:solidFill>
                <a:latin typeface="Century Gothic" charset="0"/>
                <a:ea typeface="MS PGothic" charset="0"/>
              </a:rPr>
            </a:br>
            <a:r>
              <a:rPr lang="en-US" dirty="0" smtClean="0">
                <a:solidFill>
                  <a:srgbClr val="FF0000"/>
                </a:solidFill>
                <a:latin typeface="Century Gothic" charset="0"/>
                <a:ea typeface="MS PGothic" charset="0"/>
              </a:rPr>
              <a:t>Collecting and Using Work Samples</a:t>
            </a:r>
            <a:endParaRPr lang="en-US" dirty="0">
              <a:solidFill>
                <a:srgbClr val="FF0000"/>
              </a:solidFill>
              <a:latin typeface="Century Gothic" charset="0"/>
              <a:ea typeface="MS PGothic" charset="0"/>
            </a:endParaRPr>
          </a:p>
        </p:txBody>
      </p:sp>
      <p:pic>
        <p:nvPicPr>
          <p:cNvPr id="2" name="Collecting and Using Work Samples-Draft 2.wm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-600"/>
            <a:ext cx="9144000" cy="6858600"/>
          </a:xfrm>
        </p:spPr>
      </p:pic>
    </p:spTree>
    <p:extLst>
      <p:ext uri="{BB962C8B-B14F-4D97-AF65-F5344CB8AC3E}">
        <p14:creationId xmlns:p14="http://schemas.microsoft.com/office/powerpoint/2010/main" val="21442054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/>
          <p:nvPr/>
        </p:nvSpPr>
        <p:spPr>
          <a:xfrm>
            <a:off x="470648" y="1855648"/>
            <a:ext cx="8217646" cy="122223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23554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>
                <a:latin typeface="Century Gothic" charset="0"/>
                <a:ea typeface="ＭＳ Ｐゴシック" charset="-128"/>
              </a:rPr>
              <a:t>KEEPING TRACK</a:t>
            </a:r>
          </a:p>
        </p:txBody>
      </p:sp>
      <p:sp>
        <p:nvSpPr>
          <p:cNvPr id="45061" name="Content Placeholder 1"/>
          <p:cNvSpPr>
            <a:spLocks noGrp="1"/>
          </p:cNvSpPr>
          <p:nvPr>
            <p:ph idx="1"/>
          </p:nvPr>
        </p:nvSpPr>
        <p:spPr>
          <a:xfrm>
            <a:off x="668338" y="1874838"/>
            <a:ext cx="8050212" cy="1217612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r>
              <a:rPr lang="en-US">
                <a:solidFill>
                  <a:schemeClr val="bg1"/>
                </a:solidFill>
                <a:latin typeface="Century Gothic" charset="0"/>
                <a:ea typeface="MS PGothic" charset="0"/>
              </a:rPr>
              <a:t>How do you record what the children </a:t>
            </a:r>
            <a:br>
              <a:rPr lang="en-US">
                <a:solidFill>
                  <a:schemeClr val="bg1"/>
                </a:solidFill>
                <a:latin typeface="Century Gothic" charset="0"/>
                <a:ea typeface="MS PGothic" charset="0"/>
              </a:rPr>
            </a:br>
            <a:r>
              <a:rPr lang="en-US">
                <a:solidFill>
                  <a:schemeClr val="bg1"/>
                </a:solidFill>
                <a:latin typeface="Century Gothic" charset="0"/>
                <a:ea typeface="MS PGothic" charset="0"/>
              </a:rPr>
              <a:t>in your program are doing?</a:t>
            </a:r>
          </a:p>
        </p:txBody>
      </p:sp>
      <p:pic>
        <p:nvPicPr>
          <p:cNvPr id="33795" name="Picture 1" descr="CAPSLO_Nora_P214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7550" y="3213100"/>
            <a:ext cx="3862388" cy="2693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 descr="Friends_of_Children_Marveline_P148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06938" y="3213100"/>
            <a:ext cx="3705225" cy="2693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4577062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37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3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PURPOSES OF </a:t>
            </a:r>
            <a:br>
              <a:rPr lang="en-US" cap="none">
                <a:latin typeface="Century Gothic" charset="0"/>
                <a:ea typeface="MS PGothic" charset="0"/>
              </a:rPr>
            </a:br>
            <a:r>
              <a:rPr lang="en-US" cap="none">
                <a:latin typeface="Century Gothic" charset="0"/>
                <a:ea typeface="MS PGothic" charset="0"/>
              </a:rPr>
              <a:t>ONGOING ASSESSMENT</a:t>
            </a:r>
          </a:p>
        </p:txBody>
      </p:sp>
      <p:sp>
        <p:nvSpPr>
          <p:cNvPr id="49154" name="Content Placeholder 2"/>
          <p:cNvSpPr>
            <a:spLocks noGrp="1"/>
          </p:cNvSpPr>
          <p:nvPr>
            <p:ph idx="1"/>
          </p:nvPr>
        </p:nvSpPr>
        <p:spPr>
          <a:xfrm>
            <a:off x="558800" y="1971675"/>
            <a:ext cx="8651875" cy="4525963"/>
          </a:xfrm>
        </p:spPr>
        <p:txBody>
          <a:bodyPr/>
          <a:lstStyle/>
          <a:p>
            <a:pPr marL="387350" eaLnBrk="1" hangingPunct="1">
              <a:spcAft>
                <a:spcPts val="600"/>
              </a:spcAft>
            </a:pPr>
            <a:r>
              <a:rPr lang="en-US">
                <a:latin typeface="Century Gothic" charset="0"/>
                <a:ea typeface="MS PGothic" charset="0"/>
              </a:rPr>
              <a:t>Monitor progress toward goals.</a:t>
            </a:r>
          </a:p>
          <a:p>
            <a:pPr marL="387350" eaLnBrk="1" hangingPunct="1">
              <a:spcAft>
                <a:spcPts val="600"/>
              </a:spcAft>
            </a:pPr>
            <a:r>
              <a:rPr lang="en-US">
                <a:latin typeface="Century Gothic" charset="0"/>
                <a:ea typeface="MS PGothic" charset="0"/>
              </a:rPr>
              <a:t>Inform teaching.</a:t>
            </a:r>
          </a:p>
          <a:p>
            <a:pPr marL="387350" eaLnBrk="1" hangingPunct="1">
              <a:spcAft>
                <a:spcPts val="600"/>
              </a:spcAft>
            </a:pPr>
            <a:r>
              <a:rPr lang="en-US">
                <a:latin typeface="Century Gothic" charset="0"/>
                <a:ea typeface="MS PGothic" charset="0"/>
              </a:rPr>
              <a:t>Share children’</a:t>
            </a:r>
            <a:r>
              <a:rPr lang="en-US" altLang="ja-JP">
                <a:latin typeface="Century Gothic" charset="0"/>
                <a:ea typeface="MS PGothic" charset="0"/>
              </a:rPr>
              <a:t>s progress with families.</a:t>
            </a:r>
          </a:p>
          <a:p>
            <a:pPr marL="387350" eaLnBrk="1" hangingPunct="1">
              <a:spcAft>
                <a:spcPts val="600"/>
              </a:spcAft>
            </a:pPr>
            <a:r>
              <a:rPr lang="en-US">
                <a:latin typeface="Century Gothic" charset="0"/>
                <a:ea typeface="MS PGothic" charset="0"/>
              </a:rPr>
              <a:t>Exchange information with specialists.</a:t>
            </a:r>
          </a:p>
          <a:p>
            <a:pPr marL="387350" eaLnBrk="1" hangingPunct="1">
              <a:spcAft>
                <a:spcPts val="600"/>
              </a:spcAft>
            </a:pPr>
            <a:r>
              <a:rPr lang="en-US">
                <a:latin typeface="Century Gothic" charset="0"/>
                <a:ea typeface="MS PGothic" charset="0"/>
              </a:rPr>
              <a:t>Support children’</a:t>
            </a:r>
            <a:r>
              <a:rPr lang="en-US" altLang="ja-JP">
                <a:latin typeface="Century Gothic" charset="0"/>
                <a:ea typeface="MS PGothic" charset="0"/>
              </a:rPr>
              <a:t>s development </a:t>
            </a:r>
            <a:br>
              <a:rPr lang="en-US" altLang="ja-JP">
                <a:latin typeface="Century Gothic" charset="0"/>
                <a:ea typeface="MS PGothic" charset="0"/>
              </a:rPr>
            </a:br>
            <a:r>
              <a:rPr lang="en-US" altLang="ja-JP">
                <a:latin typeface="Century Gothic" charset="0"/>
                <a:ea typeface="MS PGothic" charset="0"/>
              </a:rPr>
              <a:t>beyond the classroom.</a:t>
            </a:r>
          </a:p>
        </p:txBody>
      </p:sp>
    </p:spTree>
    <p:extLst>
      <p:ext uri="{BB962C8B-B14F-4D97-AF65-F5344CB8AC3E}">
        <p14:creationId xmlns:p14="http://schemas.microsoft.com/office/powerpoint/2010/main" val="730778999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reeform 3"/>
          <p:cNvSpPr/>
          <p:nvPr/>
        </p:nvSpPr>
        <p:spPr>
          <a:xfrm>
            <a:off x="470648" y="1855648"/>
            <a:ext cx="8217646" cy="167047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51204" name="Title 2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THE BASICS: WORK SAMPLES</a:t>
            </a:r>
          </a:p>
        </p:txBody>
      </p:sp>
      <p:sp>
        <p:nvSpPr>
          <p:cNvPr id="51205" name="Content Placeholder 1"/>
          <p:cNvSpPr>
            <a:spLocks noGrp="1"/>
          </p:cNvSpPr>
          <p:nvPr>
            <p:ph idx="1"/>
          </p:nvPr>
        </p:nvSpPr>
        <p:spPr>
          <a:xfrm>
            <a:off x="495300" y="1830388"/>
            <a:ext cx="8110538" cy="3870325"/>
          </a:xfrm>
        </p:spPr>
        <p:txBody>
          <a:bodyPr/>
          <a:lstStyle/>
          <a:p>
            <a:pPr marL="0" indent="0" eaLnBrk="1" hangingPunct="1">
              <a:spcAft>
                <a:spcPts val="1200"/>
              </a:spcAft>
              <a:buFont typeface="Arial" charset="0"/>
              <a:buNone/>
            </a:pPr>
            <a:r>
              <a:rPr lang="en-US">
                <a:solidFill>
                  <a:srgbClr val="FFFFFF"/>
                </a:solidFill>
                <a:latin typeface="Century Gothic" charset="0"/>
                <a:ea typeface="MS PGothic" charset="0"/>
              </a:rPr>
              <a:t>Photos or examples of what children do or create during an everyday activity. Include:</a:t>
            </a:r>
          </a:p>
          <a:p>
            <a:pPr marL="2011363" lvl="1" eaLnBrk="1" hangingPunct="1">
              <a:spcBef>
                <a:spcPts val="1000"/>
              </a:spcBef>
              <a:buFont typeface="Arial" charset="0"/>
              <a:buChar char="•"/>
            </a:pPr>
            <a:r>
              <a:rPr lang="en-US" sz="3200">
                <a:latin typeface="Century Gothic" charset="0"/>
                <a:ea typeface="MS PGothic" charset="0"/>
                <a:cs typeface="MS PGothic" charset="0"/>
              </a:rPr>
              <a:t>Date and name(s)</a:t>
            </a:r>
          </a:p>
          <a:p>
            <a:pPr marL="2011363" lvl="1" eaLnBrk="1" hangingPunct="1">
              <a:spcBef>
                <a:spcPts val="1000"/>
              </a:spcBef>
              <a:buFont typeface="Arial" charset="0"/>
              <a:buChar char="•"/>
            </a:pPr>
            <a:r>
              <a:rPr lang="en-US" sz="3200">
                <a:latin typeface="Century Gothic" charset="0"/>
                <a:ea typeface="MS PGothic" charset="0"/>
                <a:cs typeface="MS PGothic" charset="0"/>
              </a:rPr>
              <a:t>Activity</a:t>
            </a:r>
          </a:p>
          <a:p>
            <a:pPr marL="2011363" lvl="1" eaLnBrk="1" hangingPunct="1">
              <a:spcBef>
                <a:spcPts val="1000"/>
              </a:spcBef>
              <a:buFont typeface="Arial" charset="0"/>
              <a:buChar char="•"/>
            </a:pPr>
            <a:r>
              <a:rPr lang="en-US" sz="3200">
                <a:latin typeface="Century Gothic" charset="0"/>
                <a:ea typeface="MS PGothic" charset="0"/>
                <a:cs typeface="MS PGothic" charset="0"/>
              </a:rPr>
              <a:t>Assistance provided</a:t>
            </a:r>
            <a:endParaRPr lang="en-US" sz="3200" i="1">
              <a:solidFill>
                <a:srgbClr val="0070C0"/>
              </a:solidFill>
              <a:latin typeface="Century Gothic" charset="0"/>
              <a:ea typeface="MS PGothic" charset="0"/>
              <a:cs typeface="MS PGothic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468212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120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120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5120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5120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BENEFITS</a:t>
            </a:r>
            <a:endParaRPr lang="en-US" dirty="0"/>
          </a:p>
        </p:txBody>
      </p:sp>
      <p:sp>
        <p:nvSpPr>
          <p:cNvPr id="53250" name="Content Placeholder 2"/>
          <p:cNvSpPr>
            <a:spLocks noGrp="1"/>
          </p:cNvSpPr>
          <p:nvPr>
            <p:ph idx="1"/>
          </p:nvPr>
        </p:nvSpPr>
        <p:spPr>
          <a:xfrm>
            <a:off x="331788" y="1830388"/>
            <a:ext cx="4725987" cy="4364037"/>
          </a:xfrm>
        </p:spPr>
        <p:txBody>
          <a:bodyPr/>
          <a:lstStyle/>
          <a:p>
            <a:pPr>
              <a:spcBef>
                <a:spcPts val="1400"/>
              </a:spcBef>
            </a:pPr>
            <a:r>
              <a:rPr lang="en-US" sz="2400">
                <a:latin typeface="Century Gothic" charset="0"/>
                <a:ea typeface="MS PGothic" charset="0"/>
              </a:rPr>
              <a:t>Represent a moment in time</a:t>
            </a:r>
          </a:p>
          <a:p>
            <a:pPr>
              <a:spcBef>
                <a:spcPts val="1400"/>
              </a:spcBef>
            </a:pPr>
            <a:r>
              <a:rPr lang="en-US" sz="2400">
                <a:latin typeface="Century Gothic" charset="0"/>
                <a:ea typeface="MS PGothic" charset="0"/>
              </a:rPr>
              <a:t>Are easy to collect </a:t>
            </a:r>
          </a:p>
          <a:p>
            <a:pPr>
              <a:spcBef>
                <a:spcPts val="1400"/>
              </a:spcBef>
            </a:pPr>
            <a:r>
              <a:rPr lang="en-US" sz="2400">
                <a:latin typeface="Century Gothic" charset="0"/>
                <a:ea typeface="MS PGothic" charset="0"/>
              </a:rPr>
              <a:t>Can be used in a variety of curriculum domains</a:t>
            </a:r>
          </a:p>
          <a:p>
            <a:pPr>
              <a:spcBef>
                <a:spcPts val="1400"/>
              </a:spcBef>
            </a:pPr>
            <a:r>
              <a:rPr lang="en-US" sz="2400">
                <a:latin typeface="Century Gothic" charset="0"/>
                <a:ea typeface="MS PGothic" charset="0"/>
              </a:rPr>
              <a:t>Allow a comparison of </a:t>
            </a:r>
            <a:br>
              <a:rPr lang="en-US" sz="2400">
                <a:latin typeface="Century Gothic" charset="0"/>
                <a:ea typeface="MS PGothic" charset="0"/>
              </a:rPr>
            </a:br>
            <a:r>
              <a:rPr lang="en-US" sz="2400">
                <a:latin typeface="Century Gothic" charset="0"/>
                <a:ea typeface="MS PGothic" charset="0"/>
              </a:rPr>
              <a:t>children’s abilities across </a:t>
            </a:r>
            <a:br>
              <a:rPr lang="en-US" sz="2400">
                <a:latin typeface="Century Gothic" charset="0"/>
                <a:ea typeface="MS PGothic" charset="0"/>
              </a:rPr>
            </a:br>
            <a:r>
              <a:rPr lang="en-US" sz="2400">
                <a:latin typeface="Century Gothic" charset="0"/>
                <a:ea typeface="MS PGothic" charset="0"/>
              </a:rPr>
              <a:t>time</a:t>
            </a:r>
          </a:p>
          <a:p>
            <a:pPr>
              <a:spcBef>
                <a:spcPts val="1400"/>
              </a:spcBef>
            </a:pPr>
            <a:r>
              <a:rPr lang="en-US" sz="2400">
                <a:latin typeface="Century Gothic" charset="0"/>
                <a:ea typeface="MS PGothic" charset="0"/>
              </a:rPr>
              <a:t>Make child progress easy </a:t>
            </a:r>
            <a:br>
              <a:rPr lang="en-US" sz="2400">
                <a:latin typeface="Century Gothic" charset="0"/>
                <a:ea typeface="MS PGothic" charset="0"/>
              </a:rPr>
            </a:br>
            <a:r>
              <a:rPr lang="en-US" sz="2400">
                <a:latin typeface="Century Gothic" charset="0"/>
                <a:ea typeface="MS PGothic" charset="0"/>
              </a:rPr>
              <a:t>for staff and families to see</a:t>
            </a:r>
          </a:p>
        </p:txBody>
      </p:sp>
      <p:pic>
        <p:nvPicPr>
          <p:cNvPr id="53251" name="Picture 2" descr="Wapato_Eloise_P217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145088" y="1952625"/>
            <a:ext cx="3505200" cy="3986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836482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3" name="Title 2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PLAN TO COLLECT WORK SAMPLES</a:t>
            </a:r>
          </a:p>
        </p:txBody>
      </p:sp>
      <p:pic>
        <p:nvPicPr>
          <p:cNvPr id="43010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90538" y="4216400"/>
            <a:ext cx="2236787" cy="2189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 descr="Friends_of_Children_Marveline_P117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6962775" y="4213225"/>
            <a:ext cx="1708150" cy="2197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2" descr="learning copy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846388" y="4214813"/>
            <a:ext cx="2846387" cy="21955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 descr="Wapato_Eloise_P077-Math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93713" y="1919288"/>
            <a:ext cx="3271837" cy="21828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 descr="Wapato_Eloise_004.jp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876675" y="1919288"/>
            <a:ext cx="4797425" cy="21828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Freeform 12"/>
          <p:cNvSpPr/>
          <p:nvPr/>
        </p:nvSpPr>
        <p:spPr>
          <a:xfrm>
            <a:off x="5812119" y="4216353"/>
            <a:ext cx="1038411" cy="2193411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0403727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430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1" name="Title 2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WORK SAMPLES: DRAWINGS</a:t>
            </a:r>
          </a:p>
        </p:txBody>
      </p:sp>
      <p:pic>
        <p:nvPicPr>
          <p:cNvPr id="2" name="Picture 1" descr="dictation_2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541838" y="1933575"/>
            <a:ext cx="4135437" cy="2406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6323" name="Picture 3" descr="Wapato_Eloise_P067(1)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7838" y="3630613"/>
            <a:ext cx="2116137" cy="27638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060" name="Picture 6" descr="house.pn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5038" t="2164" r="2638"/>
          <a:stretch>
            <a:fillRect/>
          </a:stretch>
        </p:blipFill>
        <p:spPr bwMode="auto">
          <a:xfrm>
            <a:off x="2727325" y="1935163"/>
            <a:ext cx="1687513" cy="2409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2" descr="two stick figures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9425" y="1935163"/>
            <a:ext cx="2112963" cy="1593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Freeform 10"/>
          <p:cNvSpPr/>
          <p:nvPr/>
        </p:nvSpPr>
        <p:spPr>
          <a:xfrm>
            <a:off x="2726766" y="4467412"/>
            <a:ext cx="5946587" cy="192741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1118198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63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0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450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69" name="Title 2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WORK SAMPLES: EARLY WRITING</a:t>
            </a:r>
          </a:p>
        </p:txBody>
      </p:sp>
      <p:pic>
        <p:nvPicPr>
          <p:cNvPr id="58370" name="Picture 8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1926"/>
          <a:stretch>
            <a:fillRect/>
          </a:stretch>
        </p:blipFill>
        <p:spPr>
          <a:xfrm>
            <a:off x="708025" y="4348163"/>
            <a:ext cx="5045075" cy="1373187"/>
          </a:xfrm>
        </p:spPr>
      </p:pic>
      <p:pic>
        <p:nvPicPr>
          <p:cNvPr id="58371" name="Picture 1" descr="beginning writing.pn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404" t="8862" r="2150" b="3749"/>
          <a:stretch>
            <a:fillRect/>
          </a:stretch>
        </p:blipFill>
        <p:spPr bwMode="auto">
          <a:xfrm>
            <a:off x="792163" y="2241550"/>
            <a:ext cx="4976812" cy="2030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8372" name="Picture 2" descr="stick figur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908675" y="2238375"/>
            <a:ext cx="2570163" cy="3449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054798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7" name="Title 2"/>
          <p:cNvSpPr>
            <a:spLocks noGrp="1"/>
          </p:cNvSpPr>
          <p:nvPr>
            <p:ph type="title"/>
          </p:nvPr>
        </p:nvSpPr>
        <p:spPr bwMode="auto">
          <a:xfrm>
            <a:off x="381000" y="292100"/>
            <a:ext cx="8382000" cy="1327150"/>
          </a:xfrm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WORK SAMPLES:</a:t>
            </a:r>
            <a:br>
              <a:rPr lang="en-US" cap="none">
                <a:latin typeface="Century Gothic" charset="0"/>
                <a:ea typeface="MS PGothic" charset="0"/>
              </a:rPr>
            </a:br>
            <a:r>
              <a:rPr lang="en-US" cap="none">
                <a:latin typeface="Century Gothic" charset="0"/>
                <a:ea typeface="MS PGothic" charset="0"/>
              </a:rPr>
              <a:t>PHOTOS OF 3-D STRUCTURES</a:t>
            </a:r>
          </a:p>
        </p:txBody>
      </p:sp>
      <p:pic>
        <p:nvPicPr>
          <p:cNvPr id="60418" name="Content Placeholder 3" descr="Free PlayBlock Area 3.jpg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76250" y="1911350"/>
            <a:ext cx="8199438" cy="4378325"/>
          </a:xfrm>
        </p:spPr>
      </p:pic>
    </p:spTree>
    <p:extLst>
      <p:ext uri="{BB962C8B-B14F-4D97-AF65-F5344CB8AC3E}">
        <p14:creationId xmlns:p14="http://schemas.microsoft.com/office/powerpoint/2010/main" val="4468500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Freeform 9"/>
          <p:cNvSpPr/>
          <p:nvPr/>
        </p:nvSpPr>
        <p:spPr>
          <a:xfrm>
            <a:off x="3369238" y="4572014"/>
            <a:ext cx="2607233" cy="107576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11" name="Freeform 10"/>
          <p:cNvSpPr/>
          <p:nvPr/>
        </p:nvSpPr>
        <p:spPr>
          <a:xfrm>
            <a:off x="6125886" y="4572014"/>
            <a:ext cx="2592290" cy="107576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9" name="Freeform 8"/>
          <p:cNvSpPr/>
          <p:nvPr/>
        </p:nvSpPr>
        <p:spPr>
          <a:xfrm>
            <a:off x="493061" y="4572014"/>
            <a:ext cx="2704352" cy="107576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  <p:sp>
        <p:nvSpPr>
          <p:cNvPr id="62474" name="Title 2"/>
          <p:cNvSpPr>
            <a:spLocks noGrp="1"/>
          </p:cNvSpPr>
          <p:nvPr>
            <p:ph type="title"/>
          </p:nvPr>
        </p:nvSpPr>
        <p:spPr bwMode="auto">
          <a:xfrm>
            <a:off x="0" y="266700"/>
            <a:ext cx="9144000" cy="1357313"/>
          </a:xfrm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WORK SAMPLES: PHOTOS OF </a:t>
            </a:r>
            <a:br>
              <a:rPr lang="en-US" cap="none">
                <a:latin typeface="Century Gothic" charset="0"/>
                <a:ea typeface="MS PGothic" charset="0"/>
              </a:rPr>
            </a:br>
            <a:r>
              <a:rPr lang="en-US" cap="none">
                <a:latin typeface="Century Gothic" charset="0"/>
                <a:ea typeface="MS PGothic" charset="0"/>
              </a:rPr>
              <a:t>ACTIVITIES AND INTERACTIONS</a:t>
            </a:r>
          </a:p>
        </p:txBody>
      </p:sp>
      <p:pic>
        <p:nvPicPr>
          <p:cNvPr id="62475" name="Picture 1" descr="joining play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362325" y="2249488"/>
            <a:ext cx="2616200" cy="2200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2476" name="Picture 4" descr="cooperative_play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6126163" y="2257425"/>
            <a:ext cx="2562225" cy="2195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2477" name="Picture 5" descr="plays_alon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93713" y="2257425"/>
            <a:ext cx="2703512" cy="219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2478" name="TextBox 2"/>
          <p:cNvSpPr txBox="1">
            <a:spLocks noChangeArrowheads="1"/>
          </p:cNvSpPr>
          <p:nvPr/>
        </p:nvSpPr>
        <p:spPr bwMode="auto">
          <a:xfrm>
            <a:off x="568325" y="4651375"/>
            <a:ext cx="2598738" cy="696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fontAlgn="base" hangingPunct="1">
              <a:spcBef>
                <a:spcPct val="0"/>
              </a:spcBef>
              <a:spcAft>
                <a:spcPct val="0"/>
              </a:spcAft>
            </a:pPr>
            <a:r>
              <a:rPr lang="en-US" sz="1800" dirty="0">
                <a:solidFill>
                  <a:prstClr val="white"/>
                </a:solidFill>
                <a:cs typeface="Century Gothic" charset="0"/>
              </a:rPr>
              <a:t>September 20, </a:t>
            </a:r>
            <a:r>
              <a:rPr lang="en-US" sz="1800" dirty="0" smtClean="0">
                <a:solidFill>
                  <a:prstClr val="white"/>
                </a:solidFill>
                <a:cs typeface="Century Gothic" charset="0"/>
              </a:rPr>
              <a:t>2014 </a:t>
            </a:r>
            <a:r>
              <a:rPr lang="en-US" sz="1800" dirty="0">
                <a:solidFill>
                  <a:prstClr val="white"/>
                </a:solidFill>
                <a:cs typeface="Century Gothic" charset="0"/>
              </a:rPr>
              <a:t>–</a:t>
            </a:r>
          </a:p>
          <a:p>
            <a:pPr eaLnBrk="1" fontAlgn="base" hangingPunct="1">
              <a:spcBef>
                <a:spcPct val="0"/>
              </a:spcBef>
              <a:spcAft>
                <a:spcPct val="0"/>
              </a:spcAft>
            </a:pPr>
            <a:r>
              <a:rPr lang="en-US" sz="1800" b="1" dirty="0">
                <a:solidFill>
                  <a:prstClr val="white"/>
                </a:solidFill>
                <a:cs typeface="Century Gothic" charset="0"/>
              </a:rPr>
              <a:t>Plays alone near other children</a:t>
            </a:r>
          </a:p>
        </p:txBody>
      </p:sp>
      <p:sp>
        <p:nvSpPr>
          <p:cNvPr id="62479" name="TextBox 3"/>
          <p:cNvSpPr txBox="1">
            <a:spLocks noChangeArrowheads="1"/>
          </p:cNvSpPr>
          <p:nvPr/>
        </p:nvSpPr>
        <p:spPr bwMode="auto">
          <a:xfrm>
            <a:off x="6242050" y="4783138"/>
            <a:ext cx="2408238" cy="722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fontAlgn="base" hangingPunct="1">
              <a:spcBef>
                <a:spcPct val="0"/>
              </a:spcBef>
              <a:spcAft>
                <a:spcPct val="0"/>
              </a:spcAft>
            </a:pPr>
            <a:r>
              <a:rPr lang="en-US" sz="1800" dirty="0">
                <a:solidFill>
                  <a:prstClr val="white"/>
                </a:solidFill>
                <a:cs typeface="Century Gothic" charset="0"/>
              </a:rPr>
              <a:t>May 23, </a:t>
            </a:r>
            <a:r>
              <a:rPr lang="en-US" sz="1800" dirty="0" smtClean="0">
                <a:solidFill>
                  <a:prstClr val="white"/>
                </a:solidFill>
                <a:cs typeface="Century Gothic" charset="0"/>
              </a:rPr>
              <a:t>2015 </a:t>
            </a:r>
            <a:r>
              <a:rPr lang="en-US" sz="1800" dirty="0">
                <a:solidFill>
                  <a:prstClr val="white"/>
                </a:solidFill>
                <a:cs typeface="Century Gothic" charset="0"/>
              </a:rPr>
              <a:t>–</a:t>
            </a:r>
          </a:p>
          <a:p>
            <a:pPr eaLnBrk="1" fontAlgn="base" hangingPunct="1">
              <a:spcBef>
                <a:spcPct val="0"/>
              </a:spcBef>
              <a:spcAft>
                <a:spcPct val="0"/>
              </a:spcAft>
            </a:pPr>
            <a:r>
              <a:rPr lang="en-US" sz="1800" b="1" dirty="0">
                <a:solidFill>
                  <a:prstClr val="white"/>
                </a:solidFill>
                <a:cs typeface="Century Gothic" charset="0"/>
              </a:rPr>
              <a:t>Participates in play</a:t>
            </a:r>
          </a:p>
        </p:txBody>
      </p:sp>
      <p:sp>
        <p:nvSpPr>
          <p:cNvPr id="62480" name="TextBox 6"/>
          <p:cNvSpPr txBox="1">
            <a:spLocks noChangeArrowheads="1"/>
          </p:cNvSpPr>
          <p:nvPr/>
        </p:nvSpPr>
        <p:spPr bwMode="auto">
          <a:xfrm>
            <a:off x="3448050" y="4652963"/>
            <a:ext cx="2460625" cy="650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/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fontAlgn="base" hangingPunct="1">
              <a:spcBef>
                <a:spcPct val="0"/>
              </a:spcBef>
              <a:spcAft>
                <a:spcPct val="0"/>
              </a:spcAft>
            </a:pPr>
            <a:r>
              <a:rPr lang="en-US" sz="1800" dirty="0">
                <a:solidFill>
                  <a:prstClr val="white"/>
                </a:solidFill>
                <a:cs typeface="Century Gothic" charset="0"/>
              </a:rPr>
              <a:t>January 17, </a:t>
            </a:r>
            <a:r>
              <a:rPr lang="en-US" sz="1800" dirty="0" smtClean="0">
                <a:solidFill>
                  <a:prstClr val="white"/>
                </a:solidFill>
                <a:cs typeface="Century Gothic" charset="0"/>
              </a:rPr>
              <a:t>2015 </a:t>
            </a:r>
            <a:r>
              <a:rPr lang="en-US" sz="1800" dirty="0">
                <a:solidFill>
                  <a:prstClr val="white"/>
                </a:solidFill>
                <a:cs typeface="Century Gothic" charset="0"/>
              </a:rPr>
              <a:t>–</a:t>
            </a:r>
          </a:p>
          <a:p>
            <a:pPr eaLnBrk="1" fontAlgn="base" hangingPunct="1">
              <a:spcBef>
                <a:spcPct val="0"/>
              </a:spcBef>
              <a:spcAft>
                <a:spcPct val="0"/>
              </a:spcAft>
            </a:pPr>
            <a:r>
              <a:rPr lang="en-US" sz="1800" b="1" dirty="0">
                <a:solidFill>
                  <a:prstClr val="white"/>
                </a:solidFill>
                <a:cs typeface="Century Gothic" charset="0"/>
              </a:rPr>
              <a:t>Observes children playing</a:t>
            </a:r>
          </a:p>
        </p:txBody>
      </p:sp>
    </p:spTree>
    <p:extLst>
      <p:ext uri="{BB962C8B-B14F-4D97-AF65-F5344CB8AC3E}">
        <p14:creationId xmlns:p14="http://schemas.microsoft.com/office/powerpoint/2010/main" val="17444948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24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24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24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624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624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4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624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9" grpId="0" animBg="1"/>
      <p:bldP spid="62478" grpId="0"/>
      <p:bldP spid="62479" grpId="0"/>
      <p:bldP spid="62480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3" name="Title 2"/>
          <p:cNvSpPr>
            <a:spLocks noGrp="1"/>
          </p:cNvSpPr>
          <p:nvPr>
            <p:ph type="title"/>
          </p:nvPr>
        </p:nvSpPr>
        <p:spPr bwMode="auto">
          <a:xfrm>
            <a:off x="298450" y="306388"/>
            <a:ext cx="8539163" cy="1408112"/>
          </a:xfrm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ORGANIZING WORK SAMPLES: PORTFOLIOS</a:t>
            </a:r>
          </a:p>
        </p:txBody>
      </p:sp>
      <p:sp>
        <p:nvSpPr>
          <p:cNvPr id="64514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 eaLnBrk="1" hangingPunct="1">
              <a:buFont typeface="Arial" charset="0"/>
              <a:buNone/>
            </a:pPr>
            <a:endParaRPr lang="en-US">
              <a:latin typeface="Century Gothic" charset="0"/>
              <a:ea typeface="Century Gothic" charset="0"/>
              <a:cs typeface="Century Gothic" charset="0"/>
            </a:endParaRPr>
          </a:p>
          <a:p>
            <a:pPr lvl="1" eaLnBrk="1" hangingPunct="1"/>
            <a:endParaRPr lang="en-US">
              <a:latin typeface="Century Gothic" charset="0"/>
              <a:ea typeface="Century Gothic" charset="0"/>
              <a:cs typeface="Century Gothic" charset="0"/>
            </a:endParaRPr>
          </a:p>
          <a:p>
            <a:pPr eaLnBrk="1" hangingPunct="1"/>
            <a:endParaRPr lang="en-US">
              <a:latin typeface="Century Gothic" charset="0"/>
              <a:ea typeface="MS PGothic" charset="0"/>
            </a:endParaRPr>
          </a:p>
        </p:txBody>
      </p:sp>
      <p:pic>
        <p:nvPicPr>
          <p:cNvPr id="64515" name="Picture 1" descr="CAPSLO_Nora_P278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371600" y="1905000"/>
            <a:ext cx="7308850" cy="4510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Freeform 5"/>
          <p:cNvSpPr/>
          <p:nvPr/>
        </p:nvSpPr>
        <p:spPr>
          <a:xfrm>
            <a:off x="478120" y="1904999"/>
            <a:ext cx="776940" cy="4512235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41714373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7" name="Title 2"/>
          <p:cNvSpPr>
            <a:spLocks noGrp="1"/>
          </p:cNvSpPr>
          <p:nvPr>
            <p:ph type="title"/>
          </p:nvPr>
        </p:nvSpPr>
        <p:spPr bwMode="auto">
          <a:xfrm>
            <a:off x="361950" y="304800"/>
            <a:ext cx="8382000" cy="1330325"/>
          </a:xfrm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ORGANIZING WORK SAMPLES: ELECTRONIC PORTFOLIOS </a:t>
            </a:r>
          </a:p>
        </p:txBody>
      </p:sp>
      <p:pic>
        <p:nvPicPr>
          <p:cNvPr id="65538" name="Picture 2" descr="At computer copy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7838" y="1927225"/>
            <a:ext cx="6140450" cy="4460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Freeform 5"/>
          <p:cNvSpPr/>
          <p:nvPr/>
        </p:nvSpPr>
        <p:spPr>
          <a:xfrm>
            <a:off x="6731001" y="1927412"/>
            <a:ext cx="1927412" cy="4459941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 fontAlgn="base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defRPr/>
            </a:pPr>
            <a:endParaRPr lang="en-US" sz="2800" dirty="0">
              <a:solidFill>
                <a:prstClr val="white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3484075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5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>
                <a:latin typeface="Century Gothic" charset="0"/>
                <a:ea typeface="ＭＳ Ｐゴシック" charset="0"/>
              </a:rPr>
              <a:t>WORK SAMPLES </a:t>
            </a:r>
            <a:r>
              <a:rPr lang="en-US" dirty="0">
                <a:latin typeface="Century Gothic" charset="0"/>
                <a:ea typeface="ＭＳ Ｐゴシック" charset="0"/>
              </a:rPr>
              <a:t>in the </a:t>
            </a:r>
            <a:r>
              <a:rPr lang="en-US" dirty="0" smtClean="0">
                <a:latin typeface="Century Gothic" charset="0"/>
                <a:ea typeface="ＭＳ Ｐゴシック" charset="0"/>
              </a:rPr>
              <a:t/>
            </a:r>
            <a:br>
              <a:rPr lang="en-US" dirty="0" smtClean="0">
                <a:latin typeface="Century Gothic" charset="0"/>
                <a:ea typeface="ＭＳ Ｐゴシック" charset="0"/>
              </a:rPr>
            </a:br>
            <a:r>
              <a:rPr lang="en-US" dirty="0" smtClean="0">
                <a:latin typeface="Century Gothic" charset="0"/>
                <a:ea typeface="ＭＳ Ｐゴシック" charset="0"/>
              </a:rPr>
              <a:t>Assessment-Instructional </a:t>
            </a:r>
            <a:r>
              <a:rPr lang="en-US" dirty="0">
                <a:latin typeface="Century Gothic" charset="0"/>
                <a:ea typeface="ＭＳ Ｐゴシック" charset="0"/>
              </a:rPr>
              <a:t>Cycle</a:t>
            </a:r>
          </a:p>
        </p:txBody>
      </p:sp>
      <p:pic>
        <p:nvPicPr>
          <p:cNvPr id="66562" name="Picture 3" descr="OngoingAssessmentDiagram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754188" y="1863725"/>
            <a:ext cx="5614987" cy="4578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4522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49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  <a:normAutofit fontScale="90000"/>
          </a:bodyPr>
          <a:lstStyle/>
          <a:p>
            <a:pPr>
              <a:defRPr/>
            </a:pPr>
            <a:r>
              <a:rPr lang="en-US" cap="none" dirty="0" smtClean="0">
                <a:solidFill>
                  <a:srgbClr val="FFFFFF"/>
                </a:solidFill>
                <a:latin typeface="Century Gothic" charset="0"/>
                <a:ea typeface="MS PGothic" charset="0"/>
              </a:rPr>
              <a:t>VIDEO: </a:t>
            </a:r>
            <a:r>
              <a:rPr lang="en-US" dirty="0" smtClean="0">
                <a:solidFill>
                  <a:srgbClr val="FFFFFF"/>
                </a:solidFill>
              </a:rPr>
              <a:t>DOCUMENTATION </a:t>
            </a:r>
            <a:r>
              <a:rPr lang="en-US" dirty="0">
                <a:solidFill>
                  <a:srgbClr val="FFFFFF"/>
                </a:solidFill>
              </a:rPr>
              <a:t>FOR INTENTIONAL </a:t>
            </a:r>
            <a:r>
              <a:rPr lang="en-US" dirty="0" smtClean="0">
                <a:solidFill>
                  <a:srgbClr val="FFFFFF"/>
                </a:solidFill>
              </a:rPr>
              <a:t>TEACHING</a:t>
            </a:r>
            <a:endParaRPr lang="en-US" cap="none" dirty="0">
              <a:solidFill>
                <a:srgbClr val="FFFFFF"/>
              </a:solidFill>
              <a:latin typeface="Century Gothic" charset="0"/>
              <a:ea typeface="MS PGothic" charset="0"/>
            </a:endParaRPr>
          </a:p>
        </p:txBody>
      </p:sp>
      <p:sp>
        <p:nvSpPr>
          <p:cNvPr id="67587" name="TextBox 1"/>
          <p:cNvSpPr txBox="1">
            <a:spLocks noChangeArrowheads="1"/>
          </p:cNvSpPr>
          <p:nvPr/>
        </p:nvSpPr>
        <p:spPr bwMode="auto">
          <a:xfrm>
            <a:off x="3489325" y="2243138"/>
            <a:ext cx="18415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entury Gothic" charset="0"/>
                <a:ea typeface="MS PGothic" charset="0"/>
                <a:cs typeface="MS PGothic" charset="0"/>
              </a:defRPr>
            </a:lvl9pPr>
          </a:lstStyle>
          <a:p>
            <a:pPr eaLnBrk="1" fontAlgn="base" hangingPunct="1">
              <a:spcBef>
                <a:spcPct val="0"/>
              </a:spcBef>
              <a:spcAft>
                <a:spcPct val="0"/>
              </a:spcAft>
            </a:pPr>
            <a:endParaRPr lang="en-US" sz="1800">
              <a:solidFill>
                <a:srgbClr val="FFFFFF"/>
              </a:solidFill>
            </a:endParaRPr>
          </a:p>
        </p:txBody>
      </p:sp>
      <p:pic>
        <p:nvPicPr>
          <p:cNvPr id="7" name="Role-of-Work-Samples-in-Teaching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98318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09" name="Title 1"/>
          <p:cNvSpPr>
            <a:spLocks noGrp="1"/>
          </p:cNvSpPr>
          <p:nvPr>
            <p:ph type="title"/>
          </p:nvPr>
        </p:nvSpPr>
        <p:spPr bwMode="auto">
          <a:xfrm>
            <a:off x="762000" y="339725"/>
            <a:ext cx="7696200" cy="1295400"/>
          </a:xfrm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>
                <a:latin typeface="Century Gothic" charset="0"/>
                <a:ea typeface="MS PGothic" charset="0"/>
              </a:rPr>
              <a:t>SUMMARY: COLLECTING AND USING WORK SAMPLES</a:t>
            </a:r>
          </a:p>
        </p:txBody>
      </p:sp>
      <p:sp>
        <p:nvSpPr>
          <p:cNvPr id="68610" name="Content Placeholder 2"/>
          <p:cNvSpPr>
            <a:spLocks noGrp="1"/>
          </p:cNvSpPr>
          <p:nvPr>
            <p:ph idx="1"/>
          </p:nvPr>
        </p:nvSpPr>
        <p:spPr>
          <a:xfrm>
            <a:off x="984250" y="1830388"/>
            <a:ext cx="7891463" cy="4525962"/>
          </a:xfrm>
        </p:spPr>
        <p:txBody>
          <a:bodyPr/>
          <a:lstStyle/>
          <a:p>
            <a:pPr eaLnBrk="1" hangingPunct="1">
              <a:spcAft>
                <a:spcPts val="600"/>
              </a:spcAft>
            </a:pPr>
            <a:r>
              <a:rPr lang="en-US" sz="2800">
                <a:latin typeface="Century Gothic" charset="0"/>
                <a:ea typeface="MS PGothic" charset="0"/>
              </a:rPr>
              <a:t>Provides a record of what children do during everyday activities</a:t>
            </a:r>
          </a:p>
          <a:p>
            <a:pPr eaLnBrk="1" hangingPunct="1"/>
            <a:r>
              <a:rPr lang="en-US" sz="2800">
                <a:latin typeface="Century Gothic" charset="0"/>
                <a:ea typeface="MS PGothic" charset="0"/>
              </a:rPr>
              <a:t>Helps keep track of what children are learning</a:t>
            </a:r>
          </a:p>
          <a:p>
            <a:pPr marL="647700" lvl="1" eaLnBrk="1" hangingPunct="1">
              <a:spcAft>
                <a:spcPts val="600"/>
              </a:spcAft>
            </a:pPr>
            <a:r>
              <a:rPr lang="en-US" sz="2400">
                <a:latin typeface="Century Gothic" charset="0"/>
                <a:ea typeface="MS PGothic" charset="0"/>
                <a:cs typeface="MS PGothic" charset="0"/>
              </a:rPr>
              <a:t>Include the date and name(s). If needed, </a:t>
            </a:r>
            <a:br>
              <a:rPr lang="en-US" sz="2400">
                <a:latin typeface="Century Gothic" charset="0"/>
                <a:ea typeface="MS PGothic" charset="0"/>
                <a:cs typeface="MS PGothic" charset="0"/>
              </a:rPr>
            </a:br>
            <a:r>
              <a:rPr lang="en-US" sz="2400">
                <a:latin typeface="Century Gothic" charset="0"/>
                <a:ea typeface="MS PGothic" charset="0"/>
                <a:cs typeface="MS PGothic" charset="0"/>
              </a:rPr>
              <a:t>add the activity and assistance provided.</a:t>
            </a:r>
          </a:p>
          <a:p>
            <a:pPr eaLnBrk="1" hangingPunct="1">
              <a:spcAft>
                <a:spcPts val="600"/>
              </a:spcAft>
            </a:pPr>
            <a:r>
              <a:rPr lang="en-US" sz="2800">
                <a:latin typeface="Century Gothic" charset="0"/>
                <a:ea typeface="MS PGothic" charset="0"/>
              </a:rPr>
              <a:t>Makes it easy to share information with families</a:t>
            </a:r>
          </a:p>
          <a:p>
            <a:pPr eaLnBrk="1" hangingPunct="1">
              <a:spcAft>
                <a:spcPts val="600"/>
              </a:spcAft>
            </a:pPr>
            <a:r>
              <a:rPr lang="en-US" sz="2800">
                <a:latin typeface="Century Gothic" charset="0"/>
                <a:ea typeface="MS PGothic" charset="0"/>
              </a:rPr>
              <a:t>Informs teaching</a:t>
            </a:r>
          </a:p>
        </p:txBody>
      </p:sp>
    </p:spTree>
    <p:extLst>
      <p:ext uri="{BB962C8B-B14F-4D97-AF65-F5344CB8AC3E}">
        <p14:creationId xmlns:p14="http://schemas.microsoft.com/office/powerpoint/2010/main" val="966557079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199188" y="6270625"/>
            <a:ext cx="1676400" cy="2159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800" dirty="0">
                <a:solidFill>
                  <a:prstClr val="white">
                    <a:lumMod val="75000"/>
                  </a:prstClr>
                </a:solidFill>
                <a:latin typeface="Century Gothic" charset="0"/>
                <a:ea typeface="MS PGothic" charset="0"/>
              </a:rPr>
              <a:t>SPRING 2014</a:t>
            </a:r>
          </a:p>
        </p:txBody>
      </p:sp>
    </p:spTree>
    <p:extLst>
      <p:ext uri="{BB962C8B-B14F-4D97-AF65-F5344CB8AC3E}">
        <p14:creationId xmlns:p14="http://schemas.microsoft.com/office/powerpoint/2010/main" val="8255923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1_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Default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245</Words>
  <Application>Microsoft Office PowerPoint</Application>
  <PresentationFormat>On-screen Show (4:3)</PresentationFormat>
  <Paragraphs>62</Paragraphs>
  <Slides>20</Slides>
  <Notes>11</Notes>
  <HiddenSlides>0</HiddenSlides>
  <MMClips>2</MMClips>
  <ScaleCrop>false</ScaleCrop>
  <HeadingPairs>
    <vt:vector size="4" baseType="variant">
      <vt:variant>
        <vt:lpstr>Theme</vt:lpstr>
      </vt:variant>
      <vt:variant>
        <vt:i4>4</vt:i4>
      </vt:variant>
      <vt:variant>
        <vt:lpstr>Slide Titles</vt:lpstr>
      </vt:variant>
      <vt:variant>
        <vt:i4>20</vt:i4>
      </vt:variant>
    </vt:vector>
  </HeadingPairs>
  <TitlesOfParts>
    <vt:vector size="24" baseType="lpstr">
      <vt:lpstr>Office Theme</vt:lpstr>
      <vt:lpstr>1_Powerpoint_template</vt:lpstr>
      <vt:lpstr>Powerpoint_template</vt:lpstr>
      <vt:lpstr>Default Theme</vt:lpstr>
      <vt:lpstr>Ongoing Child Assessment: Collecting and Using Work Samples</vt:lpstr>
      <vt:lpstr>FRAMEWORK FOR EFFECTIVE PRACTICE  SUPPORTING SCHOOL READINESS FOR ALL CHILDREN</vt:lpstr>
      <vt:lpstr>OBJECTIVES</vt:lpstr>
      <vt:lpstr>DEFINITION</vt:lpstr>
      <vt:lpstr>Video: Collecting and Using Work Samples</vt:lpstr>
      <vt:lpstr>KEEPING TRACK</vt:lpstr>
      <vt:lpstr>PURPOSES OF  ONGOING ASSESSMENT</vt:lpstr>
      <vt:lpstr>THE BASICS: WORK SAMPLES</vt:lpstr>
      <vt:lpstr>BENEFITS</vt:lpstr>
      <vt:lpstr>PLAN TO COLLECT WORK SAMPLES</vt:lpstr>
      <vt:lpstr>WORK SAMPLES: DRAWINGS</vt:lpstr>
      <vt:lpstr>WORK SAMPLES: EARLY WRITING</vt:lpstr>
      <vt:lpstr>WORK SAMPLES: PHOTOS OF 3-D STRUCTURES</vt:lpstr>
      <vt:lpstr>WORK SAMPLES: PHOTOS OF  ACTIVITIES AND INTERACTIONS</vt:lpstr>
      <vt:lpstr>ORGANIZING WORK SAMPLES: PORTFOLIOS</vt:lpstr>
      <vt:lpstr>ORGANIZING WORK SAMPLES: ELECTRONIC PORTFOLIOS </vt:lpstr>
      <vt:lpstr>WORK SAMPLES in the  Assessment-Instructional Cycle</vt:lpstr>
      <vt:lpstr>VIDEO: DOCUMENTATION FOR INTENTIONAL TEACHING</vt:lpstr>
      <vt:lpstr>SUMMARY: COLLECTING AND USING WORK SAMPLES</vt:lpstr>
      <vt:lpstr>PowerPoint Presentation</vt:lpstr>
    </vt:vector>
  </TitlesOfParts>
  <Company>Microsoft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Ongoing Child Assessment: Collecting and Using Work Samples</dc:title>
  <dc:creator>NCQTL</dc:creator>
  <cp:lastModifiedBy>NCQTL</cp:lastModifiedBy>
  <cp:revision>1</cp:revision>
  <dcterms:created xsi:type="dcterms:W3CDTF">2014-10-22T19:38:30Z</dcterms:created>
  <dcterms:modified xsi:type="dcterms:W3CDTF">2014-10-22T19:40:51Z</dcterms:modified>
</cp:coreProperties>
</file>