
<file path=[Content_Types].xml><?xml version="1.0" encoding="utf-8"?>
<Types xmlns="http://schemas.openxmlformats.org/package/2006/content-types">
  <Default Extension="xml" ContentType="application/xml"/>
  <Default Extension="wmv" ContentType="video/unknown"/>
  <Default Extension="jpeg" ContentType="image/jpeg"/>
  <Default Extension="jpg" ContentType="image/jpeg"/>
  <Default Extension="rels" ContentType="application/vnd.openxmlformats-package.relationships+xml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 autoCompressPictures="0">
  <p:sldMasterIdLst>
    <p:sldMasterId id="2147483648" r:id="rId1"/>
  </p:sldMasterIdLst>
  <p:notesMasterIdLst>
    <p:notesMasterId r:id="rId23"/>
  </p:notesMasterIdLst>
  <p:handoutMasterIdLst>
    <p:handoutMasterId r:id="rId24"/>
  </p:handoutMasterIdLst>
  <p:sldIdLst>
    <p:sldId id="286" r:id="rId2"/>
    <p:sldId id="275" r:id="rId3"/>
    <p:sldId id="261" r:id="rId4"/>
    <p:sldId id="287" r:id="rId5"/>
    <p:sldId id="263" r:id="rId6"/>
    <p:sldId id="264" r:id="rId7"/>
    <p:sldId id="265" r:id="rId8"/>
    <p:sldId id="272" r:id="rId9"/>
    <p:sldId id="285" r:id="rId10"/>
    <p:sldId id="276" r:id="rId11"/>
    <p:sldId id="278" r:id="rId12"/>
    <p:sldId id="294" r:id="rId13"/>
    <p:sldId id="283" r:id="rId14"/>
    <p:sldId id="291" r:id="rId15"/>
    <p:sldId id="292" r:id="rId16"/>
    <p:sldId id="293" r:id="rId17"/>
    <p:sldId id="273" r:id="rId18"/>
    <p:sldId id="289" r:id="rId19"/>
    <p:sldId id="288" r:id="rId20"/>
    <p:sldId id="274" r:id="rId21"/>
    <p:sldId id="295" r:id="rId22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Author" initials="A" lastIdx="5" clrIdx="1"/>
  <p:cmAuthor id="2" name="Sue Cook" initials="" lastIdx="3" clrIdx="2"/>
  <p:cmAuthor id="3" name="Angela Notari Syverson" initials="" lastIdx="1" clrIdx="3"/>
  <p:cmAuthor id="4" name="Jody Marx" initials="" lastIdx="0" clrIdx="4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8000"/>
    <a:srgbClr val="004E9F"/>
    <a:srgbClr val="FF66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730" autoAdjust="0"/>
    <p:restoredTop sz="97656" autoAdjust="0"/>
  </p:normalViewPr>
  <p:slideViewPr>
    <p:cSldViewPr snapToGrid="0">
      <p:cViewPr>
        <p:scale>
          <a:sx n="130" d="100"/>
          <a:sy n="130" d="100"/>
        </p:scale>
        <p:origin x="-512" y="-100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9" Type="http://schemas.openxmlformats.org/officeDocument/2006/relationships/slide" Target="slides/slide8.xml"/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notesMaster" Target="notesMasters/notesMaster1.xml"/><Relationship Id="rId24" Type="http://schemas.openxmlformats.org/officeDocument/2006/relationships/handoutMaster" Target="handoutMasters/handoutMaster1.xml"/><Relationship Id="rId25" Type="http://schemas.openxmlformats.org/officeDocument/2006/relationships/printerSettings" Target="printerSettings/printerSettings1.bin"/><Relationship Id="rId26" Type="http://schemas.openxmlformats.org/officeDocument/2006/relationships/commentAuthors" Target="commentAuthors.xml"/><Relationship Id="rId27" Type="http://schemas.openxmlformats.org/officeDocument/2006/relationships/presProps" Target="presProps.xml"/><Relationship Id="rId28" Type="http://schemas.openxmlformats.org/officeDocument/2006/relationships/viewProps" Target="viewProps.xml"/><Relationship Id="rId29" Type="http://schemas.openxmlformats.org/officeDocument/2006/relationships/theme" Target="theme/theme1.xml"/><Relationship Id="rId30" Type="http://schemas.openxmlformats.org/officeDocument/2006/relationships/tableStyles" Target="tableStyles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118E08A-FF39-4C4F-8625-C05A5B39FDB2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93CF638-6B5E-2B47-92FC-9FC33315E4BF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017451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774F9B5-7684-6447-91A2-866BC03E5C23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DD340D5-5212-574E-BC2C-BF66AB28541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3775251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5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6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7.xml"/></Relationships>
</file>

<file path=ppt/notesSlides/_rels/notesSlide6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_rels/notesSlide7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_rels/notesSlide8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4.xml"/></Relationships>
</file>

<file path=ppt/notesSlides/_rels/notesSlide9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5.xml"/></Relationships>
</file>

<file path=ppt/notesSlides/_rels/notesSlide10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6.xml"/></Relationships>
</file>

<file path=ppt/notesSlides/_rels/notesSlide1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7.xml"/></Relationships>
</file>

<file path=ppt/notesSlides/_rels/notesSlide1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0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2634930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8109382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25018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9753747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768792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3114985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466980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1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35842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Calibri" charset="0"/>
            </a:endParaRPr>
          </a:p>
        </p:txBody>
      </p:sp>
      <p:sp>
        <p:nvSpPr>
          <p:cNvPr id="35843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3152CB2E-D0C3-FD4E-B390-9A81DEA15DA2}" type="slidenum">
              <a:rPr lang="en-US" sz="1200">
                <a:latin typeface="Calibri" charset="0"/>
              </a:rPr>
              <a:pPr eaLnBrk="1" hangingPunct="1"/>
              <a:t>14</a:t>
            </a:fld>
            <a:endParaRPr lang="en-US" sz="1200">
              <a:latin typeface="Calibri" charset="0"/>
            </a:endParaRPr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89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37890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dirty="0">
              <a:latin typeface="Calibri" charset="0"/>
            </a:endParaRPr>
          </a:p>
        </p:txBody>
      </p:sp>
      <p:sp>
        <p:nvSpPr>
          <p:cNvPr id="37891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10AE9F24-9722-A849-BD8A-E8216DB3783D}" type="slidenum">
              <a:rPr lang="en-US" sz="1200">
                <a:latin typeface="Calibri" charset="0"/>
              </a:rPr>
              <a:pPr eaLnBrk="1" hangingPunct="1"/>
              <a:t>15</a:t>
            </a:fld>
            <a:endParaRPr lang="en-US" sz="1200">
              <a:latin typeface="Calibri" charset="0"/>
            </a:endParaRPr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937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  <p:sp>
        <p:nvSpPr>
          <p:cNvPr id="39938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>
              <a:latin typeface="Calibri" charset="0"/>
            </a:endParaRPr>
          </a:p>
        </p:txBody>
      </p:sp>
      <p:sp>
        <p:nvSpPr>
          <p:cNvPr id="39939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52EFE834-D8A0-8A44-B1F2-835D3789D929}" type="slidenum">
              <a:rPr lang="en-US" sz="1200">
                <a:latin typeface="Calibri" charset="0"/>
              </a:rPr>
              <a:pPr eaLnBrk="1" hangingPunct="1"/>
              <a:t>16</a:t>
            </a:fld>
            <a:endParaRPr lang="en-US" sz="1200">
              <a:latin typeface="Calibri" charset="0"/>
            </a:endParaRPr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11630363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DD340D5-5212-574E-BC2C-BF66AB285418}" type="slidenum">
              <a:rPr lang="en-US" smtClean="0"/>
              <a:pPr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57772940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2.jp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3.png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4.jpg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 hasCustomPrompt="1"/>
          </p:nvPr>
        </p:nvSpPr>
        <p:spPr>
          <a:xfrm>
            <a:off x="3124201" y="2880313"/>
            <a:ext cx="5829994" cy="1030655"/>
          </a:xfrm>
        </p:spPr>
        <p:txBody>
          <a:bodyPr>
            <a:normAutofit/>
          </a:bodyPr>
          <a:lstStyle>
            <a:lvl1pPr>
              <a:defRPr sz="3200">
                <a:solidFill>
                  <a:schemeClr val="bg1">
                    <a:lumMod val="95000"/>
                  </a:schemeClr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7103804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756499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46052606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904584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8049592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2017929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657691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2017929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657691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53981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18819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509266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2142663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386955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39141366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 hasCustomPrompt="1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741669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TextBox 7"/>
          <p:cNvSpPr txBox="1"/>
          <p:nvPr userDrawn="1"/>
        </p:nvSpPr>
        <p:spPr>
          <a:xfrm>
            <a:off x="331983" y="5584015"/>
            <a:ext cx="8477737" cy="8771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For more Information, contact us at: </a:t>
            </a:r>
            <a:r>
              <a:rPr lang="en-US" sz="1400" b="1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NCQTL@UW.EDU </a:t>
            </a:r>
            <a:r>
              <a:rPr lang="en-US" sz="14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or 877-731-0764</a:t>
            </a:r>
          </a:p>
          <a:p>
            <a:pPr marL="0" marR="0" indent="0" algn="ctr" defTabSz="457200" rtl="0" eaLnBrk="1" fontAlgn="auto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This document was prepared under Grant #90HC0002 for the U.S. Department of Health and Human Services, </a:t>
            </a:r>
            <a:b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</a:br>
            <a:r>
              <a:rPr lang="en-US" sz="900" b="0" i="0" u="none" strike="noStrike" kern="1200" baseline="0" dirty="0" smtClean="0">
                <a:solidFill>
                  <a:schemeClr val="tx1"/>
                </a:solidFill>
                <a:latin typeface="Century Gothic"/>
                <a:ea typeface="+mn-ea"/>
                <a:cs typeface="Century Gothic"/>
              </a:rPr>
              <a:t>Administration for Children and Families, Office of Head Start, by the National Center on Quality Teaching and Learning.</a:t>
            </a:r>
          </a:p>
          <a:p>
            <a:pPr marL="0">
              <a:spcBef>
                <a:spcPts val="600"/>
              </a:spcBef>
            </a:pPr>
            <a:endParaRPr lang="en-US" sz="900" dirty="0"/>
          </a:p>
        </p:txBody>
      </p:sp>
    </p:spTree>
    <p:extLst>
      <p:ext uri="{BB962C8B-B14F-4D97-AF65-F5344CB8AC3E}">
        <p14:creationId xmlns:p14="http://schemas.microsoft.com/office/powerpoint/2010/main" val="3238188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d Page">
    <p:bg>
      <p:bgPr>
        <a:blipFill dpi="0" rotWithShape="1">
          <a:blip r:embed="rId2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BBC453A-6B12-3E4E-8E5B-4BFBFD851DC7}" type="datetimeFigureOut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6/19/14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6753842-EB21-0F45-9793-244089871662}" type="slidenum">
              <a:rPr lang="en-US" smtClean="0">
                <a:solidFill>
                  <a:prstClr val="black">
                    <a:tint val="75000"/>
                  </a:prstClr>
                </a:solidFill>
                <a:latin typeface="Calibri"/>
              </a:rPr>
              <a:pPr/>
              <a:t>‹#›</a:t>
            </a:fld>
            <a:endParaRPr lang="en-US">
              <a:solidFill>
                <a:prstClr val="black">
                  <a:tint val="75000"/>
                </a:prstClr>
              </a:solidFill>
              <a:latin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8001013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slideLayout" Target="../slideLayouts/slideLayout12.xml"/><Relationship Id="rId13" Type="http://schemas.openxmlformats.org/officeDocument/2006/relationships/slideLayout" Target="../slideLayouts/slideLayout13.xml"/><Relationship Id="rId14" Type="http://schemas.openxmlformats.org/officeDocument/2006/relationships/theme" Target="../theme/theme1.xml"/><Relationship Id="rId15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15"/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31983" y="1830387"/>
            <a:ext cx="8477737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BBC453A-6B12-3E4E-8E5B-4BFBFD851DC7}" type="datetimeFigureOut">
              <a:rPr lang="en-US" smtClean="0"/>
              <a:pPr/>
              <a:t>6/19/14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6753842-EB21-0F45-9793-244089871662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456041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  <p:sldLayoutId id="2147483661" r:id="rId13"/>
  </p:sldLayoutIdLst>
  <p:timing>
    <p:tnLst>
      <p:par>
        <p:cTn xmlns:p14="http://schemas.microsoft.com/office/powerpoint/2010/main" id="1" dur="indefinite" restart="never" nodeType="tmRoot"/>
      </p:par>
    </p:tnLst>
  </p:timing>
  <p:txStyles>
    <p:titleStyle>
      <a:lvl1pPr algn="ctr" defTabSz="457200" rtl="0" eaLnBrk="1" latinLnBrk="0" hangingPunct="1">
        <a:spcBef>
          <a:spcPct val="0"/>
        </a:spcBef>
        <a:buNone/>
        <a:defRPr sz="3600" kern="1200" cap="all">
          <a:solidFill>
            <a:schemeClr val="tx1"/>
          </a:solidFill>
          <a:latin typeface="Century Gothic"/>
          <a:ea typeface="+mj-ea"/>
          <a:cs typeface="Century Gothic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Century Gothic"/>
          <a:ea typeface="+mn-ea"/>
          <a:cs typeface="Century Gothic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Century Gothic"/>
          <a:ea typeface="+mn-ea"/>
          <a:cs typeface="Century Gothic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Century Gothic"/>
          <a:ea typeface="+mn-ea"/>
          <a:cs typeface="Century Gothic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Century Gothic"/>
          <a:ea typeface="+mn-ea"/>
          <a:cs typeface="Century Gothic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5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4" Type="http://schemas.openxmlformats.org/officeDocument/2006/relationships/image" Target="../media/image7.jpe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8.png"/><Relationship Id="rId1" Type="http://schemas.microsoft.com/office/2007/relationships/media" Target="../media/media1.wmv"/><Relationship Id="rId2" Type="http://schemas.openxmlformats.org/officeDocument/2006/relationships/video" Target="../media/media1.wmv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Relationship Id="rId3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4" Type="http://schemas.openxmlformats.org/officeDocument/2006/relationships/image" Target="../media/image11.jp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jpg"/><Relationship Id="rId4" Type="http://schemas.openxmlformats.org/officeDocument/2006/relationships/image" Target="../media/image13.png"/><Relationship Id="rId5" Type="http://schemas.openxmlformats.org/officeDocument/2006/relationships/image" Target="../media/image14.png"/><Relationship Id="rId6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6.xml"/><Relationship Id="rId3" Type="http://schemas.openxmlformats.org/officeDocument/2006/relationships/image" Target="../media/image16.jpeg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jpg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jpg"/><Relationship Id="rId3" Type="http://schemas.openxmlformats.org/officeDocument/2006/relationships/image" Target="../media/image19.jpg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7.xml"/><Relationship Id="rId3" Type="http://schemas.openxmlformats.org/officeDocument/2006/relationships/image" Target="../media/image20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1.png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8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9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0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1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jp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4" Type="http://schemas.openxmlformats.org/officeDocument/2006/relationships/image" Target="../media/image23.png"/><Relationship Id="rId1" Type="http://schemas.microsoft.com/office/2007/relationships/media" Target="../media/media2.wmv"/><Relationship Id="rId2" Type="http://schemas.openxmlformats.org/officeDocument/2006/relationships/video" Target="../media/media2.wmv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2.xml"/><Relationship Id="rId3" Type="http://schemas.openxmlformats.org/officeDocument/2006/relationships/image" Target="../media/image24.jpe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Title 1"/>
          <p:cNvSpPr txBox="1">
            <a:spLocks/>
          </p:cNvSpPr>
          <p:nvPr/>
        </p:nvSpPr>
        <p:spPr>
          <a:xfrm>
            <a:off x="3103861" y="2726858"/>
            <a:ext cx="5859471" cy="1456814"/>
          </a:xfrm>
          <a:prstGeom prst="rect">
            <a:avLst/>
          </a:prstGeom>
          <a:solidFill>
            <a:srgbClr val="FF6600"/>
          </a:solidFill>
        </p:spPr>
        <p:txBody>
          <a:bodyPr vert="horz" lIns="91440" tIns="45720" rIns="91440" bIns="45720" rtlCol="0" anchor="ctr">
            <a:noAutofit/>
          </a:bodyPr>
          <a:lstStyle>
            <a:lvl1pPr algn="ctr" defTabSz="457200" rtl="0" eaLnBrk="1" latinLnBrk="0" hangingPunct="1">
              <a:spcBef>
                <a:spcPct val="0"/>
              </a:spcBef>
              <a:buNone/>
              <a:defRPr sz="3200" kern="1200" cap="all">
                <a:solidFill>
                  <a:schemeClr val="bg1">
                    <a:lumMod val="95000"/>
                  </a:schemeClr>
                </a:solidFill>
                <a:latin typeface="Century Gothic"/>
                <a:ea typeface="+mj-ea"/>
                <a:cs typeface="Century Gothic"/>
              </a:defRPr>
            </a:lvl1pPr>
          </a:lstStyle>
          <a:p>
            <a:r>
              <a:rPr lang="en-US" sz="1900" cap="none" dirty="0" smtClean="0"/>
              <a:t>ONGOING CHILD ASSESSMENT:</a:t>
            </a:r>
            <a:br>
              <a:rPr lang="en-US" sz="1900" cap="none" dirty="0" smtClean="0"/>
            </a:br>
            <a:r>
              <a:rPr lang="en-US" sz="3600" cap="none" dirty="0" smtClean="0"/>
              <a:t>USING CHECKLISTS</a:t>
            </a:r>
            <a:endParaRPr lang="en-US" sz="3600" cap="none" dirty="0"/>
          </a:p>
        </p:txBody>
      </p:sp>
      <p:sp>
        <p:nvSpPr>
          <p:cNvPr id="4" name="TextBox 3"/>
          <p:cNvSpPr txBox="1"/>
          <p:nvPr/>
        </p:nvSpPr>
        <p:spPr>
          <a:xfrm>
            <a:off x="7315200" y="6642556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bg1">
                    <a:lumMod val="75000"/>
                  </a:schemeClr>
                </a:solidFill>
              </a:rPr>
              <a:t>SPRING 2014</a:t>
            </a:r>
            <a:endParaRPr lang="en-US" sz="800" dirty="0">
              <a:solidFill>
                <a:schemeClr val="bg1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285885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FRAMEWORK FOR EFFECTIVE PRACTICE </a:t>
            </a:r>
            <a:br>
              <a:rPr lang="en-US" dirty="0"/>
            </a:br>
            <a:r>
              <a:rPr lang="en-US" sz="2200" dirty="0"/>
              <a:t>SUPPORTING SCHOOL READINESS FOR ALL CHILDREN</a:t>
            </a:r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53" b="2181"/>
          <a:stretch/>
        </p:blipFill>
        <p:spPr>
          <a:xfrm>
            <a:off x="1817979" y="1840941"/>
            <a:ext cx="5592525" cy="4646655"/>
          </a:xfrm>
        </p:spPr>
      </p:pic>
      <p:sp>
        <p:nvSpPr>
          <p:cNvPr id="3" name="Rectangle 2"/>
          <p:cNvSpPr/>
          <p:nvPr/>
        </p:nvSpPr>
        <p:spPr>
          <a:xfrm>
            <a:off x="1531392" y="1840941"/>
            <a:ext cx="5611993" cy="1483584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Rectangle 4"/>
          <p:cNvSpPr/>
          <p:nvPr/>
        </p:nvSpPr>
        <p:spPr>
          <a:xfrm>
            <a:off x="1718148" y="3324525"/>
            <a:ext cx="3411277" cy="2194560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683792" y="5519084"/>
            <a:ext cx="5611993" cy="968511"/>
          </a:xfrm>
          <a:prstGeom prst="rect">
            <a:avLst/>
          </a:prstGeom>
          <a:solidFill>
            <a:schemeClr val="bg1">
              <a:alpha val="80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156478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2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  <p:bldP spid="5" grpId="0" animBg="1"/>
      <p:bldP spid="6" grpId="0" animBg="1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492972" y="1921828"/>
            <a:ext cx="8163278" cy="952653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Objectives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endParaRPr lang="en-US" dirty="0"/>
          </a:p>
          <a:p>
            <a:pPr marL="0" lvl="0" indent="0">
              <a:buNone/>
            </a:pPr>
            <a:endParaRPr lang="en-US" b="1" dirty="0"/>
          </a:p>
          <a:p>
            <a:pPr marL="0" indent="0">
              <a:buNone/>
            </a:pPr>
            <a:endParaRPr lang="en-US" dirty="0"/>
          </a:p>
        </p:txBody>
      </p:sp>
      <p:sp>
        <p:nvSpPr>
          <p:cNvPr id="5" name="Freeform 4"/>
          <p:cNvSpPr/>
          <p:nvPr/>
        </p:nvSpPr>
        <p:spPr>
          <a:xfrm>
            <a:off x="685797" y="1964014"/>
            <a:ext cx="6118080" cy="1219200"/>
          </a:xfrm>
          <a:custGeom>
            <a:avLst/>
            <a:gdLst>
              <a:gd name="connsiteX0" fmla="*/ 0 w 2231335"/>
              <a:gd name="connsiteY0" fmla="*/ 0 h 4406900"/>
              <a:gd name="connsiteX1" fmla="*/ 2231335 w 2231335"/>
              <a:gd name="connsiteY1" fmla="*/ 0 h 4406900"/>
              <a:gd name="connsiteX2" fmla="*/ 2231335 w 2231335"/>
              <a:gd name="connsiteY2" fmla="*/ 4406900 h 4406900"/>
              <a:gd name="connsiteX3" fmla="*/ 0 w 2231335"/>
              <a:gd name="connsiteY3" fmla="*/ 4406900 h 4406900"/>
              <a:gd name="connsiteX4" fmla="*/ 0 w 2231335"/>
              <a:gd name="connsiteY4" fmla="*/ 0 h 44069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2231335" h="4406900">
                <a:moveTo>
                  <a:pt x="0" y="0"/>
                </a:moveTo>
                <a:lnTo>
                  <a:pt x="2231335" y="0"/>
                </a:lnTo>
                <a:lnTo>
                  <a:pt x="2231335" y="4406900"/>
                </a:lnTo>
                <a:lnTo>
                  <a:pt x="0" y="4406900"/>
                </a:lnTo>
                <a:lnTo>
                  <a:pt x="0" y="0"/>
                </a:lnTo>
                <a:close/>
              </a:path>
            </a:pathLst>
          </a:custGeom>
        </p:spPr>
        <p:style>
          <a:lnRef idx="0">
            <a:schemeClr val="dk2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52400" tIns="152400" rIns="152400" bIns="152400" numCol="1" spcCol="1270" anchor="t" anchorCtr="0">
            <a:noAutofit/>
          </a:bodyPr>
          <a:lstStyle/>
          <a:p>
            <a:pPr lvl="0" algn="l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4000" b="1" kern="1200" dirty="0" smtClean="0">
                <a:solidFill>
                  <a:schemeClr val="bg1"/>
                </a:solidFill>
                <a:latin typeface="Century Gothic"/>
                <a:cs typeface="Century Gothic"/>
              </a:rPr>
              <a:t>You’ll learn about</a:t>
            </a:r>
            <a:endParaRPr lang="en-US" sz="4000" b="1" kern="1200" dirty="0">
              <a:solidFill>
                <a:schemeClr val="bg1"/>
              </a:solidFill>
              <a:latin typeface="Century Gothic"/>
              <a:cs typeface="Century Gothic"/>
            </a:endParaRPr>
          </a:p>
        </p:txBody>
      </p:sp>
      <p:sp>
        <p:nvSpPr>
          <p:cNvPr id="6" name="Freeform 5"/>
          <p:cNvSpPr/>
          <p:nvPr/>
        </p:nvSpPr>
        <p:spPr>
          <a:xfrm>
            <a:off x="634311" y="2967970"/>
            <a:ext cx="5867400" cy="1708421"/>
          </a:xfrm>
          <a:custGeom>
            <a:avLst/>
            <a:gdLst>
              <a:gd name="connsiteX0" fmla="*/ 0 w 6051973"/>
              <a:gd name="connsiteY0" fmla="*/ 0 h 2048519"/>
              <a:gd name="connsiteX1" fmla="*/ 6051973 w 6051973"/>
              <a:gd name="connsiteY1" fmla="*/ 0 h 2048519"/>
              <a:gd name="connsiteX2" fmla="*/ 6051973 w 6051973"/>
              <a:gd name="connsiteY2" fmla="*/ 2048519 h 2048519"/>
              <a:gd name="connsiteX3" fmla="*/ 0 w 6051973"/>
              <a:gd name="connsiteY3" fmla="*/ 2048519 h 2048519"/>
              <a:gd name="connsiteX4" fmla="*/ 0 w 6051973"/>
              <a:gd name="connsiteY4" fmla="*/ 0 h 204851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051973" h="2048519">
                <a:moveTo>
                  <a:pt x="0" y="0"/>
                </a:moveTo>
                <a:lnTo>
                  <a:pt x="6051973" y="0"/>
                </a:lnTo>
                <a:lnTo>
                  <a:pt x="6051973" y="2048519"/>
                </a:lnTo>
                <a:lnTo>
                  <a:pt x="0" y="2048519"/>
                </a:lnTo>
                <a:lnTo>
                  <a:pt x="0" y="0"/>
                </a:lnTo>
                <a:close/>
              </a:path>
            </a:pathLst>
          </a:custGeom>
        </p:spPr>
        <p:style>
          <a:lnRef idx="0">
            <a:schemeClr val="dk2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  <p:txBody>
          <a:bodyPr spcFirstLastPara="0" vert="horz" wrap="square" lIns="156210" tIns="156210" rIns="156210" bIns="156210" numCol="1" spcCol="1270" anchor="t" anchorCtr="0">
            <a:noAutofit/>
          </a:bodyPr>
          <a:lstStyle/>
          <a:p>
            <a:pPr marL="301752" lvl="0" indent="-576072" defTabSz="182245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Font typeface="Wingdings" charset="2"/>
              <a:buChar char="q"/>
            </a:pPr>
            <a:r>
              <a:rPr lang="en-US" sz="3600" kern="1200" dirty="0" smtClean="0">
                <a:latin typeface="Century Gothic"/>
                <a:cs typeface="Century Gothic"/>
              </a:rPr>
              <a:t>Creating checklists</a:t>
            </a:r>
          </a:p>
          <a:p>
            <a:pPr marL="301752" indent="-576072" defTabSz="182245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  <a:buFont typeface="Wingdings" charset="2"/>
              <a:buChar char="q"/>
            </a:pPr>
            <a:r>
              <a:rPr lang="en-US" sz="3600" dirty="0">
                <a:latin typeface="Century Gothic"/>
                <a:cs typeface="Century Gothic"/>
              </a:rPr>
              <a:t>Using </a:t>
            </a:r>
            <a:r>
              <a:rPr lang="en-US" sz="3600" dirty="0" smtClean="0">
                <a:latin typeface="Century Gothic"/>
                <a:cs typeface="Century Gothic"/>
              </a:rPr>
              <a:t>checklists</a:t>
            </a:r>
            <a:endParaRPr lang="en-US" sz="3600" dirty="0">
              <a:latin typeface="Century Gothic"/>
              <a:cs typeface="Century Gothic"/>
            </a:endParaRPr>
          </a:p>
        </p:txBody>
      </p:sp>
      <p:sp>
        <p:nvSpPr>
          <p:cNvPr id="12" name="TextBox 11"/>
          <p:cNvSpPr txBox="1"/>
          <p:nvPr/>
        </p:nvSpPr>
        <p:spPr>
          <a:xfrm>
            <a:off x="796383" y="2860450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13" name="TextBox 12"/>
          <p:cNvSpPr txBox="1"/>
          <p:nvPr/>
        </p:nvSpPr>
        <p:spPr>
          <a:xfrm>
            <a:off x="796383" y="3546033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pic>
        <p:nvPicPr>
          <p:cNvPr id="15" name="Picture 6" descr="checklist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87746" y="2620386"/>
            <a:ext cx="2438677" cy="29208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13" descr="midsizeImage-2.jp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87037" y="4462621"/>
            <a:ext cx="3369624" cy="1893729"/>
          </a:xfrm>
          <a:prstGeom prst="rect">
            <a:avLst/>
          </a:prstGeom>
          <a:effectLst>
            <a:outerShdw blurRad="76200" dist="76200" dir="2700000" algn="tl" rotWithShape="0">
              <a:srgbClr val="000000">
                <a:alpha val="21000"/>
              </a:srgbClr>
            </a:outerShdw>
          </a:effectLst>
        </p:spPr>
      </p:pic>
    </p:spTree>
    <p:extLst>
      <p:ext uri="{BB962C8B-B14F-4D97-AF65-F5344CB8AC3E}">
        <p14:creationId xmlns:p14="http://schemas.microsoft.com/office/powerpoint/2010/main" val="13307436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6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2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6" dur="500"/>
                                        <p:tgtEl>
                                          <p:spTgt spid="6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1000"/>
                            </p:stCondLst>
                            <p:childTnLst>
                              <p:par>
                                <p:cTn id="18" presetID="22" presetClass="entr" presetSubtype="4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uiExpand="1" build="p"/>
      <p:bldP spid="12" grpId="0"/>
      <p:bldP spid="1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None/>
            </a:pPr>
            <a:r>
              <a:rPr lang="en-US" dirty="0" smtClean="0">
                <a:solidFill>
                  <a:srgbClr val="FF6600"/>
                </a:solidFill>
              </a:rPr>
              <a:t>Video title:</a:t>
            </a:r>
          </a:p>
          <a:p>
            <a:pPr marL="0" indent="0" algn="ctr">
              <a:buNone/>
            </a:pPr>
            <a:r>
              <a:rPr lang="en-US" dirty="0" smtClean="0">
                <a:solidFill>
                  <a:srgbClr val="FF6600"/>
                </a:solidFill>
              </a:rPr>
              <a:t>Many </a:t>
            </a:r>
            <a:r>
              <a:rPr lang="en-US" dirty="0">
                <a:solidFill>
                  <a:srgbClr val="FF6600"/>
                </a:solidFill>
              </a:rPr>
              <a:t>W</a:t>
            </a:r>
            <a:r>
              <a:rPr lang="en-US" dirty="0" smtClean="0">
                <a:solidFill>
                  <a:srgbClr val="FF6600"/>
                </a:solidFill>
              </a:rPr>
              <a:t>ays to Use Checklists </a:t>
            </a:r>
            <a:endParaRPr lang="en-US" dirty="0">
              <a:solidFill>
                <a:srgbClr val="FF6600"/>
              </a:solidFill>
            </a:endParaRPr>
          </a:p>
        </p:txBody>
      </p:sp>
      <p:pic>
        <p:nvPicPr>
          <p:cNvPr id="6" name="Ways-To-Use-Checklists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6"/>
                </p:tgtEl>
              </p:cMediaNode>
            </p:video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7269434" y="2609176"/>
            <a:ext cx="2345689" cy="1444862"/>
          </a:xfrm>
          <a:prstGeom prst="rect">
            <a:avLst/>
          </a:prstGeom>
        </p:spPr>
        <p:style>
          <a:lnRef idx="0">
            <a:schemeClr val="dk1">
              <a:alpha val="0"/>
              <a:hueOff val="0"/>
              <a:satOff val="0"/>
              <a:lumOff val="0"/>
              <a:alphaOff val="0"/>
            </a:schemeClr>
          </a:lnRef>
          <a:fillRef idx="0">
            <a:schemeClr val="lt1">
              <a:alpha val="0"/>
              <a:hueOff val="0"/>
              <a:satOff val="0"/>
              <a:lumOff val="0"/>
              <a:alphaOff val="0"/>
            </a:schemeClr>
          </a:fillRef>
          <a:effectRef idx="0">
            <a:schemeClr val="lt1">
              <a:alpha val="0"/>
              <a:hueOff val="0"/>
              <a:satOff val="0"/>
              <a:lumOff val="0"/>
              <a:alphaOff val="0"/>
            </a:schemeClr>
          </a:effectRef>
          <a:fontRef idx="minor">
            <a:schemeClr val="tx1">
              <a:hueOff val="0"/>
              <a:satOff val="0"/>
              <a:lumOff val="0"/>
              <a:alphaOff val="0"/>
            </a:schemeClr>
          </a:fontRef>
        </p:style>
      </p:sp>
      <p:sp>
        <p:nvSpPr>
          <p:cNvPr id="3" name="Rectangle 2"/>
          <p:cNvSpPr/>
          <p:nvPr/>
        </p:nvSpPr>
        <p:spPr>
          <a:xfrm>
            <a:off x="4339411" y="2140955"/>
            <a:ext cx="4572000" cy="3841052"/>
          </a:xfrm>
          <a:prstGeom prst="rect">
            <a:avLst/>
          </a:prstGeom>
        </p:spPr>
        <p:txBody>
          <a:bodyPr>
            <a:spAutoFit/>
          </a:bodyPr>
          <a:lstStyle/>
          <a:p>
            <a:pPr marL="530352" lvl="0" indent="-530352" defTabSz="1422400">
              <a:spcBef>
                <a:spcPct val="0"/>
              </a:spcBef>
              <a:spcAft>
                <a:spcPct val="35000"/>
              </a:spcAft>
              <a:buSzPct val="150000"/>
              <a:buFont typeface="Wingdings" charset="2"/>
              <a:buChar char="q"/>
            </a:pPr>
            <a:r>
              <a:rPr lang="en-US" sz="2800" dirty="0" smtClean="0">
                <a:latin typeface="Century Gothic"/>
                <a:ea typeface="Wingdings"/>
                <a:cs typeface="Century Gothic"/>
              </a:rPr>
              <a:t>Itemize </a:t>
            </a:r>
            <a:r>
              <a:rPr lang="en-US" sz="2800" dirty="0">
                <a:latin typeface="Century Gothic"/>
                <a:cs typeface="Century Gothic"/>
              </a:rPr>
              <a:t>specific skills and </a:t>
            </a:r>
            <a:r>
              <a:rPr lang="en-US" sz="2800" dirty="0" smtClean="0">
                <a:latin typeface="Century Gothic"/>
                <a:cs typeface="Century Gothic"/>
              </a:rPr>
              <a:t>behaviors.</a:t>
            </a:r>
            <a:endParaRPr lang="en-US" sz="2800" dirty="0">
              <a:latin typeface="Century Gothic"/>
              <a:cs typeface="Century Gothic"/>
            </a:endParaRPr>
          </a:p>
          <a:p>
            <a:pPr marL="530352" lvl="0" indent="-530352" defTabSz="1422400">
              <a:spcBef>
                <a:spcPct val="0"/>
              </a:spcBef>
              <a:spcAft>
                <a:spcPct val="35000"/>
              </a:spcAft>
              <a:buSzPct val="150000"/>
              <a:buFont typeface="Wingdings" charset="2"/>
              <a:buChar char="q"/>
            </a:pPr>
            <a:r>
              <a:rPr lang="en-US" sz="2800" dirty="0" smtClean="0">
                <a:latin typeface="Century Gothic"/>
                <a:cs typeface="Century Gothic"/>
              </a:rPr>
              <a:t>Arrange skills and behaviors </a:t>
            </a:r>
            <a:r>
              <a:rPr lang="en-US" sz="2800" dirty="0">
                <a:latin typeface="Century Gothic"/>
                <a:cs typeface="Century Gothic"/>
              </a:rPr>
              <a:t>in </a:t>
            </a:r>
            <a:r>
              <a:rPr lang="en-US" sz="2800" dirty="0" smtClean="0">
                <a:latin typeface="Century Gothic"/>
                <a:cs typeface="Century Gothic"/>
              </a:rPr>
              <a:t>logical order.</a:t>
            </a:r>
            <a:endParaRPr lang="en-US" sz="2800" dirty="0">
              <a:latin typeface="Century Gothic"/>
              <a:cs typeface="Century Gothic"/>
            </a:endParaRPr>
          </a:p>
          <a:p>
            <a:pPr marL="530352" lvl="0" indent="-530352" defTabSz="1422400">
              <a:spcBef>
                <a:spcPct val="0"/>
              </a:spcBef>
              <a:spcAft>
                <a:spcPct val="35000"/>
              </a:spcAft>
              <a:buSzPct val="150000"/>
              <a:buFont typeface="Wingdings" charset="2"/>
              <a:buChar char="q"/>
            </a:pPr>
            <a:r>
              <a:rPr lang="en-US" sz="2800" dirty="0" smtClean="0">
                <a:latin typeface="Century Gothic"/>
                <a:cs typeface="Century Gothic"/>
              </a:rPr>
              <a:t>Represent </a:t>
            </a:r>
            <a:r>
              <a:rPr lang="en-US" sz="2800" dirty="0">
                <a:latin typeface="Century Gothic"/>
                <a:cs typeface="Century Gothic"/>
              </a:rPr>
              <a:t>curricular domains or learning </a:t>
            </a:r>
            <a:r>
              <a:rPr lang="en-US" sz="2800" dirty="0" smtClean="0">
                <a:latin typeface="Century Gothic"/>
                <a:cs typeface="Century Gothic"/>
              </a:rPr>
              <a:t>objectives.</a:t>
            </a:r>
            <a:r>
              <a:rPr lang="en-US" sz="2800" dirty="0" smtClean="0">
                <a:latin typeface="Century Gothic"/>
                <a:ea typeface="Wingdings"/>
                <a:cs typeface="Century Gothic"/>
              </a:rPr>
              <a:t> 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4451141" y="1852321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4451141" y="2830548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451141" y="4277106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331984" y="457200"/>
            <a:ext cx="8477737" cy="1143000"/>
          </a:xfrm>
        </p:spPr>
        <p:txBody>
          <a:bodyPr/>
          <a:lstStyle/>
          <a:p>
            <a:r>
              <a:rPr lang="en-US" dirty="0" smtClean="0"/>
              <a:t>DEFINITION</a:t>
            </a:r>
            <a:endParaRPr lang="en-US" dirty="0"/>
          </a:p>
        </p:txBody>
      </p:sp>
      <p:grpSp>
        <p:nvGrpSpPr>
          <p:cNvPr id="12" name="Group 11"/>
          <p:cNvGrpSpPr/>
          <p:nvPr/>
        </p:nvGrpSpPr>
        <p:grpSpPr>
          <a:xfrm>
            <a:off x="470501" y="194823"/>
            <a:ext cx="3610508" cy="5983612"/>
            <a:chOff x="514906" y="194823"/>
            <a:chExt cx="3610508" cy="5983612"/>
          </a:xfrm>
        </p:grpSpPr>
        <p:pic>
          <p:nvPicPr>
            <p:cNvPr id="2" name="Picture 1" descr="Copy says &quot;Chcklists are clear, objective lists that:&quot;"/>
            <p:cNvPicPr>
              <a:picLocks noChangeAspect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 rot="20994624">
              <a:off x="514906" y="194823"/>
              <a:ext cx="3610508" cy="5983612"/>
            </a:xfrm>
            <a:prstGeom prst="rect">
              <a:avLst/>
            </a:prstGeom>
          </p:spPr>
        </p:pic>
        <p:sp>
          <p:nvSpPr>
            <p:cNvPr id="6" name="Oval 5"/>
            <p:cNvSpPr/>
            <p:nvPr/>
          </p:nvSpPr>
          <p:spPr>
            <a:xfrm>
              <a:off x="2250980" y="4008491"/>
              <a:ext cx="59646" cy="59646"/>
            </a:xfrm>
            <a:prstGeom prst="ellipse">
              <a:avLst/>
            </a:prstGeom>
            <a:solidFill>
              <a:schemeClr val="tx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1" name="Oval 10"/>
            <p:cNvSpPr/>
            <p:nvPr/>
          </p:nvSpPr>
          <p:spPr>
            <a:xfrm>
              <a:off x="2287453" y="4120991"/>
              <a:ext cx="59646" cy="59646"/>
            </a:xfrm>
            <a:prstGeom prst="ellipse">
              <a:avLst/>
            </a:prstGeom>
            <a:solidFill>
              <a:schemeClr val="tx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136733161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9" fill="hold">
                            <p:stCondLst>
                              <p:cond delay="500"/>
                            </p:stCondLst>
                            <p:childTnLst>
                              <p:par>
                                <p:cTn id="2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28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500"/>
                            </p:stCondLst>
                            <p:childTnLst>
                              <p:par>
                                <p:cTn id="3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3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7" grpId="0"/>
      <p:bldP spid="8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Freeform 13"/>
          <p:cNvSpPr/>
          <p:nvPr/>
        </p:nvSpPr>
        <p:spPr>
          <a:xfrm>
            <a:off x="4719955" y="5630252"/>
            <a:ext cx="3683279" cy="69065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anchor="ctr" anchorCtr="0">
            <a:noAutofit/>
          </a:bodyPr>
          <a:lstStyle/>
          <a:p>
            <a:pPr lvl="0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13" name="Freeform 12"/>
          <p:cNvSpPr/>
          <p:nvPr/>
        </p:nvSpPr>
        <p:spPr>
          <a:xfrm>
            <a:off x="705788" y="5630252"/>
            <a:ext cx="3905302" cy="690654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anchor="ctr" anchorCtr="0">
            <a:noAutofit/>
          </a:bodyPr>
          <a:lstStyle/>
          <a:p>
            <a:pPr lvl="0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THE BASICS: CHECKLISTS</a:t>
            </a:r>
          </a:p>
        </p:txBody>
      </p:sp>
      <p:sp>
        <p:nvSpPr>
          <p:cNvPr id="9" name="Freeform 8"/>
          <p:cNvSpPr/>
          <p:nvPr/>
        </p:nvSpPr>
        <p:spPr>
          <a:xfrm>
            <a:off x="714666" y="1855648"/>
            <a:ext cx="7670807" cy="1074931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solidFill>
            <a:srgbClr val="FF6600"/>
          </a:solidFill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anchor="ctr" anchorCtr="0">
            <a:noAutofit/>
          </a:bodyPr>
          <a:lstStyle/>
          <a:p>
            <a:pPr lvl="0" defTabSz="1778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10" name="Freeform 9"/>
          <p:cNvSpPr/>
          <p:nvPr/>
        </p:nvSpPr>
        <p:spPr>
          <a:xfrm>
            <a:off x="782590" y="5754579"/>
            <a:ext cx="3837380" cy="515075"/>
          </a:xfrm>
          <a:custGeom>
            <a:avLst/>
            <a:gdLst>
              <a:gd name="connsiteX0" fmla="*/ 0 w 3823785"/>
              <a:gd name="connsiteY0" fmla="*/ 0 h 1832701"/>
              <a:gd name="connsiteX1" fmla="*/ 3823785 w 3823785"/>
              <a:gd name="connsiteY1" fmla="*/ 0 h 1832701"/>
              <a:gd name="connsiteX2" fmla="*/ 3823785 w 3823785"/>
              <a:gd name="connsiteY2" fmla="*/ 1832701 h 1832701"/>
              <a:gd name="connsiteX3" fmla="*/ 0 w 3823785"/>
              <a:gd name="connsiteY3" fmla="*/ 1832701 h 1832701"/>
              <a:gd name="connsiteX4" fmla="*/ 0 w 3823785"/>
              <a:gd name="connsiteY4" fmla="*/ 0 h 183270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823785" h="1832701">
                <a:moveTo>
                  <a:pt x="0" y="0"/>
                </a:moveTo>
                <a:lnTo>
                  <a:pt x="3823785" y="0"/>
                </a:lnTo>
                <a:lnTo>
                  <a:pt x="3823785" y="1832701"/>
                </a:lnTo>
                <a:lnTo>
                  <a:pt x="0" y="1832701"/>
                </a:lnTo>
                <a:lnTo>
                  <a:pt x="0" y="0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7780" tIns="17780" rIns="17780" bIns="17780" numCol="1" spcCol="1270" anchor="t" anchorCtr="0">
            <a:noAutofit/>
          </a:bodyPr>
          <a:lstStyle/>
          <a:p>
            <a:pPr lvl="0" defTabSz="12446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700" b="1" kern="1200" dirty="0" smtClean="0">
                <a:latin typeface="Century Gothic"/>
                <a:cs typeface="Century Gothic"/>
              </a:rPr>
              <a:t>Monitor</a:t>
            </a:r>
            <a:r>
              <a:rPr lang="en-US" sz="2700" kern="1200" dirty="0" smtClean="0">
                <a:latin typeface="Century Gothic"/>
                <a:cs typeface="Century Gothic"/>
              </a:rPr>
              <a:t> child progress</a:t>
            </a:r>
            <a:endParaRPr lang="en-US" sz="2700" kern="1200" dirty="0">
              <a:latin typeface="Century Gothic"/>
              <a:cs typeface="Century Gothic"/>
            </a:endParaRPr>
          </a:p>
        </p:txBody>
      </p:sp>
      <p:sp>
        <p:nvSpPr>
          <p:cNvPr id="11" name="Freeform 10"/>
          <p:cNvSpPr/>
          <p:nvPr/>
        </p:nvSpPr>
        <p:spPr>
          <a:xfrm>
            <a:off x="4715033" y="5781221"/>
            <a:ext cx="3665403" cy="470671"/>
          </a:xfrm>
          <a:custGeom>
            <a:avLst/>
            <a:gdLst>
              <a:gd name="connsiteX0" fmla="*/ 0 w 3665403"/>
              <a:gd name="connsiteY0" fmla="*/ 0 h 1832701"/>
              <a:gd name="connsiteX1" fmla="*/ 3665403 w 3665403"/>
              <a:gd name="connsiteY1" fmla="*/ 0 h 1832701"/>
              <a:gd name="connsiteX2" fmla="*/ 3665403 w 3665403"/>
              <a:gd name="connsiteY2" fmla="*/ 1832701 h 1832701"/>
              <a:gd name="connsiteX3" fmla="*/ 0 w 3665403"/>
              <a:gd name="connsiteY3" fmla="*/ 1832701 h 1832701"/>
              <a:gd name="connsiteX4" fmla="*/ 0 w 3665403"/>
              <a:gd name="connsiteY4" fmla="*/ 0 h 183270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3665403" h="1832701">
                <a:moveTo>
                  <a:pt x="0" y="0"/>
                </a:moveTo>
                <a:lnTo>
                  <a:pt x="3665403" y="0"/>
                </a:lnTo>
                <a:lnTo>
                  <a:pt x="3665403" y="1832701"/>
                </a:lnTo>
                <a:lnTo>
                  <a:pt x="0" y="1832701"/>
                </a:lnTo>
                <a:lnTo>
                  <a:pt x="0" y="0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0320" tIns="20320" rIns="20320" bIns="20320" numCol="1" spcCol="1270" anchor="t" anchorCtr="0">
            <a:noAutofit/>
          </a:bodyPr>
          <a:lstStyle/>
          <a:p>
            <a:pPr lvl="0" algn="ctr" defTabSz="14224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700" b="1" kern="1200" dirty="0" smtClean="0">
                <a:latin typeface="Century Gothic"/>
                <a:cs typeface="Century Gothic"/>
              </a:rPr>
              <a:t>Guide</a:t>
            </a:r>
            <a:r>
              <a:rPr lang="en-US" sz="2700" kern="1200" dirty="0" smtClean="0">
                <a:latin typeface="Century Gothic"/>
                <a:cs typeface="Century Gothic"/>
              </a:rPr>
              <a:t> instruction</a:t>
            </a:r>
            <a:endParaRPr lang="en-US" sz="2700" kern="1200" dirty="0">
              <a:latin typeface="Century Gothic"/>
              <a:cs typeface="Century Gothic"/>
            </a:endParaRPr>
          </a:p>
        </p:txBody>
      </p:sp>
      <p:pic>
        <p:nvPicPr>
          <p:cNvPr id="3" name="Picture 2" descr="Checklists_Slide 6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286"/>
          <a:stretch/>
        </p:blipFill>
        <p:spPr>
          <a:xfrm>
            <a:off x="4726541" y="3037139"/>
            <a:ext cx="3657177" cy="2486528"/>
          </a:xfrm>
          <a:prstGeom prst="rect">
            <a:avLst/>
          </a:prstGeom>
        </p:spPr>
      </p:pic>
      <p:pic>
        <p:nvPicPr>
          <p:cNvPr id="4" name="Picture 3" descr="CAPSLO_Nora_P181.jpg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489"/>
          <a:stretch/>
        </p:blipFill>
        <p:spPr>
          <a:xfrm>
            <a:off x="709969" y="3037139"/>
            <a:ext cx="3901120" cy="2484008"/>
          </a:xfrm>
          <a:prstGeom prst="rect">
            <a:avLst/>
          </a:prstGeom>
        </p:spPr>
      </p:pic>
      <p:sp>
        <p:nvSpPr>
          <p:cNvPr id="12" name="Freeform 11"/>
          <p:cNvSpPr/>
          <p:nvPr/>
        </p:nvSpPr>
        <p:spPr>
          <a:xfrm>
            <a:off x="855063" y="1927414"/>
            <a:ext cx="7636982" cy="985403"/>
          </a:xfrm>
          <a:custGeom>
            <a:avLst/>
            <a:gdLst>
              <a:gd name="connsiteX0" fmla="*/ 0 w 6995679"/>
              <a:gd name="connsiteY0" fmla="*/ 0 h 1493688"/>
              <a:gd name="connsiteX1" fmla="*/ 6995679 w 6995679"/>
              <a:gd name="connsiteY1" fmla="*/ 0 h 1493688"/>
              <a:gd name="connsiteX2" fmla="*/ 6995679 w 6995679"/>
              <a:gd name="connsiteY2" fmla="*/ 1493688 h 1493688"/>
              <a:gd name="connsiteX3" fmla="*/ 0 w 6995679"/>
              <a:gd name="connsiteY3" fmla="*/ 1493688 h 1493688"/>
              <a:gd name="connsiteX4" fmla="*/ 0 w 6995679"/>
              <a:gd name="connsiteY4" fmla="*/ 0 h 1493688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</a:cxnLst>
            <a:rect l="l" t="t" r="r" b="b"/>
            <a:pathLst>
              <a:path w="6995679" h="1493688">
                <a:moveTo>
                  <a:pt x="0" y="0"/>
                </a:moveTo>
                <a:lnTo>
                  <a:pt x="6995679" y="0"/>
                </a:lnTo>
                <a:lnTo>
                  <a:pt x="6995679" y="1493688"/>
                </a:lnTo>
                <a:lnTo>
                  <a:pt x="0" y="1493688"/>
                </a:lnTo>
                <a:lnTo>
                  <a:pt x="0" y="0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rgbClr r="0" g="0" b="0"/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00" tIns="25400" rIns="25400" bIns="25400" numCol="1" spcCol="1270" anchor="t" anchorCtr="0">
            <a:noAutofit/>
          </a:bodyPr>
          <a:lstStyle/>
          <a:p>
            <a:pPr lvl="0" defTabSz="1778000" rtl="0">
              <a:spcBef>
                <a:spcPct val="0"/>
              </a:spcBef>
              <a:spcAft>
                <a:spcPct val="35000"/>
              </a:spcAft>
            </a:pPr>
            <a:r>
              <a:rPr lang="en-US" sz="2800" kern="1200" dirty="0" smtClean="0">
                <a:latin typeface="Century Gothic"/>
                <a:cs typeface="Century Gothic"/>
              </a:rPr>
              <a:t>Efficiently </a:t>
            </a:r>
            <a:r>
              <a:rPr lang="en-US" sz="2800" b="1" kern="1200" dirty="0" smtClean="0">
                <a:latin typeface="Century Gothic"/>
                <a:cs typeface="Century Gothic"/>
              </a:rPr>
              <a:t>observe, collect,</a:t>
            </a:r>
            <a:r>
              <a:rPr lang="en-US" sz="2800" kern="1200" dirty="0" smtClean="0">
                <a:latin typeface="Century Gothic"/>
                <a:cs typeface="Century Gothic"/>
              </a:rPr>
              <a:t> and </a:t>
            </a:r>
            <a:r>
              <a:rPr lang="en-US" sz="2800" b="1" kern="1200" dirty="0" smtClean="0">
                <a:latin typeface="Century Gothic"/>
                <a:cs typeface="Century Gothic"/>
              </a:rPr>
              <a:t>document children’s behaviors.</a:t>
            </a:r>
            <a:endParaRPr lang="en-US" sz="2800" kern="12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39681449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 animBg="1"/>
      <p:bldP spid="13" grpId="0" animBg="1"/>
      <p:bldP spid="9" grpId="0" animBg="1"/>
      <p:bldP spid="10" grpId="0"/>
      <p:bldP spid="11" grpId="0"/>
      <p:bldP spid="12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CAPSLO_Nora_P250(1)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766841" y="5017854"/>
            <a:ext cx="1918102" cy="1348612"/>
          </a:xfrm>
          <a:prstGeom prst="rect">
            <a:avLst/>
          </a:prstGeom>
        </p:spPr>
      </p:pic>
      <p:pic>
        <p:nvPicPr>
          <p:cNvPr id="10" name="Picture 9" descr="checklist .png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93136" y="2767463"/>
            <a:ext cx="1893869" cy="2375245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benefits</a:t>
            </a:r>
            <a:endParaRPr lang="en-US" dirty="0"/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4386449" y="2825118"/>
            <a:ext cx="2234870" cy="1985842"/>
          </a:xfrm>
          <a:prstGeom prst="rect">
            <a:avLst/>
          </a:prstGeom>
          <a:noFill/>
          <a:ln>
            <a:noFill/>
          </a:ln>
        </p:spPr>
      </p:pic>
      <p:sp>
        <p:nvSpPr>
          <p:cNvPr id="4" name="Rounded Rectangular Callout 3"/>
          <p:cNvSpPr/>
          <p:nvPr/>
        </p:nvSpPr>
        <p:spPr>
          <a:xfrm>
            <a:off x="595650" y="1309751"/>
            <a:ext cx="2507480" cy="1268161"/>
          </a:xfrm>
          <a:prstGeom prst="wedgeRoundRectCallout">
            <a:avLst>
              <a:gd name="adj1" fmla="val -17690"/>
              <a:gd name="adj2" fmla="val 86569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>
              <a:spcAft>
                <a:spcPct val="35000"/>
              </a:spcAft>
            </a:pPr>
            <a:r>
              <a:rPr lang="en-US" dirty="0">
                <a:latin typeface="Century Gothic"/>
                <a:cs typeface="Century Gothic"/>
              </a:rPr>
              <a:t>Multiple uses: Whole class, small group, </a:t>
            </a:r>
            <a:r>
              <a:rPr lang="en-US" dirty="0" smtClean="0">
                <a:latin typeface="Century Gothic"/>
                <a:cs typeface="Century Gothic"/>
              </a:rPr>
              <a:t>individual children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8" name="Rounded Rectangular Callout 17"/>
          <p:cNvSpPr/>
          <p:nvPr/>
        </p:nvSpPr>
        <p:spPr>
          <a:xfrm>
            <a:off x="4382183" y="1580962"/>
            <a:ext cx="2232518" cy="1072358"/>
          </a:xfrm>
          <a:prstGeom prst="wedgeRoundRectCallout">
            <a:avLst>
              <a:gd name="adj1" fmla="val 3138"/>
              <a:gd name="adj2" fmla="val 85508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>
              <a:spcAft>
                <a:spcPct val="35000"/>
              </a:spcAft>
            </a:pPr>
            <a:r>
              <a:rPr lang="en-US" dirty="0">
                <a:latin typeface="Century Gothic"/>
                <a:cs typeface="Century Gothic"/>
              </a:rPr>
              <a:t>Several observers gather </a:t>
            </a:r>
            <a:r>
              <a:rPr lang="en-US" dirty="0" smtClean="0">
                <a:latin typeface="Century Gothic"/>
                <a:cs typeface="Century Gothic"/>
              </a:rPr>
              <a:t>data</a:t>
            </a:r>
            <a:endParaRPr lang="en-US" dirty="0">
              <a:latin typeface="Century Gothic"/>
              <a:cs typeface="Century Gothic"/>
            </a:endParaRPr>
          </a:p>
        </p:txBody>
      </p:sp>
      <p:sp>
        <p:nvSpPr>
          <p:cNvPr id="19" name="Rounded Rectangular Callout 18"/>
          <p:cNvSpPr/>
          <p:nvPr/>
        </p:nvSpPr>
        <p:spPr>
          <a:xfrm>
            <a:off x="6727167" y="3599252"/>
            <a:ext cx="1957937" cy="1262702"/>
          </a:xfrm>
          <a:prstGeom prst="wedgeRoundRectCallout">
            <a:avLst>
              <a:gd name="adj1" fmla="val 721"/>
              <a:gd name="adj2" fmla="val 79646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>
              <a:spcAft>
                <a:spcPct val="35000"/>
              </a:spcAft>
            </a:pPr>
            <a:r>
              <a:rPr lang="en-US" dirty="0">
                <a:latin typeface="Century Gothic"/>
                <a:cs typeface="Century Gothic"/>
              </a:rPr>
              <a:t>Family and staff discuss </a:t>
            </a:r>
            <a:r>
              <a:rPr lang="en-US" dirty="0" smtClean="0">
                <a:latin typeface="Century Gothic"/>
                <a:cs typeface="Century Gothic"/>
              </a:rPr>
              <a:t>information</a:t>
            </a:r>
            <a:endParaRPr lang="en-US" dirty="0">
              <a:latin typeface="Century Gothic"/>
              <a:cs typeface="Century Gothic"/>
            </a:endParaRPr>
          </a:p>
        </p:txBody>
      </p:sp>
      <p:pic>
        <p:nvPicPr>
          <p:cNvPr id="6" name="Picture 5" descr="checklists.png"/>
          <p:cNvPicPr>
            <a:picLocks noChangeAspect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053" b="7076"/>
          <a:stretch/>
        </p:blipFill>
        <p:spPr>
          <a:xfrm>
            <a:off x="2239299" y="4286457"/>
            <a:ext cx="2001626" cy="2077080"/>
          </a:xfrm>
          <a:prstGeom prst="rect">
            <a:avLst/>
          </a:prstGeom>
          <a:effectLst>
            <a:outerShdw blurRad="76200" dist="76200" dir="2700000" algn="tl" rotWithShape="0">
              <a:srgbClr val="000000">
                <a:alpha val="20000"/>
              </a:srgbClr>
            </a:outerShdw>
          </a:effectLst>
        </p:spPr>
      </p:pic>
      <p:sp>
        <p:nvSpPr>
          <p:cNvPr id="17" name="Rounded Rectangular Callout 16"/>
          <p:cNvSpPr/>
          <p:nvPr/>
        </p:nvSpPr>
        <p:spPr>
          <a:xfrm flipH="1">
            <a:off x="2592963" y="2754573"/>
            <a:ext cx="1653676" cy="1379739"/>
          </a:xfrm>
          <a:prstGeom prst="wedgeRoundRectCallout">
            <a:avLst>
              <a:gd name="adj1" fmla="val 6505"/>
              <a:gd name="adj2" fmla="val 83609"/>
              <a:gd name="adj3" fmla="val 16667"/>
            </a:avLst>
          </a:prstGeom>
          <a:solidFill>
            <a:srgbClr val="FF6600"/>
          </a:solidFill>
          <a:ln>
            <a:noFill/>
          </a:ln>
          <a:effectLst>
            <a:outerShdw blurRad="76200" dist="76200" dir="2820000" rotWithShape="0">
              <a:srgbClr val="000000">
                <a:alpha val="20000"/>
              </a:srgbClr>
            </a:outerShdw>
          </a:effectLst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defTabSz="1066800">
              <a:spcAft>
                <a:spcPct val="35000"/>
              </a:spcAft>
            </a:pPr>
            <a:r>
              <a:rPr lang="en-US" dirty="0" smtClean="0">
                <a:latin typeface="Century Gothic"/>
                <a:cs typeface="Century Gothic"/>
              </a:rPr>
              <a:t>Frequent </a:t>
            </a:r>
            <a:r>
              <a:rPr lang="en-US" dirty="0">
                <a:latin typeface="Century Gothic"/>
                <a:cs typeface="Century Gothic"/>
              </a:rPr>
              <a:t>monitoring </a:t>
            </a:r>
            <a:r>
              <a:rPr lang="en-US" dirty="0" smtClean="0">
                <a:latin typeface="Century Gothic"/>
                <a:cs typeface="Century Gothic"/>
              </a:rPr>
              <a:t/>
            </a:r>
            <a:br>
              <a:rPr lang="en-US" dirty="0" smtClean="0">
                <a:latin typeface="Century Gothic"/>
                <a:cs typeface="Century Gothic"/>
              </a:rPr>
            </a:br>
            <a:r>
              <a:rPr lang="en-US" dirty="0" smtClean="0">
                <a:latin typeface="Century Gothic"/>
                <a:cs typeface="Century Gothic"/>
              </a:rPr>
              <a:t>to </a:t>
            </a:r>
            <a:r>
              <a:rPr lang="en-US" dirty="0">
                <a:latin typeface="Century Gothic"/>
                <a:cs typeface="Century Gothic"/>
              </a:rPr>
              <a:t>adjust </a:t>
            </a:r>
            <a:r>
              <a:rPr lang="en-US" dirty="0" smtClean="0">
                <a:latin typeface="Century Gothic"/>
                <a:cs typeface="Century Gothic"/>
              </a:rPr>
              <a:t>instruction</a:t>
            </a:r>
            <a:endParaRPr lang="en-US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14978583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18" grpId="0" animBg="1"/>
      <p:bldP spid="19" grpId="0" animBg="1"/>
      <p:bldP spid="17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DEVELOPING AND Using CHECKLISTS</a:t>
            </a:r>
            <a:endParaRPr lang="en-US" dirty="0"/>
          </a:p>
        </p:txBody>
      </p:sp>
      <p:sp>
        <p:nvSpPr>
          <p:cNvPr id="5" name="Freeform 4"/>
          <p:cNvSpPr/>
          <p:nvPr/>
        </p:nvSpPr>
        <p:spPr>
          <a:xfrm>
            <a:off x="3349052" y="5143263"/>
            <a:ext cx="2599420" cy="1312428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anchor="ctr" anchorCtr="0">
            <a:noAutofit/>
          </a:bodyPr>
          <a:lstStyle/>
          <a:p>
            <a:pPr algn="ctr" defTabSz="711200">
              <a:lnSpc>
                <a:spcPct val="90000"/>
              </a:lnSpc>
              <a:spcAft>
                <a:spcPct val="35000"/>
              </a:spcAft>
            </a:pPr>
            <a:r>
              <a:rPr lang="en-US" sz="2400" dirty="0" smtClean="0">
                <a:latin typeface="Century Gothic"/>
                <a:cs typeface="Century Gothic"/>
              </a:rPr>
              <a:t>Use checklist to </a:t>
            </a:r>
            <a:br>
              <a:rPr lang="en-US" sz="2400" dirty="0" smtClean="0">
                <a:latin typeface="Century Gothic"/>
                <a:cs typeface="Century Gothic"/>
              </a:rPr>
            </a:br>
            <a:r>
              <a:rPr lang="en-US" sz="2400" dirty="0" smtClean="0">
                <a:latin typeface="Century Gothic"/>
                <a:cs typeface="Century Gothic"/>
              </a:rPr>
              <a:t>collect data</a:t>
            </a:r>
            <a:endParaRPr lang="en-US" sz="2400" kern="1200" dirty="0">
              <a:latin typeface="Century Gothic"/>
              <a:cs typeface="Century Gothic"/>
            </a:endParaRPr>
          </a:p>
        </p:txBody>
      </p:sp>
      <p:sp>
        <p:nvSpPr>
          <p:cNvPr id="6" name="Freeform 5"/>
          <p:cNvSpPr/>
          <p:nvPr/>
        </p:nvSpPr>
        <p:spPr>
          <a:xfrm>
            <a:off x="3349052" y="1870398"/>
            <a:ext cx="2599420" cy="1277102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anchor="ctr" anchorCtr="0">
            <a:noAutofit/>
          </a:bodyPr>
          <a:lstStyle/>
          <a:p>
            <a:pPr lvl="0" algn="ctr" defTabSz="7112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400" kern="1200" dirty="0" smtClean="0">
                <a:latin typeface="Century Gothic"/>
                <a:cs typeface="Century Gothic"/>
              </a:rPr>
              <a:t>Determine skills and sequence</a:t>
            </a:r>
            <a:endParaRPr lang="en-US" sz="2400" kern="1200" dirty="0">
              <a:latin typeface="Century Gothic"/>
              <a:cs typeface="Century Gothic"/>
            </a:endParaRPr>
          </a:p>
        </p:txBody>
      </p:sp>
      <p:sp>
        <p:nvSpPr>
          <p:cNvPr id="7" name="Freeform 6"/>
          <p:cNvSpPr/>
          <p:nvPr/>
        </p:nvSpPr>
        <p:spPr>
          <a:xfrm>
            <a:off x="533146" y="3504647"/>
            <a:ext cx="2599420" cy="1421238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anchor="ctr" anchorCtr="0">
            <a:noAutofit/>
          </a:bodyPr>
          <a:lstStyle/>
          <a:p>
            <a:pPr algn="ctr" defTabSz="711200">
              <a:lnSpc>
                <a:spcPct val="90000"/>
              </a:lnSpc>
              <a:spcAft>
                <a:spcPct val="35000"/>
              </a:spcAft>
            </a:pPr>
            <a:r>
              <a:rPr lang="en-US" sz="2400" dirty="0" smtClean="0">
                <a:latin typeface="Century Gothic"/>
                <a:cs typeface="Century Gothic"/>
              </a:rPr>
              <a:t>Transfer </a:t>
            </a:r>
            <a:br>
              <a:rPr lang="en-US" sz="2400" dirty="0" smtClean="0">
                <a:latin typeface="Century Gothic"/>
                <a:cs typeface="Century Gothic"/>
              </a:rPr>
            </a:br>
            <a:r>
              <a:rPr lang="en-US" sz="2400" dirty="0" smtClean="0">
                <a:latin typeface="Century Gothic"/>
                <a:cs typeface="Century Gothic"/>
              </a:rPr>
              <a:t>data to files</a:t>
            </a:r>
            <a:endParaRPr lang="en-US" sz="2400" kern="1200" dirty="0">
              <a:latin typeface="Century Gothic"/>
              <a:cs typeface="Century Gothic"/>
            </a:endParaRPr>
          </a:p>
        </p:txBody>
      </p:sp>
      <p:sp>
        <p:nvSpPr>
          <p:cNvPr id="8" name="Freeform 7"/>
          <p:cNvSpPr/>
          <p:nvPr/>
        </p:nvSpPr>
        <p:spPr>
          <a:xfrm>
            <a:off x="6019546" y="3504647"/>
            <a:ext cx="2599420" cy="1421238"/>
          </a:xfrm>
          <a:custGeom>
            <a:avLst/>
            <a:gdLst>
              <a:gd name="connsiteX0" fmla="*/ 0 w 1781143"/>
              <a:gd name="connsiteY0" fmla="*/ 192961 h 1157743"/>
              <a:gd name="connsiteX1" fmla="*/ 192961 w 1781143"/>
              <a:gd name="connsiteY1" fmla="*/ 0 h 1157743"/>
              <a:gd name="connsiteX2" fmla="*/ 1588182 w 1781143"/>
              <a:gd name="connsiteY2" fmla="*/ 0 h 1157743"/>
              <a:gd name="connsiteX3" fmla="*/ 1781143 w 1781143"/>
              <a:gd name="connsiteY3" fmla="*/ 192961 h 1157743"/>
              <a:gd name="connsiteX4" fmla="*/ 1781143 w 1781143"/>
              <a:gd name="connsiteY4" fmla="*/ 964782 h 1157743"/>
              <a:gd name="connsiteX5" fmla="*/ 1588182 w 1781143"/>
              <a:gd name="connsiteY5" fmla="*/ 1157743 h 1157743"/>
              <a:gd name="connsiteX6" fmla="*/ 192961 w 1781143"/>
              <a:gd name="connsiteY6" fmla="*/ 1157743 h 1157743"/>
              <a:gd name="connsiteX7" fmla="*/ 0 w 1781143"/>
              <a:gd name="connsiteY7" fmla="*/ 964782 h 1157743"/>
              <a:gd name="connsiteX8" fmla="*/ 0 w 1781143"/>
              <a:gd name="connsiteY8" fmla="*/ 192961 h 1157743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1781143" h="1157743">
                <a:moveTo>
                  <a:pt x="0" y="192961"/>
                </a:moveTo>
                <a:cubicBezTo>
                  <a:pt x="0" y="86392"/>
                  <a:pt x="86392" y="0"/>
                  <a:pt x="192961" y="0"/>
                </a:cubicBezTo>
                <a:lnTo>
                  <a:pt x="1588182" y="0"/>
                </a:lnTo>
                <a:cubicBezTo>
                  <a:pt x="1694751" y="0"/>
                  <a:pt x="1781143" y="86392"/>
                  <a:pt x="1781143" y="192961"/>
                </a:cubicBezTo>
                <a:lnTo>
                  <a:pt x="1781143" y="964782"/>
                </a:lnTo>
                <a:cubicBezTo>
                  <a:pt x="1781143" y="1071351"/>
                  <a:pt x="1694751" y="1157743"/>
                  <a:pt x="1588182" y="1157743"/>
                </a:cubicBezTo>
                <a:lnTo>
                  <a:pt x="192961" y="1157743"/>
                </a:lnTo>
                <a:cubicBezTo>
                  <a:pt x="86392" y="1157743"/>
                  <a:pt x="0" y="1071351"/>
                  <a:pt x="0" y="964782"/>
                </a:cubicBezTo>
                <a:lnTo>
                  <a:pt x="0" y="192961"/>
                </a:lnTo>
                <a:close/>
              </a:path>
            </a:pathLst>
          </a:custGeom>
          <a:solidFill>
            <a:srgbClr val="FF6600"/>
          </a:solidFill>
          <a:ln>
            <a:noFill/>
          </a:ln>
          <a:effectLst/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17476" tIns="117476" rIns="117476" bIns="117476" numCol="1" spcCol="1270" anchor="ctr" anchorCtr="0">
            <a:noAutofit/>
          </a:bodyPr>
          <a:lstStyle/>
          <a:p>
            <a:pPr algn="ctr" defTabSz="711200">
              <a:lnSpc>
                <a:spcPct val="90000"/>
              </a:lnSpc>
              <a:spcAft>
                <a:spcPct val="35000"/>
              </a:spcAft>
            </a:pPr>
            <a:endParaRPr lang="en-US" sz="2400" dirty="0" smtClean="0">
              <a:latin typeface="Century Gothic"/>
              <a:cs typeface="Century Gothic"/>
            </a:endParaRPr>
          </a:p>
          <a:p>
            <a:pPr lvl="0" algn="ctr" defTabSz="711200">
              <a:lnSpc>
                <a:spcPct val="90000"/>
              </a:lnSpc>
              <a:spcAft>
                <a:spcPct val="35000"/>
              </a:spcAft>
            </a:pPr>
            <a:r>
              <a:rPr lang="en-US" sz="2400" dirty="0" smtClean="0">
                <a:latin typeface="Century Gothic"/>
                <a:cs typeface="Century Gothic"/>
              </a:rPr>
              <a:t>Develop </a:t>
            </a:r>
            <a:br>
              <a:rPr lang="en-US" sz="2400" dirty="0" smtClean="0">
                <a:latin typeface="Century Gothic"/>
                <a:cs typeface="Century Gothic"/>
              </a:rPr>
            </a:br>
            <a:r>
              <a:rPr lang="en-US" sz="2400" dirty="0" smtClean="0">
                <a:latin typeface="Century Gothic"/>
                <a:cs typeface="Century Gothic"/>
              </a:rPr>
              <a:t>format</a:t>
            </a:r>
            <a:endParaRPr lang="en-US" sz="2400" dirty="0">
              <a:latin typeface="Century Gothic"/>
              <a:cs typeface="Century Gothic"/>
            </a:endParaRPr>
          </a:p>
          <a:p>
            <a:pPr lvl="0" algn="ctr" defTabSz="7112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endParaRPr lang="en-US" sz="2400" kern="1200" dirty="0">
              <a:latin typeface="Century Gothic"/>
              <a:cs typeface="Century Gothic"/>
            </a:endParaRPr>
          </a:p>
        </p:txBody>
      </p:sp>
      <p:pic>
        <p:nvPicPr>
          <p:cNvPr id="13" name="Picture 12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3082460" y="2985249"/>
            <a:ext cx="3126397" cy="2282969"/>
          </a:xfrm>
          <a:prstGeom prst="ellipse">
            <a:avLst/>
          </a:prstGeom>
          <a:ln w="38100" cap="rnd" cmpd="sng">
            <a:solidFill>
              <a:schemeClr val="bg1">
                <a:lumMod val="50000"/>
              </a:schemeClr>
            </a:solidFill>
            <a:prstDash val="solid"/>
          </a:ln>
          <a:effectLst/>
          <a:scene3d>
            <a:camera prst="perspectiveFront" fov="5400000"/>
            <a:lightRig rig="threePt" dir="t">
              <a:rot lat="0" lon="0" rev="19200000"/>
            </a:lightRig>
          </a:scene3d>
          <a:sp3d extrusionH="25400">
            <a:extrusionClr>
              <a:srgbClr val="000000"/>
            </a:extrusionClr>
          </a:sp3d>
        </p:spPr>
      </p:pic>
      <p:sp>
        <p:nvSpPr>
          <p:cNvPr id="3" name="Bent Arrow 2"/>
          <p:cNvSpPr/>
          <p:nvPr/>
        </p:nvSpPr>
        <p:spPr>
          <a:xfrm rot="5400000">
            <a:off x="6318412" y="2352501"/>
            <a:ext cx="900835" cy="961565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4" name="Bent Arrow 13"/>
          <p:cNvSpPr/>
          <p:nvPr/>
        </p:nvSpPr>
        <p:spPr>
          <a:xfrm rot="10800000">
            <a:off x="6253713" y="5293203"/>
            <a:ext cx="900836" cy="961566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5" name="Bent Arrow 14"/>
          <p:cNvSpPr/>
          <p:nvPr/>
        </p:nvSpPr>
        <p:spPr>
          <a:xfrm rot="16200000">
            <a:off x="2212127" y="5262837"/>
            <a:ext cx="900837" cy="961567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  <p:sp>
        <p:nvSpPr>
          <p:cNvPr id="16" name="Bent Arrow 15"/>
          <p:cNvSpPr/>
          <p:nvPr/>
        </p:nvSpPr>
        <p:spPr>
          <a:xfrm>
            <a:off x="2246779" y="2208204"/>
            <a:ext cx="900836" cy="961566"/>
          </a:xfrm>
          <a:prstGeom prst="bentArrow">
            <a:avLst/>
          </a:prstGeom>
          <a:solidFill>
            <a:schemeClr val="bg1">
              <a:lumMod val="6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>
              <a:solidFill>
                <a:schemeClr val="tx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3411609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7" grpId="0" animBg="1"/>
      <p:bldP spid="8" grpId="0" animBg="1"/>
      <p:bldP spid="3" grpId="0" animBg="1"/>
      <p:bldP spid="14" grpId="0" animBg="1"/>
      <p:bldP spid="15" grpId="0" animBg="1"/>
      <p:bldP spid="16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Rectangle 11"/>
          <p:cNvSpPr/>
          <p:nvPr/>
        </p:nvSpPr>
        <p:spPr>
          <a:xfrm>
            <a:off x="852256" y="4876864"/>
            <a:ext cx="7725014" cy="679654"/>
          </a:xfrm>
          <a:prstGeom prst="rect">
            <a:avLst/>
          </a:prstGeom>
          <a:solidFill>
            <a:srgbClr val="004E9F">
              <a:alpha val="5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Rectangle 6"/>
          <p:cNvSpPr/>
          <p:nvPr/>
        </p:nvSpPr>
        <p:spPr>
          <a:xfrm>
            <a:off x="852256" y="2356587"/>
            <a:ext cx="7725014" cy="679654"/>
          </a:xfrm>
          <a:prstGeom prst="rect">
            <a:avLst/>
          </a:prstGeom>
          <a:solidFill>
            <a:srgbClr val="FF6600">
              <a:alpha val="6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Rectangle 7"/>
          <p:cNvSpPr/>
          <p:nvPr/>
        </p:nvSpPr>
        <p:spPr>
          <a:xfrm>
            <a:off x="484616" y="1905118"/>
            <a:ext cx="7870838" cy="595316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Rectangle 8"/>
          <p:cNvSpPr/>
          <p:nvPr/>
        </p:nvSpPr>
        <p:spPr>
          <a:xfrm>
            <a:off x="854257" y="3594548"/>
            <a:ext cx="7725014" cy="751443"/>
          </a:xfrm>
          <a:prstGeom prst="rect">
            <a:avLst/>
          </a:prstGeom>
          <a:solidFill>
            <a:srgbClr val="008000">
              <a:alpha val="50000"/>
            </a:srgb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/>
          <p:cNvSpPr/>
          <p:nvPr/>
        </p:nvSpPr>
        <p:spPr>
          <a:xfrm>
            <a:off x="486617" y="3162923"/>
            <a:ext cx="7870838" cy="587727"/>
          </a:xfrm>
          <a:prstGeom prst="rect">
            <a:avLst/>
          </a:prstGeom>
          <a:solidFill>
            <a:srgbClr val="008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488619" y="4458331"/>
            <a:ext cx="7870838" cy="595454"/>
          </a:xfrm>
          <a:prstGeom prst="rect">
            <a:avLst/>
          </a:prstGeom>
          <a:solidFill>
            <a:srgbClr val="004E9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CREATING YOUR OWN CHECKLIST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40524" y="1843616"/>
            <a:ext cx="7919681" cy="4525963"/>
          </a:xfrm>
        </p:spPr>
        <p:txBody>
          <a:bodyPr>
            <a:normAutofit/>
          </a:bodyPr>
          <a:lstStyle/>
          <a:p>
            <a:pPr marL="0" indent="0">
              <a:lnSpc>
                <a:spcPct val="110000"/>
              </a:lnSpc>
              <a:buNone/>
            </a:pPr>
            <a:r>
              <a:rPr lang="en-US" dirty="0" smtClean="0">
                <a:solidFill>
                  <a:schemeClr val="bg1"/>
                </a:solidFill>
              </a:rPr>
              <a:t>Select focus for observation:</a:t>
            </a:r>
          </a:p>
          <a:p>
            <a:pPr marL="457200" lvl="1" indent="0">
              <a:lnSpc>
                <a:spcPct val="110000"/>
              </a:lnSpc>
              <a:spcAft>
                <a:spcPts val="600"/>
              </a:spcAft>
              <a:buNone/>
            </a:pPr>
            <a:r>
              <a:rPr lang="en-US" dirty="0" smtClean="0">
                <a:solidFill>
                  <a:schemeClr val="bg1"/>
                </a:solidFill>
              </a:rPr>
              <a:t>	Physical Development &amp; Health</a:t>
            </a:r>
          </a:p>
          <a:p>
            <a:pPr marL="0" indent="0">
              <a:lnSpc>
                <a:spcPct val="110000"/>
              </a:lnSpc>
              <a:buNone/>
            </a:pPr>
            <a:r>
              <a:rPr lang="en-US" dirty="0" smtClean="0">
                <a:solidFill>
                  <a:schemeClr val="bg1"/>
                </a:solidFill>
              </a:rPr>
              <a:t>Determine skill:</a:t>
            </a:r>
          </a:p>
          <a:p>
            <a:pPr marL="457200" lvl="1" indent="0">
              <a:lnSpc>
                <a:spcPct val="110000"/>
              </a:lnSpc>
              <a:spcAft>
                <a:spcPts val="600"/>
              </a:spcAft>
              <a:buNone/>
            </a:pPr>
            <a:r>
              <a:rPr lang="en-US" dirty="0">
                <a:solidFill>
                  <a:schemeClr val="bg1"/>
                </a:solidFill>
              </a:rPr>
              <a:t>	Use </a:t>
            </a:r>
            <a:r>
              <a:rPr lang="en-US" dirty="0" smtClean="0">
                <a:solidFill>
                  <a:schemeClr val="bg1"/>
                </a:solidFill>
              </a:rPr>
              <a:t>of tricycle</a:t>
            </a:r>
          </a:p>
          <a:p>
            <a:pPr marL="0" indent="0">
              <a:lnSpc>
                <a:spcPct val="110000"/>
              </a:lnSpc>
              <a:buNone/>
            </a:pPr>
            <a:r>
              <a:rPr lang="en-US" dirty="0" smtClean="0">
                <a:solidFill>
                  <a:schemeClr val="bg1"/>
                </a:solidFill>
              </a:rPr>
              <a:t>Logical sequence:</a:t>
            </a:r>
          </a:p>
          <a:p>
            <a:pPr marL="457200" lvl="1" indent="0">
              <a:lnSpc>
                <a:spcPct val="110000"/>
              </a:lnSpc>
              <a:buNone/>
            </a:pPr>
            <a:r>
              <a:rPr lang="en-US" dirty="0">
                <a:solidFill>
                  <a:schemeClr val="bg1"/>
                </a:solidFill>
              </a:rPr>
              <a:t>	From easy to </a:t>
            </a:r>
            <a:r>
              <a:rPr lang="en-US" dirty="0" smtClean="0">
                <a:solidFill>
                  <a:schemeClr val="bg1"/>
                </a:solidFill>
              </a:rPr>
              <a:t>hard</a:t>
            </a:r>
            <a:endParaRPr lang="en-US" dirty="0">
              <a:solidFill>
                <a:schemeClr val="bg1"/>
              </a:solidFill>
            </a:endParaRPr>
          </a:p>
        </p:txBody>
      </p:sp>
      <p:pic>
        <p:nvPicPr>
          <p:cNvPr id="4" name="Picture 3" descr="Children_riding_tricycles_in_a_row_8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853997" y="3871307"/>
            <a:ext cx="3733584" cy="24890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330021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2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5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6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8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9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4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 animBg="1"/>
      <p:bldP spid="7" grpId="0" animBg="1"/>
      <p:bldP spid="8" grpId="0" animBg="1"/>
      <p:bldP spid="9" grpId="0" animBg="1"/>
      <p:bldP spid="10" grpId="0" animBg="1"/>
      <p:bldP spid="11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DEVELOPING THE FORMAT</a:t>
            </a:r>
            <a:endParaRPr lang="en-US" dirty="0"/>
          </a:p>
        </p:txBody>
      </p:sp>
      <p:pic>
        <p:nvPicPr>
          <p:cNvPr id="4" name="Picture 3" descr="CAPSLO_Nora_P023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6955" y="1922996"/>
            <a:ext cx="3008992" cy="2005995"/>
          </a:xfrm>
          <a:prstGeom prst="rect">
            <a:avLst/>
          </a:prstGeom>
        </p:spPr>
      </p:pic>
      <p:pic>
        <p:nvPicPr>
          <p:cNvPr id="5" name="Picture 4" descr="Friends_of_Children_Marveline_P268.jp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76956" y="4026690"/>
            <a:ext cx="3008992" cy="2005995"/>
          </a:xfrm>
          <a:prstGeom prst="rect">
            <a:avLst/>
          </a:prstGeom>
        </p:spPr>
      </p:pic>
      <p:sp>
        <p:nvSpPr>
          <p:cNvPr id="7" name="Content Placeholder 2"/>
          <p:cNvSpPr>
            <a:spLocks noGrp="1"/>
          </p:cNvSpPr>
          <p:nvPr>
            <p:ph idx="1"/>
          </p:nvPr>
        </p:nvSpPr>
        <p:spPr>
          <a:xfrm>
            <a:off x="3640928" y="2104847"/>
            <a:ext cx="5057406" cy="3944421"/>
          </a:xfrm>
        </p:spPr>
        <p:txBody>
          <a:bodyPr>
            <a:noAutofit/>
          </a:bodyPr>
          <a:lstStyle/>
          <a:p>
            <a:pPr marL="0" indent="0">
              <a:spcBef>
                <a:spcPts val="1100"/>
              </a:spcBef>
              <a:buNone/>
            </a:pPr>
            <a:r>
              <a:rPr lang="en-US" sz="2500" dirty="0" smtClean="0"/>
              <a:t>Activity-focused</a:t>
            </a:r>
          </a:p>
          <a:p>
            <a:pPr marL="274320" indent="-274320">
              <a:spcBef>
                <a:spcPts val="1100"/>
              </a:spcBef>
            </a:pPr>
            <a:r>
              <a:rPr lang="en-US" sz="2500" dirty="0" smtClean="0"/>
              <a:t>Multiple skills or domains</a:t>
            </a:r>
          </a:p>
          <a:p>
            <a:pPr marL="274320" indent="-274320">
              <a:spcBef>
                <a:spcPts val="1100"/>
              </a:spcBef>
            </a:pPr>
            <a:r>
              <a:rPr lang="en-US" sz="2500" dirty="0" smtClean="0"/>
              <a:t>Single data collection point</a:t>
            </a:r>
          </a:p>
          <a:p>
            <a:pPr marL="274320" indent="-274320">
              <a:spcBef>
                <a:spcPts val="1100"/>
              </a:spcBef>
            </a:pPr>
            <a:endParaRPr lang="en-US" sz="2500" dirty="0"/>
          </a:p>
          <a:p>
            <a:pPr marL="0" indent="0">
              <a:spcBef>
                <a:spcPts val="1100"/>
              </a:spcBef>
              <a:buNone/>
            </a:pPr>
            <a:r>
              <a:rPr lang="en-US" sz="2500" dirty="0" smtClean="0"/>
              <a:t>Skill-focused</a:t>
            </a:r>
          </a:p>
          <a:p>
            <a:pPr marL="274320" indent="-274320">
              <a:spcBef>
                <a:spcPts val="1100"/>
              </a:spcBef>
            </a:pPr>
            <a:r>
              <a:rPr lang="en-US" sz="2500" dirty="0"/>
              <a:t>One skill or set of </a:t>
            </a:r>
            <a:r>
              <a:rPr lang="en-US" sz="2500" dirty="0" smtClean="0"/>
              <a:t>related skills</a:t>
            </a:r>
          </a:p>
          <a:p>
            <a:pPr marL="274320" indent="-274320">
              <a:spcBef>
                <a:spcPts val="1100"/>
              </a:spcBef>
            </a:pPr>
            <a:r>
              <a:rPr lang="en-US" sz="2500" dirty="0" smtClean="0"/>
              <a:t>Multiple data collection points</a:t>
            </a:r>
            <a:endParaRPr lang="en-US" sz="2500" dirty="0"/>
          </a:p>
        </p:txBody>
      </p:sp>
    </p:spTree>
    <p:extLst>
      <p:ext uri="{BB962C8B-B14F-4D97-AF65-F5344CB8AC3E}">
        <p14:creationId xmlns:p14="http://schemas.microsoft.com/office/powerpoint/2010/main" val="138391593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CLASSROOM ACTIVITY </a:t>
            </a:r>
            <a:br>
              <a:rPr lang="en-US" dirty="0" smtClean="0"/>
            </a:br>
            <a:r>
              <a:rPr lang="en-US" dirty="0" smtClean="0"/>
              <a:t>ASSESSMENT CHECKLIST </a:t>
            </a:r>
            <a:endParaRPr lang="en-US" dirty="0"/>
          </a:p>
        </p:txBody>
      </p:sp>
      <p:pic>
        <p:nvPicPr>
          <p:cNvPr id="4" name="Picture 3" descr="chart.png"/>
          <p:cNvPicPr>
            <a:picLocks noChangeAspect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33761"/>
          <a:stretch/>
        </p:blipFill>
        <p:spPr>
          <a:xfrm>
            <a:off x="693614" y="1856154"/>
            <a:ext cx="7786077" cy="460501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2429434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Skill ASSESSMENT CHECKLIST</a:t>
            </a:r>
            <a:endParaRPr lang="en-US" dirty="0"/>
          </a:p>
        </p:txBody>
      </p:sp>
      <p:pic>
        <p:nvPicPr>
          <p:cNvPr id="3" name="Picture 2" descr="ExpressiveLanguageChart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5771" y="1807961"/>
            <a:ext cx="7170616" cy="467213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9353146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CHOOSE a RECORDING METHOD</a:t>
            </a:r>
            <a:endParaRPr lang="en-US" dirty="0"/>
          </a:p>
        </p:txBody>
      </p:sp>
      <p:sp>
        <p:nvSpPr>
          <p:cNvPr id="4" name="Rectangle 3"/>
          <p:cNvSpPr/>
          <p:nvPr/>
        </p:nvSpPr>
        <p:spPr>
          <a:xfrm>
            <a:off x="533400" y="2045263"/>
            <a:ext cx="4013200" cy="2094937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 smtClean="0">
                <a:latin typeface="Century Gothic"/>
                <a:cs typeface="Century Gothic"/>
              </a:rPr>
              <a:t>Checkmarks</a:t>
            </a:r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4660900" y="2045263"/>
            <a:ext cx="4013200" cy="2094937"/>
          </a:xfrm>
          <a:prstGeom prst="rect">
            <a:avLst/>
          </a:prstGeom>
          <a:solidFill>
            <a:srgbClr val="004E9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Century Gothic"/>
                <a:cs typeface="Century Gothic"/>
              </a:rPr>
              <a:t>Yes/No</a:t>
            </a:r>
          </a:p>
        </p:txBody>
      </p:sp>
      <p:sp>
        <p:nvSpPr>
          <p:cNvPr id="7" name="Rectangle 6"/>
          <p:cNvSpPr/>
          <p:nvPr/>
        </p:nvSpPr>
        <p:spPr>
          <a:xfrm>
            <a:off x="533400" y="4259525"/>
            <a:ext cx="4013200" cy="2094937"/>
          </a:xfrm>
          <a:prstGeom prst="rect">
            <a:avLst/>
          </a:prstGeom>
          <a:solidFill>
            <a:srgbClr val="008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Century Gothic"/>
                <a:cs typeface="Century Gothic"/>
              </a:rPr>
              <a:t>Specific notation</a:t>
            </a:r>
          </a:p>
        </p:txBody>
      </p:sp>
      <p:sp>
        <p:nvSpPr>
          <p:cNvPr id="8" name="Rectangle 7"/>
          <p:cNvSpPr/>
          <p:nvPr/>
        </p:nvSpPr>
        <p:spPr>
          <a:xfrm>
            <a:off x="4660900" y="4259525"/>
            <a:ext cx="4013200" cy="2094937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sz="3200" dirty="0">
                <a:latin typeface="Century Gothic"/>
                <a:cs typeface="Century Gothic"/>
              </a:rPr>
              <a:t>Predefined categories</a:t>
            </a:r>
          </a:p>
        </p:txBody>
      </p:sp>
    </p:spTree>
    <p:extLst>
      <p:ext uri="{BB962C8B-B14F-4D97-AF65-F5344CB8AC3E}">
        <p14:creationId xmlns:p14="http://schemas.microsoft.com/office/powerpoint/2010/main" val="14810751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5" grpId="0" animBg="1"/>
      <p:bldP spid="7" grpId="0" animBg="1"/>
      <p:bldP spid="8" grpId="0" animBg="1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7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sz="3200" cap="none" dirty="0">
                <a:latin typeface="Century Gothic" charset="0"/>
              </a:rPr>
              <a:t>EXAMPLE: GROSS MOTOR SKILLS CHECKLIST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300620496"/>
              </p:ext>
            </p:extLst>
          </p:nvPr>
        </p:nvGraphicFramePr>
        <p:xfrm>
          <a:off x="1277686" y="2125940"/>
          <a:ext cx="6607040" cy="3502670"/>
        </p:xfrm>
        <a:graphic>
          <a:graphicData uri="http://schemas.openxmlformats.org/drawingml/2006/table">
            <a:tbl>
              <a:tblPr/>
              <a:tblGrid>
                <a:gridCol w="1407883"/>
                <a:gridCol w="1375858"/>
                <a:gridCol w="1283253"/>
                <a:gridCol w="1329555"/>
                <a:gridCol w="1210491"/>
              </a:tblGrid>
              <a:tr h="640167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Child’s name</a:t>
                      </a: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: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Week of: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Throwing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/>
                      </a:r>
                      <a:b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</a:b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a </a:t>
                      </a: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ball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Catching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/>
                      </a:r>
                      <a:b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</a:b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a </a:t>
                      </a: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ball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Kicking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/>
                      </a:r>
                      <a:b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</a:b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a </a:t>
                      </a: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ball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</a:tr>
              <a:tr h="50165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Charlie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3/18/2014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9611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Santiago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3/18/2014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6965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Kashia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3/18/2014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6965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Jon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3/18/2014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4319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Lily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3/18/2014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18000"/>
                      </a:srgbClr>
                    </a:solidFill>
                  </a:tcPr>
                </a:tc>
              </a:tr>
              <a:tr h="482217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Will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3/18/2014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rgbClr val="000000"/>
                        </a:solidFill>
                        <a:effectLst/>
                        <a:latin typeface="Century Gothic"/>
                        <a:ea typeface="ＭＳ Ｐゴシック" charset="0"/>
                        <a:cs typeface="Century Gothic"/>
                      </a:endParaRP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 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Yes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 typeface="Wingdings" charset="0"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Century Gothic"/>
                          <a:ea typeface="ＭＳ Ｐゴシック" charset="0"/>
                          <a:cs typeface="Century Gothic"/>
                        </a:rPr>
                        <a:t>No</a:t>
                      </a:r>
                    </a:p>
                  </a:txBody>
                  <a:tcPr marT="45726" marB="45726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72323959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5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 dirty="0">
                <a:latin typeface="Century Gothic" charset="0"/>
              </a:rPr>
              <a:t>EXAMPLE: USING TALLIES</a:t>
            </a:r>
          </a:p>
        </p:txBody>
      </p:sp>
      <p:sp>
        <p:nvSpPr>
          <p:cNvPr id="36866" name="TextBox 4"/>
          <p:cNvSpPr txBox="1">
            <a:spLocks noChangeArrowheads="1"/>
          </p:cNvSpPr>
          <p:nvPr/>
        </p:nvSpPr>
        <p:spPr bwMode="auto">
          <a:xfrm>
            <a:off x="1617663" y="1377950"/>
            <a:ext cx="1841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endParaRPr lang="en-US" sz="1800">
              <a:latin typeface="Calibri" charset="0"/>
            </a:endParaRPr>
          </a:p>
        </p:txBody>
      </p:sp>
      <p:graphicFrame>
        <p:nvGraphicFramePr>
          <p:cNvPr id="8" name="Content Placeholder 7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659376328"/>
              </p:ext>
            </p:extLst>
          </p:nvPr>
        </p:nvGraphicFramePr>
        <p:xfrm>
          <a:off x="523615" y="1960826"/>
          <a:ext cx="8068883" cy="4029396"/>
        </p:xfrm>
        <a:graphic>
          <a:graphicData uri="http://schemas.openxmlformats.org/drawingml/2006/table">
            <a:tbl>
              <a:tblPr/>
              <a:tblGrid>
                <a:gridCol w="1731999"/>
                <a:gridCol w="1584221"/>
                <a:gridCol w="1584221"/>
                <a:gridCol w="1584221"/>
                <a:gridCol w="1584221"/>
              </a:tblGrid>
              <a:tr h="484188">
                <a:tc gridSpan="3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Behavior: Verbal Participation 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gridSpan="2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Date: 10/4/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2014</a:t>
                      </a:r>
                      <a:endParaRPr kumimoji="0" lang="en-US" sz="1800" b="1" i="0" u="none" strike="noStrike" cap="none" normalizeH="0" baseline="0" dirty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Child’s </a:t>
                      </a: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name:</a:t>
                      </a:r>
                      <a:endParaRPr kumimoji="0" lang="en-US" sz="1800" b="1" i="0" u="none" strike="noStrike" cap="none" normalizeH="0" baseline="0" dirty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gridSpan="4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bg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ACTIVITY</a:t>
                      </a:r>
                      <a:endParaRPr kumimoji="0" lang="en-US" sz="1800" b="1" i="0" u="none" strike="noStrike" cap="none" normalizeH="0" baseline="0" dirty="0">
                        <a:ln>
                          <a:noFill/>
                        </a:ln>
                        <a:solidFill>
                          <a:schemeClr val="bg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</a:tr>
              <a:tr h="517163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Morning carpet time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Reading 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circle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Afternoon </a:t>
                      </a: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carpet time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/>
                    </a:solidFill>
                  </a:tcPr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Carson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Tanya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–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Monique</a:t>
                      </a: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Tony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III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841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Miguel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gridSpan="2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–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 hMerge="1"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0" i="0" u="none" strike="noStrike" cap="none" normalizeH="0" baseline="0" dirty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entury Gothic"/>
                        <a:ea typeface="Arial" charset="0"/>
                        <a:cs typeface="Century Gothic"/>
                      </a:endParaRP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ctr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entury Gothic"/>
                          <a:ea typeface="Arial" charset="0"/>
                          <a:cs typeface="Century Gothic"/>
                        </a:rPr>
                        <a:t>I</a:t>
                      </a:r>
                    </a:p>
                  </a:txBody>
                  <a:tcPr anchor="ctr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31878772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itle 1"/>
          <p:cNvSpPr>
            <a:spLocks noGrp="1"/>
          </p:cNvSpPr>
          <p:nvPr>
            <p:ph type="title"/>
          </p:nvPr>
        </p:nvSpPr>
        <p:spPr bwMode="auto"/>
        <p:txBody>
          <a:bodyPr wrap="square" numCol="1" anchorCtr="0" compatLnSpc="1">
            <a:prstTxWarp prst="textNoShape">
              <a:avLst/>
            </a:prstTxWarp>
          </a:bodyPr>
          <a:lstStyle/>
          <a:p>
            <a:pPr eaLnBrk="1" hangingPunct="1"/>
            <a:r>
              <a:rPr lang="en-US" cap="none" dirty="0">
                <a:latin typeface="Century Gothic" charset="0"/>
              </a:rPr>
              <a:t>EXAMPLE: RATING SCALE</a:t>
            </a:r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276763487"/>
              </p:ext>
            </p:extLst>
          </p:nvPr>
        </p:nvGraphicFramePr>
        <p:xfrm>
          <a:off x="752250" y="1950854"/>
          <a:ext cx="7674881" cy="4339495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084278"/>
                <a:gridCol w="1530201"/>
                <a:gridCol w="1530201"/>
                <a:gridCol w="1530201"/>
              </a:tblGrid>
              <a:tr h="579120"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 Child’s name: Cameron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Date: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2/19/14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/>
                    </a:solidFill>
                  </a:tcPr>
                </a:tc>
                <a:tc gridSpan="2"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Domain: Mathematics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  <a:br>
                        <a:rPr lang="en-US" sz="1600" baseline="0" dirty="0" smtClean="0">
                          <a:latin typeface="Century Gothic"/>
                          <a:cs typeface="Century Gothic"/>
                        </a:rPr>
                      </a:b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Knowledge &amp; Skills – Patterns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365760">
                <a:tc>
                  <a:txBody>
                    <a:bodyPr/>
                    <a:lstStyle/>
                    <a:p>
                      <a:endParaRPr lang="en-US" sz="1800" dirty="0"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smtClean="0">
                          <a:solidFill>
                            <a:srgbClr val="FFFFFF"/>
                          </a:solidFill>
                          <a:latin typeface="Century Gothic"/>
                          <a:cs typeface="Century Gothic"/>
                        </a:rPr>
                        <a:t>Always</a:t>
                      </a:r>
                      <a:endParaRPr lang="en-US" sz="1600" dirty="0">
                        <a:solidFill>
                          <a:srgbClr val="FFFFFF"/>
                        </a:solidFill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smtClean="0">
                          <a:solidFill>
                            <a:srgbClr val="FFFFFF"/>
                          </a:solidFill>
                          <a:latin typeface="Century Gothic"/>
                          <a:cs typeface="Century Gothic"/>
                        </a:rPr>
                        <a:t>Sometimes</a:t>
                      </a:r>
                      <a:endParaRPr lang="en-US" sz="1600" dirty="0">
                        <a:solidFill>
                          <a:srgbClr val="FFFFFF"/>
                        </a:solidFill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1600" dirty="0" smtClean="0">
                          <a:solidFill>
                            <a:srgbClr val="FFFFFF"/>
                          </a:solidFill>
                          <a:latin typeface="Century Gothic"/>
                          <a:cs typeface="Century Gothic"/>
                        </a:rPr>
                        <a:t>Never</a:t>
                      </a:r>
                      <a:endParaRPr lang="en-US" sz="1600" dirty="0">
                        <a:solidFill>
                          <a:srgbClr val="FFFFFF"/>
                        </a:solidFill>
                        <a:latin typeface="Century Gothic"/>
                        <a:cs typeface="Century Gothic"/>
                      </a:endParaRPr>
                    </a:p>
                  </a:txBody>
                  <a:tcPr>
                    <a:solidFill>
                      <a:srgbClr val="FF6600"/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pPr marL="0" indent="0">
                        <a:buFont typeface="+mj-lt"/>
                        <a:buNone/>
                      </a:pP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1. Sorts objects by color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buFont typeface="Wingdings" pitchFamily="2" charset="2"/>
                        <a:buNone/>
                      </a:pPr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2.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Sorts objects by shape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buFont typeface="Wingdings" pitchFamily="2" charset="2"/>
                        <a:buNone/>
                      </a:pP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pPr marL="0" marR="0" indent="0" algn="l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3. Sorts objects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by size</a:t>
                      </a:r>
                      <a:endParaRPr lang="en-US" sz="16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buFont typeface="Wingdings" pitchFamily="2" charset="2"/>
                        <a:buChar char="ü"/>
                      </a:pP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579120"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4. Places objects in order </a:t>
                      </a:r>
                      <a:br>
                        <a:rPr lang="en-US" sz="1600" dirty="0" smtClean="0">
                          <a:latin typeface="Century Gothic"/>
                          <a:cs typeface="Century Gothic"/>
                        </a:rPr>
                      </a:br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    from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</a:t>
                      </a:r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smallest to largest</a:t>
                      </a: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buFont typeface="Wingdings" pitchFamily="2" charset="2"/>
                        <a:buChar char="ü"/>
                      </a:pPr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579120"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5. Recognizes simple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patterns</a:t>
                      </a: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buFont typeface="Wingdings" pitchFamily="2" charset="2"/>
                        <a:buNone/>
                      </a:pPr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6. Extends simple</a:t>
                      </a:r>
                      <a:r>
                        <a:rPr lang="en-US" sz="1600" baseline="0" dirty="0" smtClean="0">
                          <a:latin typeface="Century Gothic"/>
                          <a:cs typeface="Century Gothic"/>
                        </a:rPr>
                        <a:t> patterns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4572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dirty="0" smtClean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40000"/>
                      </a:srgbClr>
                    </a:solidFill>
                  </a:tcPr>
                </a:tc>
              </a:tr>
              <a:tr h="447275">
                <a:tc>
                  <a:txBody>
                    <a:bodyPr/>
                    <a:lstStyle/>
                    <a:p>
                      <a:r>
                        <a:rPr lang="en-US" sz="1600" dirty="0" smtClean="0">
                          <a:latin typeface="Century Gothic"/>
                          <a:cs typeface="Century Gothic"/>
                        </a:rPr>
                        <a:t>7. Creates simple patterns</a:t>
                      </a:r>
                      <a:endParaRPr lang="en-US" sz="16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200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200" dirty="0" smtClean="0">
                          <a:latin typeface="Century Gothic"/>
                          <a:ea typeface="Zapf Dingbats"/>
                          <a:cs typeface="Century Gothic"/>
                        </a:rPr>
                        <a:t>✓</a:t>
                      </a:r>
                      <a:endParaRPr lang="en-US" sz="2200" strike="sngStrike" dirty="0">
                        <a:latin typeface="Century Gothic"/>
                        <a:cs typeface="Century Gothic"/>
                      </a:endParaRPr>
                    </a:p>
                  </a:txBody>
                  <a:tcPr anchor="ctr">
                    <a:solidFill>
                      <a:srgbClr val="FF6600">
                        <a:alpha val="20000"/>
                      </a:srgbClr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61473876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/>
        </p:nvSpPr>
        <p:spPr>
          <a:xfrm>
            <a:off x="1578913" y="1905118"/>
            <a:ext cx="6072298" cy="1005440"/>
          </a:xfrm>
          <a:prstGeom prst="rect">
            <a:avLst/>
          </a:prstGeom>
          <a:solidFill>
            <a:srgbClr val="FF66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ectangle 10"/>
          <p:cNvSpPr/>
          <p:nvPr/>
        </p:nvSpPr>
        <p:spPr>
          <a:xfrm>
            <a:off x="1580914" y="3030623"/>
            <a:ext cx="6072298" cy="984622"/>
          </a:xfrm>
          <a:prstGeom prst="rect">
            <a:avLst/>
          </a:prstGeom>
          <a:solidFill>
            <a:srgbClr val="008000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582916" y="4107735"/>
            <a:ext cx="6072298" cy="1045272"/>
          </a:xfrm>
          <a:prstGeom prst="rect">
            <a:avLst/>
          </a:prstGeom>
          <a:solidFill>
            <a:srgbClr val="004E9F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err="1" smtClean="0"/>
              <a:t>KeepING</a:t>
            </a:r>
            <a:r>
              <a:rPr lang="en-US" dirty="0" smtClean="0"/>
              <a:t> it simple</a:t>
            </a:r>
            <a:endParaRPr lang="en-US" dirty="0"/>
          </a:p>
        </p:txBody>
      </p:sp>
      <p:sp>
        <p:nvSpPr>
          <p:cNvPr id="14" name="Rectangle 13"/>
          <p:cNvSpPr/>
          <p:nvPr/>
        </p:nvSpPr>
        <p:spPr>
          <a:xfrm>
            <a:off x="1577262" y="5245613"/>
            <a:ext cx="6072807" cy="998852"/>
          </a:xfrm>
          <a:prstGeom prst="rect">
            <a:avLst/>
          </a:prstGeom>
          <a:solidFill>
            <a:schemeClr val="accent4">
              <a:lumMod val="75000"/>
            </a:schemeClr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3200" dirty="0">
              <a:latin typeface="Century Gothic"/>
              <a:cs typeface="Century Gothic"/>
            </a:endParaRPr>
          </a:p>
        </p:txBody>
      </p:sp>
      <p:sp>
        <p:nvSpPr>
          <p:cNvPr id="7" name="Freeform 6"/>
          <p:cNvSpPr/>
          <p:nvPr/>
        </p:nvSpPr>
        <p:spPr>
          <a:xfrm>
            <a:off x="1575470" y="2954669"/>
            <a:ext cx="6018209" cy="1109404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175" tIns="254175" rIns="254175" bIns="254175" numCol="1" spcCol="1270" anchor="ctr" anchorCtr="0">
            <a:noAutofit/>
          </a:bodyPr>
          <a:lstStyle/>
          <a:p>
            <a:pPr lvl="0" defTabSz="12446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800" b="1" dirty="0" smtClean="0">
                <a:latin typeface="Century Gothic"/>
                <a:cs typeface="Century Gothic"/>
              </a:rPr>
              <a:t>Create</a:t>
            </a:r>
            <a:r>
              <a:rPr lang="en-US" sz="2800" dirty="0" smtClean="0">
                <a:latin typeface="Century Gothic"/>
                <a:cs typeface="Century Gothic"/>
              </a:rPr>
              <a:t> checklists that are short, </a:t>
            </a:r>
            <a:br>
              <a:rPr lang="en-US" sz="2800" dirty="0" smtClean="0">
                <a:latin typeface="Century Gothic"/>
                <a:cs typeface="Century Gothic"/>
              </a:rPr>
            </a:br>
            <a:r>
              <a:rPr lang="en-US" sz="2800" dirty="0" smtClean="0">
                <a:latin typeface="Century Gothic"/>
                <a:cs typeface="Century Gothic"/>
              </a:rPr>
              <a:t>clear, and simple.</a:t>
            </a:r>
          </a:p>
        </p:txBody>
      </p:sp>
      <p:sp>
        <p:nvSpPr>
          <p:cNvPr id="9" name="Freeform 8"/>
          <p:cNvSpPr/>
          <p:nvPr/>
        </p:nvSpPr>
        <p:spPr>
          <a:xfrm>
            <a:off x="1575470" y="5210326"/>
            <a:ext cx="6018209" cy="1050911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97279" tIns="197279" rIns="197279" bIns="197279" numCol="1" spcCol="1270" anchor="ctr" anchorCtr="0">
            <a:noAutofit/>
          </a:bodyPr>
          <a:lstStyle/>
          <a:p>
            <a:pPr lvl="0" defTabSz="889000" rtl="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800" b="1" dirty="0" smtClean="0">
                <a:latin typeface="Century Gothic"/>
                <a:cs typeface="Century Gothic"/>
              </a:rPr>
              <a:t>Use </a:t>
            </a:r>
            <a:r>
              <a:rPr lang="en-US" sz="2800" dirty="0" smtClean="0">
                <a:latin typeface="Century Gothic"/>
                <a:cs typeface="Century Gothic"/>
              </a:rPr>
              <a:t>checklists to m</a:t>
            </a:r>
            <a:r>
              <a:rPr lang="en-US" sz="2800" kern="1200" dirty="0" smtClean="0">
                <a:latin typeface="Century Gothic"/>
                <a:cs typeface="Century Gothic"/>
              </a:rPr>
              <a:t>onitor </a:t>
            </a:r>
            <a:r>
              <a:rPr lang="en-US" sz="2800" dirty="0" smtClean="0">
                <a:latin typeface="Century Gothic"/>
                <a:cs typeface="Century Gothic"/>
              </a:rPr>
              <a:t>specific skills or behaviors.</a:t>
            </a:r>
            <a:endParaRPr lang="en-US" sz="2800" kern="1200" dirty="0">
              <a:latin typeface="Century Gothic"/>
              <a:cs typeface="Century Gothic"/>
            </a:endParaRPr>
          </a:p>
        </p:txBody>
      </p:sp>
      <p:sp>
        <p:nvSpPr>
          <p:cNvPr id="13" name="Freeform 12"/>
          <p:cNvSpPr/>
          <p:nvPr/>
        </p:nvSpPr>
        <p:spPr>
          <a:xfrm>
            <a:off x="1575470" y="1881941"/>
            <a:ext cx="6018209" cy="1028898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  <a:scene3d>
            <a:camera prst="orthographicFront"/>
            <a:lightRig rig="threePt" dir="t">
              <a:rot lat="0" lon="0" rev="1200000"/>
            </a:lightRig>
          </a:scene3d>
          <a:sp3d>
            <a:bevelT w="63500" h="25400"/>
          </a:sp3d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254175" tIns="254175" rIns="254175" bIns="254175" numCol="1" spcCol="1270" anchor="ctr" anchorCtr="0">
            <a:noAutofit/>
          </a:bodyPr>
          <a:lstStyle/>
          <a:p>
            <a:pPr lvl="0" defTabSz="1422400">
              <a:lnSpc>
                <a:spcPct val="90000"/>
              </a:lnSpc>
              <a:spcBef>
                <a:spcPct val="0"/>
              </a:spcBef>
              <a:spcAft>
                <a:spcPct val="35000"/>
              </a:spcAft>
            </a:pPr>
            <a:r>
              <a:rPr lang="en-US" sz="2800" b="1" dirty="0">
                <a:latin typeface="Century Gothic"/>
                <a:cs typeface="Century Gothic"/>
              </a:rPr>
              <a:t>Plan</a:t>
            </a:r>
            <a:r>
              <a:rPr lang="en-US" sz="2800" dirty="0">
                <a:latin typeface="Century Gothic"/>
                <a:cs typeface="Century Gothic"/>
              </a:rPr>
              <a:t> </a:t>
            </a:r>
            <a:r>
              <a:rPr lang="en-US" sz="2800" dirty="0" smtClean="0">
                <a:latin typeface="Century Gothic"/>
                <a:cs typeface="Century Gothic"/>
              </a:rPr>
              <a:t>to </a:t>
            </a:r>
            <a:r>
              <a:rPr lang="en-US" sz="2800" dirty="0">
                <a:latin typeface="Century Gothic"/>
                <a:cs typeface="Century Gothic"/>
              </a:rPr>
              <a:t>observe and </a:t>
            </a:r>
            <a:r>
              <a:rPr lang="en-US" sz="2800" dirty="0" smtClean="0">
                <a:latin typeface="Century Gothic"/>
                <a:cs typeface="Century Gothic"/>
              </a:rPr>
              <a:t>document </a:t>
            </a:r>
            <a:r>
              <a:rPr lang="en-US" sz="2800" b="1" dirty="0" smtClean="0">
                <a:latin typeface="Century Gothic"/>
                <a:cs typeface="Century Gothic"/>
              </a:rPr>
              <a:t>systematically.</a:t>
            </a:r>
            <a:endParaRPr lang="en-US" sz="2800" b="1" dirty="0">
              <a:latin typeface="Century Gothic"/>
              <a:cs typeface="Century Gothic"/>
            </a:endParaRPr>
          </a:p>
        </p:txBody>
      </p:sp>
      <p:sp>
        <p:nvSpPr>
          <p:cNvPr id="8" name="Freeform 7"/>
          <p:cNvSpPr/>
          <p:nvPr/>
        </p:nvSpPr>
        <p:spPr>
          <a:xfrm>
            <a:off x="1575470" y="4101248"/>
            <a:ext cx="6018209" cy="1050911"/>
          </a:xfrm>
          <a:custGeom>
            <a:avLst/>
            <a:gdLst>
              <a:gd name="connsiteX0" fmla="*/ 0 w 6614588"/>
              <a:gd name="connsiteY0" fmla="*/ 187918 h 1127282"/>
              <a:gd name="connsiteX1" fmla="*/ 187918 w 6614588"/>
              <a:gd name="connsiteY1" fmla="*/ 0 h 1127282"/>
              <a:gd name="connsiteX2" fmla="*/ 6426670 w 6614588"/>
              <a:gd name="connsiteY2" fmla="*/ 0 h 1127282"/>
              <a:gd name="connsiteX3" fmla="*/ 6614588 w 6614588"/>
              <a:gd name="connsiteY3" fmla="*/ 187918 h 1127282"/>
              <a:gd name="connsiteX4" fmla="*/ 6614588 w 6614588"/>
              <a:gd name="connsiteY4" fmla="*/ 939364 h 1127282"/>
              <a:gd name="connsiteX5" fmla="*/ 6426670 w 6614588"/>
              <a:gd name="connsiteY5" fmla="*/ 1127282 h 1127282"/>
              <a:gd name="connsiteX6" fmla="*/ 187918 w 6614588"/>
              <a:gd name="connsiteY6" fmla="*/ 1127282 h 1127282"/>
              <a:gd name="connsiteX7" fmla="*/ 0 w 6614588"/>
              <a:gd name="connsiteY7" fmla="*/ 939364 h 1127282"/>
              <a:gd name="connsiteX8" fmla="*/ 0 w 6614588"/>
              <a:gd name="connsiteY8" fmla="*/ 187918 h 112728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</a:cxnLst>
            <a:rect l="l" t="t" r="r" b="b"/>
            <a:pathLst>
              <a:path w="6614588" h="1127282">
                <a:moveTo>
                  <a:pt x="0" y="187918"/>
                </a:moveTo>
                <a:cubicBezTo>
                  <a:pt x="0" y="84134"/>
                  <a:pt x="84134" y="0"/>
                  <a:pt x="187918" y="0"/>
                </a:cubicBezTo>
                <a:lnTo>
                  <a:pt x="6426670" y="0"/>
                </a:lnTo>
                <a:cubicBezTo>
                  <a:pt x="6530454" y="0"/>
                  <a:pt x="6614588" y="84134"/>
                  <a:pt x="6614588" y="187918"/>
                </a:cubicBezTo>
                <a:lnTo>
                  <a:pt x="6614588" y="939364"/>
                </a:lnTo>
                <a:cubicBezTo>
                  <a:pt x="6614588" y="1043148"/>
                  <a:pt x="6530454" y="1127282"/>
                  <a:pt x="6426670" y="1127282"/>
                </a:cubicBezTo>
                <a:lnTo>
                  <a:pt x="187918" y="1127282"/>
                </a:lnTo>
                <a:cubicBezTo>
                  <a:pt x="84134" y="1127282"/>
                  <a:pt x="0" y="1043148"/>
                  <a:pt x="0" y="939364"/>
                </a:cubicBezTo>
                <a:lnTo>
                  <a:pt x="0" y="187918"/>
                </a:lnTo>
                <a:close/>
              </a:path>
            </a:pathLst>
          </a:custGeom>
          <a:noFill/>
          <a:ln w="38100" cmpd="sng">
            <a:noFill/>
          </a:ln>
          <a:effectLst/>
        </p:spPr>
        <p:style>
          <a:lnRef idx="0">
            <a:schemeClr val="lt1">
              <a:hueOff val="0"/>
              <a:satOff val="0"/>
              <a:lumOff val="0"/>
              <a:alphaOff val="0"/>
            </a:schemeClr>
          </a:lnRef>
          <a:fillRef idx="3">
            <a:schemeClr val="accent1">
              <a:hueOff val="0"/>
              <a:satOff val="0"/>
              <a:lumOff val="0"/>
              <a:alphaOff val="0"/>
            </a:schemeClr>
          </a:fillRef>
          <a:effectRef idx="3">
            <a:schemeClr val="accent1">
              <a:hueOff val="0"/>
              <a:satOff val="0"/>
              <a:lumOff val="0"/>
              <a:alphaOff val="0"/>
            </a:schemeClr>
          </a:effectRef>
          <a:fontRef idx="minor">
            <a:schemeClr val="lt1"/>
          </a:fontRef>
        </p:style>
        <p:txBody>
          <a:bodyPr spcFirstLastPara="0" vert="horz" wrap="square" lIns="197279" tIns="197279" rIns="197279" bIns="197279" numCol="1" spcCol="1270" anchor="ctr" anchorCtr="0">
            <a:noAutofit/>
          </a:bodyPr>
          <a:lstStyle/>
          <a:p>
            <a:pPr lvl="0"/>
            <a:r>
              <a:rPr lang="en-US" sz="2800" b="1" dirty="0">
                <a:latin typeface="Century Gothic"/>
                <a:cs typeface="Century Gothic"/>
              </a:rPr>
              <a:t>Place</a:t>
            </a:r>
            <a:r>
              <a:rPr lang="en-US" sz="2800" dirty="0">
                <a:latin typeface="Century Gothic"/>
                <a:cs typeface="Century Gothic"/>
              </a:rPr>
              <a:t> checklists on clipboards </a:t>
            </a:r>
            <a:br>
              <a:rPr lang="en-US" sz="2800" dirty="0">
                <a:latin typeface="Century Gothic"/>
                <a:cs typeface="Century Gothic"/>
              </a:rPr>
            </a:br>
            <a:r>
              <a:rPr lang="en-US" sz="2800" dirty="0">
                <a:latin typeface="Century Gothic"/>
                <a:cs typeface="Century Gothic"/>
              </a:rPr>
              <a:t>around the </a:t>
            </a:r>
            <a:r>
              <a:rPr lang="en-US" sz="2800" dirty="0" smtClean="0">
                <a:latin typeface="Century Gothic"/>
                <a:cs typeface="Century Gothic"/>
              </a:rPr>
              <a:t>room.</a:t>
            </a:r>
            <a:endParaRPr lang="en-US" sz="2800" dirty="0">
              <a:latin typeface="Century Gothic"/>
              <a:cs typeface="Century Gothic"/>
            </a:endParaRPr>
          </a:p>
        </p:txBody>
      </p:sp>
    </p:spTree>
    <p:extLst>
      <p:ext uri="{BB962C8B-B14F-4D97-AF65-F5344CB8AC3E}">
        <p14:creationId xmlns:p14="http://schemas.microsoft.com/office/powerpoint/2010/main" val="226223610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 animBg="1"/>
      <p:bldP spid="11" grpId="0" animBg="1"/>
      <p:bldP spid="12" grpId="0" animBg="1"/>
      <p:bldP spid="14" grpId="0" animBg="1"/>
      <p:bldP spid="7" grpId="0"/>
      <p:bldP spid="9" grpId="0"/>
      <p:bldP spid="13" grpId="0"/>
      <p:bldP spid="8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5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>
                <a:latin typeface="Century Gothic" charset="0"/>
              </a:rPr>
              <a:t>USING CHECKLISTS </a:t>
            </a:r>
            <a:r>
              <a:rPr lang="en-US" dirty="0">
                <a:latin typeface="Century Gothic" charset="0"/>
              </a:rPr>
              <a:t>in the </a:t>
            </a:r>
            <a:r>
              <a:rPr lang="en-US" dirty="0" smtClean="0">
                <a:latin typeface="Century Gothic" charset="0"/>
              </a:rPr>
              <a:t/>
            </a:r>
            <a:br>
              <a:rPr lang="en-US" dirty="0" smtClean="0">
                <a:latin typeface="Century Gothic" charset="0"/>
              </a:rPr>
            </a:br>
            <a:r>
              <a:rPr lang="en-US" dirty="0" smtClean="0">
                <a:latin typeface="Century Gothic" charset="0"/>
              </a:rPr>
              <a:t>Assessment</a:t>
            </a:r>
            <a:r>
              <a:rPr lang="en-US" dirty="0">
                <a:latin typeface="Century Gothic" charset="0"/>
              </a:rPr>
              <a:t>-Instructional Cycle</a:t>
            </a:r>
          </a:p>
        </p:txBody>
      </p:sp>
      <p:pic>
        <p:nvPicPr>
          <p:cNvPr id="9" name="Picture 8" descr="OngoingAssessmentDiagram.jpg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565" t="4745" r="6805" b="6065"/>
          <a:stretch/>
        </p:blipFill>
        <p:spPr>
          <a:xfrm>
            <a:off x="1754948" y="1863340"/>
            <a:ext cx="5614558" cy="457856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947078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tx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ctr">
              <a:buNone/>
            </a:pPr>
            <a:r>
              <a:rPr lang="en-US" dirty="0">
                <a:solidFill>
                  <a:srgbClr val="FF6600"/>
                </a:solidFill>
              </a:rPr>
              <a:t>Video title:</a:t>
            </a:r>
          </a:p>
          <a:p>
            <a:pPr marL="0" indent="0" algn="ctr">
              <a:buNone/>
            </a:pPr>
            <a:r>
              <a:rPr lang="en-US" dirty="0">
                <a:solidFill>
                  <a:srgbClr val="FF6600"/>
                </a:solidFill>
              </a:rPr>
              <a:t>Using Checklists to Collect Data</a:t>
            </a:r>
          </a:p>
          <a:p>
            <a:pPr marL="0" indent="0">
              <a:buNone/>
            </a:pPr>
            <a:endParaRPr lang="en-US" dirty="0">
              <a:solidFill>
                <a:srgbClr val="FF6600"/>
              </a:solidFill>
            </a:endParaRPr>
          </a:p>
        </p:txBody>
      </p:sp>
      <p:pic>
        <p:nvPicPr>
          <p:cNvPr id="5" name="Using-Checklists-To-Collect-Data_subs.wmv">
            <a:hlinkClick r:id="" action="ppaction://media"/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0" y="0"/>
            <a:ext cx="9144000" cy="6858000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6" dur="1" fill="hold"/>
                                        <p:tgtEl>
                                          <p:spTgt spid="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5"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5"/>
                </p:tgtEl>
              </p:cMediaNode>
            </p:video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Summary: using checklists</a:t>
            </a:r>
            <a:endParaRPr lang="en-US" dirty="0"/>
          </a:p>
        </p:txBody>
      </p:sp>
      <p:pic>
        <p:nvPicPr>
          <p:cNvPr id="7" name="Picture 4"/>
          <p:cNvPicPr>
            <a:picLocks noChangeAspect="1"/>
          </p:cNvPicPr>
          <p:nvPr/>
        </p:nvPicPr>
        <p:blipFill rotWithShape="1">
          <a:blip r:embed="rId3" cstate="print"/>
          <a:srcRect l="15591" t="3533" r="40218" b="23196"/>
          <a:stretch/>
        </p:blipFill>
        <p:spPr bwMode="auto">
          <a:xfrm>
            <a:off x="532438" y="2187976"/>
            <a:ext cx="2471487" cy="3609577"/>
          </a:xfrm>
          <a:prstGeom prst="rect">
            <a:avLst/>
          </a:prstGeom>
          <a:noFill/>
          <a:ln w="38100" cmpd="sng">
            <a:noFill/>
            <a:miter lim="800000"/>
            <a:headEnd/>
            <a:tailEnd/>
          </a:ln>
        </p:spPr>
      </p:pic>
      <p:sp>
        <p:nvSpPr>
          <p:cNvPr id="13" name="TextBox 12"/>
          <p:cNvSpPr txBox="1"/>
          <p:nvPr/>
        </p:nvSpPr>
        <p:spPr>
          <a:xfrm>
            <a:off x="3184392" y="2102484"/>
            <a:ext cx="5900076" cy="4419810"/>
          </a:xfrm>
          <a:prstGeom prst="rect">
            <a:avLst/>
          </a:prstGeom>
          <a:noFill/>
        </p:spPr>
        <p:txBody>
          <a:bodyPr wrap="square" rtlCol="0">
            <a:noAutofit/>
          </a:bodyPr>
          <a:lstStyle/>
          <a:p>
            <a:pPr marL="571500" indent="-571500">
              <a:spcBef>
                <a:spcPts val="1200"/>
              </a:spcBef>
              <a:buFont typeface="Wingdings" charset="2"/>
              <a:buChar char="q"/>
            </a:pPr>
            <a:r>
              <a:rPr lang="en-US" sz="3600" b="1" dirty="0" smtClean="0">
                <a:latin typeface="Century Gothic"/>
                <a:cs typeface="Century Gothic"/>
              </a:rPr>
              <a:t>Efficient </a:t>
            </a:r>
            <a:r>
              <a:rPr lang="en-US" sz="2800" dirty="0" smtClean="0">
                <a:latin typeface="Century Gothic"/>
                <a:cs typeface="Century Gothic"/>
              </a:rPr>
              <a:t>easy to use</a:t>
            </a:r>
          </a:p>
          <a:p>
            <a:pPr marL="571500" indent="-571500">
              <a:spcBef>
                <a:spcPts val="1200"/>
              </a:spcBef>
              <a:buFont typeface="Wingdings" charset="2"/>
              <a:buChar char="q"/>
            </a:pPr>
            <a:r>
              <a:rPr lang="en-US" sz="3600" b="1" dirty="0" smtClean="0">
                <a:latin typeface="Century Gothic"/>
                <a:cs typeface="Century Gothic"/>
              </a:rPr>
              <a:t>Adjustable</a:t>
            </a:r>
            <a:r>
              <a:rPr lang="en-US" sz="2800" b="1" dirty="0">
                <a:latin typeface="Century Gothic"/>
                <a:cs typeface="Century Gothic"/>
              </a:rPr>
              <a:t> </a:t>
            </a:r>
            <a:r>
              <a:rPr lang="en-US" sz="2800" spc="-150" dirty="0" smtClean="0">
                <a:latin typeface="Century Gothic"/>
                <a:cs typeface="Century Gothic"/>
              </a:rPr>
              <a:t>to </a:t>
            </a:r>
            <a:r>
              <a:rPr lang="en-US" sz="2800" dirty="0">
                <a:latin typeface="Century Gothic"/>
                <a:cs typeface="Century Gothic"/>
              </a:rPr>
              <a:t>your </a:t>
            </a:r>
            <a:r>
              <a:rPr lang="en-US" sz="2800" dirty="0" smtClean="0">
                <a:latin typeface="Century Gothic"/>
                <a:cs typeface="Century Gothic"/>
              </a:rPr>
              <a:t>focus</a:t>
            </a:r>
          </a:p>
          <a:p>
            <a:pPr marL="571500" indent="-571500">
              <a:spcBef>
                <a:spcPts val="1200"/>
              </a:spcBef>
              <a:buFont typeface="Wingdings" charset="2"/>
              <a:buChar char="q"/>
            </a:pPr>
            <a:r>
              <a:rPr lang="en-US" sz="3600" b="1" dirty="0">
                <a:latin typeface="Century Gothic"/>
                <a:cs typeface="Century Gothic"/>
              </a:rPr>
              <a:t>Informative</a:t>
            </a:r>
            <a:r>
              <a:rPr lang="en-US" sz="2800" b="1" dirty="0">
                <a:latin typeface="Century Gothic"/>
                <a:cs typeface="Century Gothic"/>
              </a:rPr>
              <a:t> </a:t>
            </a:r>
            <a:r>
              <a:rPr lang="en-US" sz="2800" dirty="0">
                <a:latin typeface="Century Gothic"/>
                <a:cs typeface="Century Gothic"/>
              </a:rPr>
              <a:t>for</a:t>
            </a:r>
            <a:r>
              <a:rPr lang="en-US" sz="2800" b="1" dirty="0">
                <a:latin typeface="Century Gothic"/>
                <a:cs typeface="Century Gothic"/>
              </a:rPr>
              <a:t> </a:t>
            </a:r>
            <a:r>
              <a:rPr lang="en-US" sz="2800" dirty="0" smtClean="0">
                <a:latin typeface="Century Gothic"/>
                <a:cs typeface="Century Gothic"/>
              </a:rPr>
              <a:t>instruction</a:t>
            </a:r>
          </a:p>
          <a:p>
            <a:pPr marL="571500" indent="-571500">
              <a:spcBef>
                <a:spcPts val="1200"/>
              </a:spcBef>
              <a:buFont typeface="Wingdings" charset="2"/>
              <a:buChar char="q"/>
            </a:pPr>
            <a:r>
              <a:rPr lang="en-US" sz="3600" b="1" dirty="0" smtClean="0">
                <a:latin typeface="Century Gothic"/>
                <a:cs typeface="Century Gothic"/>
              </a:rPr>
              <a:t>Shareable</a:t>
            </a:r>
            <a:r>
              <a:rPr lang="en-US" sz="3600" b="1" dirty="0">
                <a:latin typeface="Century Gothic"/>
                <a:cs typeface="Century Gothic"/>
              </a:rPr>
              <a:t> </a:t>
            </a:r>
            <a:r>
              <a:rPr lang="en-US" sz="2800" dirty="0" smtClean="0">
                <a:latin typeface="Century Gothic"/>
                <a:cs typeface="Century Gothic"/>
              </a:rPr>
              <a:t>with families</a:t>
            </a:r>
          </a:p>
          <a:p>
            <a:pPr marL="571500" indent="-571500">
              <a:spcBef>
                <a:spcPts val="1200"/>
              </a:spcBef>
              <a:buFont typeface="Wingdings" charset="2"/>
              <a:buChar char="q"/>
            </a:pPr>
            <a:r>
              <a:rPr lang="en-US" sz="3600" b="1" dirty="0" smtClean="0">
                <a:latin typeface="Century Gothic"/>
                <a:cs typeface="Century Gothic"/>
              </a:rPr>
              <a:t>Versatile</a:t>
            </a:r>
            <a:r>
              <a:rPr lang="en-US" sz="3600" b="1" dirty="0">
                <a:latin typeface="Century Gothic"/>
                <a:cs typeface="Century Gothic"/>
              </a:rPr>
              <a:t> </a:t>
            </a:r>
            <a:r>
              <a:rPr lang="en-US" sz="2800" dirty="0" smtClean="0">
                <a:latin typeface="Century Gothic"/>
                <a:cs typeface="Century Gothic"/>
              </a:rPr>
              <a:t>for </a:t>
            </a:r>
            <a:r>
              <a:rPr lang="en-US" sz="2800" dirty="0">
                <a:latin typeface="Century Gothic"/>
                <a:cs typeface="Century Gothic"/>
              </a:rPr>
              <a:t>multiple </a:t>
            </a:r>
            <a:r>
              <a:rPr lang="en-US" sz="2800" dirty="0" smtClean="0">
                <a:latin typeface="Century Gothic"/>
                <a:cs typeface="Century Gothic"/>
              </a:rPr>
              <a:t>purposes</a:t>
            </a:r>
            <a:endParaRPr lang="en-US" sz="2800" dirty="0">
              <a:latin typeface="Century Gothic"/>
              <a:cs typeface="Century Gothic"/>
            </a:endParaRPr>
          </a:p>
        </p:txBody>
      </p:sp>
      <p:sp>
        <p:nvSpPr>
          <p:cNvPr id="14" name="TextBox 13"/>
          <p:cNvSpPr txBox="1"/>
          <p:nvPr/>
        </p:nvSpPr>
        <p:spPr>
          <a:xfrm>
            <a:off x="3273724" y="1944930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3273724" y="2646110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22" name="TextBox 21"/>
          <p:cNvSpPr txBox="1"/>
          <p:nvPr/>
        </p:nvSpPr>
        <p:spPr>
          <a:xfrm>
            <a:off x="3273724" y="3340674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3273724" y="4028624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3273724" y="4723189"/>
            <a:ext cx="532208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dirty="0">
                <a:solidFill>
                  <a:srgbClr val="FF6600"/>
                </a:solidFill>
                <a:latin typeface="Zapf Dingbats"/>
                <a:ea typeface="Zapf Dingbats"/>
                <a:cs typeface="Zapf Dingbats"/>
              </a:rPr>
              <a:t>✓</a:t>
            </a:r>
            <a:endParaRPr lang="en-US" sz="4000" dirty="0">
              <a:solidFill>
                <a:srgbClr val="FF66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08899977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>
                                      <p:cBhvr>
                                        <p:cTn id="8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2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3" fill="hold">
                            <p:stCondLst>
                              <p:cond delay="1500"/>
                            </p:stCondLst>
                            <p:childTnLst>
                              <p:par>
                                <p:cTn id="14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6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2500"/>
                            </p:stCondLst>
                            <p:childTnLst>
                              <p:par>
                                <p:cTn id="18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0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3500"/>
                            </p:stCondLst>
                            <p:childTnLst>
                              <p:par>
                                <p:cTn id="22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4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4500"/>
                            </p:stCondLst>
                            <p:childTnLst>
                              <p:par>
                                <p:cTn id="26" presetID="22" presetClass="entr" presetSubtype="8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8" dur="1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" grpId="0"/>
      <p:bldP spid="14" grpId="0"/>
      <p:bldP spid="16" grpId="0"/>
      <p:bldP spid="22" grpId="0"/>
      <p:bldP spid="23" grpId="0"/>
      <p:bldP spid="24" grpId="0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6230389" y="6311811"/>
            <a:ext cx="1676400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US" sz="800" dirty="0" smtClean="0">
                <a:solidFill>
                  <a:schemeClr val="tx1">
                    <a:lumMod val="50000"/>
                    <a:lumOff val="50000"/>
                  </a:schemeClr>
                </a:solidFill>
              </a:rPr>
              <a:t>SPRING 2014</a:t>
            </a:r>
            <a:endParaRPr lang="en-US" sz="800" dirty="0">
              <a:solidFill>
                <a:schemeClr val="tx1">
                  <a:lumMod val="50000"/>
                  <a:lumOff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455392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428</Words>
  <Application>Microsoft Macintosh PowerPoint</Application>
  <PresentationFormat>On-screen Show (4:3)</PresentationFormat>
  <Paragraphs>173</Paragraphs>
  <Slides>21</Slides>
  <Notes>12</Notes>
  <HiddenSlides>0</HiddenSlides>
  <MMClips>2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21</vt:i4>
      </vt:variant>
    </vt:vector>
  </HeadingPairs>
  <TitlesOfParts>
    <vt:vector size="22" baseType="lpstr">
      <vt:lpstr>Office Theme</vt:lpstr>
      <vt:lpstr>PowerPoint Presentation</vt:lpstr>
      <vt:lpstr>FRAMEWORK FOR EFFECTIVE PRACTICE  SUPPORTING SCHOOL READINESS FOR ALL CHILDREN</vt:lpstr>
      <vt:lpstr>Objectives</vt:lpstr>
      <vt:lpstr>PowerPoint Presentation</vt:lpstr>
      <vt:lpstr>DEFINITION</vt:lpstr>
      <vt:lpstr>THE BASICS: CHECKLISTS</vt:lpstr>
      <vt:lpstr>benefits</vt:lpstr>
      <vt:lpstr>DEVELOPING AND Using CHECKLISTS</vt:lpstr>
      <vt:lpstr>CREATING YOUR OWN CHECKLIST</vt:lpstr>
      <vt:lpstr>DEVELOPING THE FORMAT</vt:lpstr>
      <vt:lpstr>CLASSROOM ACTIVITY  ASSESSMENT CHECKLIST </vt:lpstr>
      <vt:lpstr>Skill ASSESSMENT CHECKLIST</vt:lpstr>
      <vt:lpstr>CHOOSE a RECORDING METHOD</vt:lpstr>
      <vt:lpstr>EXAMPLE: GROSS MOTOR SKILLS CHECKLIST</vt:lpstr>
      <vt:lpstr>EXAMPLE: USING TALLIES</vt:lpstr>
      <vt:lpstr>EXAMPLE: RATING SCALE</vt:lpstr>
      <vt:lpstr>KeepING it simple</vt:lpstr>
      <vt:lpstr>USING CHECKLISTS in the  Assessment-Instructional Cycle</vt:lpstr>
      <vt:lpstr>PowerPoint Presentation</vt:lpstr>
      <vt:lpstr>Summary: using checklists</vt:lpstr>
      <vt:lpstr>PowerPoint Presentation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lastModifiedBy/>
  <cp:revision>1</cp:revision>
  <dcterms:created xsi:type="dcterms:W3CDTF">2012-07-10T00:40:25Z</dcterms:created>
  <dcterms:modified xsi:type="dcterms:W3CDTF">2014-06-19T17:11:28Z</dcterms:modified>
</cp:coreProperties>
</file>