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Default Extension="wmv" ContentType="video/x-ms-wmv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theme/theme2.xml" ContentType="application/vnd.openxmlformats-officedocument.theme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theme/theme3.xml" ContentType="application/vnd.openxmlformats-officedocument.theme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slideLayouts/slideLayout49.xml" ContentType="application/vnd.openxmlformats-officedocument.presentationml.slideLayout+xml"/>
  <Override PartName="/ppt/theme/theme4.xml" ContentType="application/vnd.openxmlformats-officedocument.theme+xml"/>
  <Override PartName="/ppt/theme/theme5.xml" ContentType="application/vnd.openxmlformats-officedocument.theme+xml"/>
  <Override PartName="/ppt/theme/theme6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emovePersonalInfoOnSave="1" saveSubsetFonts="1" autoCompressPictures="0">
  <p:sldMasterIdLst>
    <p:sldMasterId id="2147483648" r:id="rId1"/>
    <p:sldMasterId id="2147483662" r:id="rId2"/>
    <p:sldMasterId id="2147483676" r:id="rId3"/>
    <p:sldMasterId id="2147483688" r:id="rId4"/>
  </p:sldMasterIdLst>
  <p:notesMasterIdLst>
    <p:notesMasterId r:id="rId26"/>
  </p:notesMasterIdLst>
  <p:handoutMasterIdLst>
    <p:handoutMasterId r:id="rId27"/>
  </p:handoutMasterIdLst>
  <p:sldIdLst>
    <p:sldId id="286" r:id="rId5"/>
    <p:sldId id="296" r:id="rId6"/>
    <p:sldId id="261" r:id="rId7"/>
    <p:sldId id="287" r:id="rId8"/>
    <p:sldId id="263" r:id="rId9"/>
    <p:sldId id="264" r:id="rId10"/>
    <p:sldId id="265" r:id="rId11"/>
    <p:sldId id="272" r:id="rId12"/>
    <p:sldId id="285" r:id="rId13"/>
    <p:sldId id="276" r:id="rId14"/>
    <p:sldId id="278" r:id="rId15"/>
    <p:sldId id="294" r:id="rId16"/>
    <p:sldId id="283" r:id="rId17"/>
    <p:sldId id="291" r:id="rId18"/>
    <p:sldId id="292" r:id="rId19"/>
    <p:sldId id="293" r:id="rId20"/>
    <p:sldId id="273" r:id="rId21"/>
    <p:sldId id="297" r:id="rId22"/>
    <p:sldId id="288" r:id="rId23"/>
    <p:sldId id="274" r:id="rId24"/>
    <p:sldId id="298" r:id="rId25"/>
  </p:sldIdLst>
  <p:sldSz cx="9144000" cy="6858000" type="screen4x3"/>
  <p:notesSz cx="6858000" cy="9144000"/>
  <p:defaultTextStyle>
    <a:defPPr rtl="0">
      <a:defRPr lang="es-E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Author" initials="A" lastIdx="5" clrIdx="1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prnWhat="handouts6" frameSlides="1"/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8000"/>
    <a:srgbClr val="004E9F"/>
    <a:srgbClr val="FF66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xmlns="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9730" autoAdjust="0"/>
    <p:restoredTop sz="97656" autoAdjust="0"/>
  </p:normalViewPr>
  <p:slideViewPr>
    <p:cSldViewPr snapToGrid="0">
      <p:cViewPr>
        <p:scale>
          <a:sx n="80" d="100"/>
          <a:sy n="80" d="100"/>
        </p:scale>
        <p:origin x="-101" y="-197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openxmlformats.org/officeDocument/2006/relationships/notesMaster" Target="notesMasters/notesMaster1.xml"/><Relationship Id="rId3" Type="http://schemas.openxmlformats.org/officeDocument/2006/relationships/slideMaster" Target="slideMasters/slideMaster3.xml"/><Relationship Id="rId21" Type="http://schemas.openxmlformats.org/officeDocument/2006/relationships/slide" Target="slides/slide17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slide" Target="slides/slide21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2.xml"/><Relationship Id="rId20" Type="http://schemas.openxmlformats.org/officeDocument/2006/relationships/slide" Target="slides/slide16.xml"/><Relationship Id="rId29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slide" Target="slides/slide20.xml"/><Relationship Id="rId32" Type="http://schemas.openxmlformats.org/officeDocument/2006/relationships/tableStyles" Target="tableStyles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slide" Target="slides/slide19.xml"/><Relationship Id="rId28" Type="http://schemas.openxmlformats.org/officeDocument/2006/relationships/commentAuthors" Target="commentAuthors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31" Type="http://schemas.openxmlformats.org/officeDocument/2006/relationships/theme" Target="theme/theme1.xml"/><Relationship Id="rId4" Type="http://schemas.openxmlformats.org/officeDocument/2006/relationships/slideMaster" Target="slideMasters/slideMaster4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slide" Target="slides/slide18.xml"/><Relationship Id="rId27" Type="http://schemas.openxmlformats.org/officeDocument/2006/relationships/handoutMaster" Target="handoutMasters/handoutMaster1.xml"/><Relationship Id="rId30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6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rtl="0">
              <a:defRPr sz="1200"/>
            </a:lvl1pPr>
          </a:lstStyle>
          <a:p>
            <a:pPr rtl="0"/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rtl="0">
              <a:defRPr sz="1200"/>
            </a:lvl1pPr>
          </a:lstStyle>
          <a:p>
            <a:pPr rtl="0"/>
            <a:r>
              <a:rPr lang="en-US" smtClean="0"/>
              <a:t>6/19/14</a:t>
            </a:r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rtl="0">
              <a:defRPr sz="1200"/>
            </a:lvl1pPr>
          </a:lstStyle>
          <a:p>
            <a:pPr rtl="0"/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rtl="0">
              <a:defRPr sz="1200"/>
            </a:lvl1pPr>
          </a:lstStyle>
          <a:p>
            <a:pPr rtl="0"/>
            <a:fld id="{193CF638-6B5E-2B47-92FC-9FC33315E4BF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2301745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5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rtl="0">
              <a:defRPr sz="1200"/>
            </a:lvl1pPr>
          </a:lstStyle>
          <a:p>
            <a:pPr rtl="0"/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rtl="0">
              <a:defRPr sz="1200"/>
            </a:lvl1pPr>
          </a:lstStyle>
          <a:p>
            <a:pPr rtl="0"/>
            <a:r>
              <a:rPr lang="en-US" smtClean="0"/>
              <a:t>6/19/14</a:t>
            </a:r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rtl="0"/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rtl="0">
              <a:defRPr sz="1200"/>
            </a:lvl1pPr>
          </a:lstStyle>
          <a:p>
            <a:pPr rtl="0"/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rtl="0">
              <a:defRPr sz="1200"/>
            </a:lvl1pPr>
          </a:lstStyle>
          <a:p>
            <a:pPr rtl="0"/>
            <a:fld id="{2DD340D5-5212-574E-BC2C-BF66AB285418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3775251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 rtlCol="0"/>
          <a:lstStyle/>
          <a:p>
            <a:pPr rtl="0"/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 rtlCol="0"/>
          <a:lstStyle/>
          <a:p>
            <a:pPr rtl="0"/>
            <a:fld id="{2DD340D5-5212-574E-BC2C-BF66AB285418}" type="slidenum">
              <a:rPr lang="en-US" smtClean="0"/>
              <a:pPr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2634930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55CD1D0-D2E6-014E-BFD7-4A23BDD99E43}" type="slidenum">
              <a:rPr lang="en-US" smtClean="0">
                <a:solidFill>
                  <a:prstClr val="black"/>
                </a:solidFill>
              </a:rPr>
              <a:pPr>
                <a:defRPr/>
              </a:pPr>
              <a:t>2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9437100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 rtlCol="0"/>
          <a:lstStyle/>
          <a:p>
            <a:pPr rtl="0"/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 rtlCol="0"/>
          <a:lstStyle/>
          <a:p>
            <a:pPr rtl="0"/>
            <a:fld id="{2DD340D5-5212-574E-BC2C-BF66AB285418}" type="slidenum">
              <a:rPr lang="en-US" smtClean="0"/>
              <a:pPr rtl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78109382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 rtlCol="0"/>
          <a:lstStyle/>
          <a:p>
            <a:pPr rtl="0"/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 rtlCol="0"/>
          <a:lstStyle/>
          <a:p>
            <a:pPr rtl="0"/>
            <a:fld id="{2DD340D5-5212-574E-BC2C-BF66AB285418}" type="slidenum">
              <a:rPr lang="en-US" smtClean="0"/>
              <a:pPr rtl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6250183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 rtlCol="0"/>
          <a:lstStyle/>
          <a:p>
            <a:pPr rtl="0"/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 rtlCol="0"/>
          <a:lstStyle/>
          <a:p>
            <a:pPr rtl="0"/>
            <a:fld id="{2DD340D5-5212-574E-BC2C-BF66AB285418}" type="slidenum">
              <a:rPr lang="en-US" smtClean="0"/>
              <a:pPr rtl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69753747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 rtlCol="0"/>
          <a:lstStyle/>
          <a:p>
            <a:pPr rtl="0"/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 rtlCol="0"/>
          <a:lstStyle/>
          <a:p>
            <a:pPr rtl="0"/>
            <a:fld id="{2DD340D5-5212-574E-BC2C-BF66AB285418}" type="slidenum">
              <a:rPr lang="en-US" smtClean="0"/>
              <a:pPr rtl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67687923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 rtlCol="0"/>
          <a:lstStyle/>
          <a:p>
            <a:pPr rtl="0"/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 rtlCol="0"/>
          <a:lstStyle/>
          <a:p>
            <a:pPr rtl="0"/>
            <a:fld id="{2DD340D5-5212-574E-BC2C-BF66AB285418}" type="slidenum">
              <a:rPr lang="en-US" smtClean="0"/>
              <a:pPr rtl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03114985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 rtlCol="0"/>
          <a:lstStyle/>
          <a:p>
            <a:pPr rtl="0"/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 rtlCol="0"/>
          <a:lstStyle/>
          <a:p>
            <a:pPr rtl="0"/>
            <a:fld id="{2DD340D5-5212-574E-BC2C-BF66AB285418}" type="slidenum">
              <a:rPr lang="en-US" smtClean="0"/>
              <a:pPr rtl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84669809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1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</p:sp>
      <p:sp>
        <p:nvSpPr>
          <p:cNvPr id="35842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wrap="square" numCol="1" rtlCol="0" anchor="t" anchorCtr="0" compatLnSpc="1">
            <a:prstTxWarp prst="textNoShape">
              <a:avLst/>
            </a:prstTxWarp>
          </a:bodyPr>
          <a:lstStyle/>
          <a:p>
            <a:pPr rtl="0" eaLnBrk="1" hangingPunct="1">
              <a:spcBef>
                <a:spcPct val="0"/>
              </a:spcBef>
            </a:pPr>
            <a:endParaRPr lang="en-US" dirty="0">
              <a:latin typeface="Calibri" charset="0"/>
            </a:endParaRPr>
          </a:p>
        </p:txBody>
      </p:sp>
      <p:sp>
        <p:nvSpPr>
          <p:cNvPr id="35843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rtlCol="0"/>
          <a:lstStyle>
            <a:lvl1pPr algn="l" rtl="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algn="l" rtl="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algn="l" rtl="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algn="l" rtl="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algn="l" rtl="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rtl="0" eaLnBrk="1" hangingPunct="1"/>
            <a:fld id="{3152CB2E-D0C3-FD4E-B390-9A81DEA15DA2}" type="slidenum">
              <a:rPr lang="en-US" sz="1200">
                <a:latin typeface="Calibri" charset="0"/>
              </a:rPr>
              <a:pPr rtl="0" eaLnBrk="1" hangingPunct="1"/>
              <a:t>14</a:t>
            </a:fld>
            <a:endParaRPr lang="en-US" sz="1200">
              <a:latin typeface="Calibri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079739240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89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</p:sp>
      <p:sp>
        <p:nvSpPr>
          <p:cNvPr id="37890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wrap="square" numCol="1" rtlCol="0" anchor="t" anchorCtr="0" compatLnSpc="1">
            <a:prstTxWarp prst="textNoShape">
              <a:avLst/>
            </a:prstTxWarp>
          </a:bodyPr>
          <a:lstStyle/>
          <a:p>
            <a:pPr rtl="0" eaLnBrk="1" hangingPunct="1">
              <a:spcBef>
                <a:spcPct val="0"/>
              </a:spcBef>
            </a:pPr>
            <a:endParaRPr lang="en-US" dirty="0">
              <a:latin typeface="Calibri" charset="0"/>
            </a:endParaRPr>
          </a:p>
        </p:txBody>
      </p:sp>
      <p:sp>
        <p:nvSpPr>
          <p:cNvPr id="37891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rtlCol="0"/>
          <a:lstStyle>
            <a:lvl1pPr algn="l" rtl="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algn="l" rtl="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algn="l" rtl="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algn="l" rtl="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algn="l" rtl="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rtl="0" eaLnBrk="1" hangingPunct="1"/>
            <a:fld id="{10AE9F24-9722-A849-BD8A-E8216DB3783D}" type="slidenum">
              <a:rPr lang="en-US" sz="1200">
                <a:latin typeface="Calibri" charset="0"/>
              </a:rPr>
              <a:pPr rtl="0" eaLnBrk="1" hangingPunct="1"/>
              <a:t>15</a:t>
            </a:fld>
            <a:endParaRPr lang="en-US" sz="1200">
              <a:latin typeface="Calibri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43058924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7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</p:sp>
      <p:sp>
        <p:nvSpPr>
          <p:cNvPr id="39938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wrap="square" numCol="1" rtlCol="0" anchor="t" anchorCtr="0" compatLnSpc="1">
            <a:prstTxWarp prst="textNoShape">
              <a:avLst/>
            </a:prstTxWarp>
          </a:bodyPr>
          <a:lstStyle/>
          <a:p>
            <a:pPr rtl="0" eaLnBrk="1" hangingPunct="1">
              <a:spcBef>
                <a:spcPct val="0"/>
              </a:spcBef>
            </a:pPr>
            <a:endParaRPr lang="en-US">
              <a:latin typeface="Calibri" charset="0"/>
            </a:endParaRPr>
          </a:p>
        </p:txBody>
      </p:sp>
      <p:sp>
        <p:nvSpPr>
          <p:cNvPr id="39939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rtlCol="0"/>
          <a:lstStyle>
            <a:lvl1pPr algn="l" rtl="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algn="l" rtl="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algn="l" rtl="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algn="l" rtl="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algn="l" rtl="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rtl="0" eaLnBrk="1" hangingPunct="1"/>
            <a:fld id="{52EFE834-D8A0-8A44-B1F2-835D3789D929}" type="slidenum">
              <a:rPr lang="en-US" sz="1200">
                <a:latin typeface="Calibri" charset="0"/>
              </a:rPr>
              <a:pPr rtl="0" eaLnBrk="1" hangingPunct="1"/>
              <a:t>16</a:t>
            </a:fld>
            <a:endParaRPr lang="en-US" sz="1200">
              <a:latin typeface="Calibri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55856716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 rtlCol="0"/>
          <a:lstStyle/>
          <a:p>
            <a:pPr marL="0" indent="0" rtl="0">
              <a:buNone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 rtlCol="0"/>
          <a:lstStyle/>
          <a:p>
            <a:pPr rtl="0"/>
            <a:fld id="{2DD340D5-5212-574E-BC2C-BF66AB285418}" type="slidenum">
              <a:rPr lang="en-US" smtClean="0"/>
              <a:pPr rtl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11630363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55CD1D0-D2E6-014E-BFD7-4A23BDD99E43}" type="slidenum">
              <a:rPr lang="en-US" smtClean="0">
                <a:solidFill>
                  <a:prstClr val="black"/>
                </a:solidFill>
              </a:rPr>
              <a:pPr>
                <a:defRPr/>
              </a:pPr>
              <a:t>18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22682671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 rtlCol="0"/>
          <a:lstStyle/>
          <a:p>
            <a:pPr rtl="0"/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 rtlCol="0"/>
          <a:lstStyle/>
          <a:p>
            <a:pPr rtl="0"/>
            <a:fld id="{2DD340D5-5212-574E-BC2C-BF66AB285418}" type="slidenum">
              <a:rPr lang="en-US" smtClean="0"/>
              <a:pPr rtl="0"/>
              <a:t>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57772940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55CD1D0-D2E6-014E-BFD7-4A23BDD99E43}" type="slidenum">
              <a:rPr lang="en-US" smtClean="0">
                <a:solidFill>
                  <a:prstClr val="black"/>
                </a:solidFill>
              </a:rPr>
              <a:pPr>
                <a:defRPr/>
              </a:pPr>
              <a:t>21</a:t>
            </a:fld>
            <a:endParaRPr lang="en-US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7641331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4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Master" Target="../slideMasters/slideMaster4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 rtlCol="0">
            <a:normAutofit/>
          </a:bodyPr>
          <a:lstStyle>
            <a:lvl1pPr algn="l" rtl="0"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r>
              <a:rPr lang="en-US" smtClean="0"/>
              <a:t>6/19/14</a:t>
            </a: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1038041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r>
              <a:rPr lang="en-US" smtClean="0"/>
              <a:t>6/19/14</a:t>
            </a: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7564990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rtlCol="0" anchor="t"/>
          <a:lstStyle>
            <a:lvl1pPr algn="l" rtl="0">
              <a:defRPr sz="4000" b="1" cap="all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rtlCol="0" anchor="b"/>
          <a:lstStyle>
            <a:lvl1pPr marL="0" indent="0" algn="l" rtl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l" rtl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l" rtl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r>
              <a:rPr lang="en-US" smtClean="0"/>
              <a:t>6/19/14</a:t>
            </a: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605260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 rtlCol="0"/>
          <a:lstStyle>
            <a:lvl1pPr algn="l" rtl="0">
              <a:defRPr sz="2800"/>
            </a:lvl1pPr>
            <a:lvl2pPr algn="l" rtl="0">
              <a:defRPr sz="2400"/>
            </a:lvl2pPr>
            <a:lvl3pPr algn="l" rtl="0">
              <a:defRPr sz="2000"/>
            </a:lvl3pPr>
            <a:lvl4pPr algn="l" rtl="0">
              <a:defRPr sz="1800"/>
            </a:lvl4pPr>
            <a:lvl5pPr algn="l" rtl="0">
              <a:defRPr sz="1800"/>
            </a:lvl5pPr>
            <a:lvl6pPr algn="l" rtl="0">
              <a:defRPr sz="1800"/>
            </a:lvl6pPr>
            <a:lvl7pPr algn="l" rtl="0">
              <a:defRPr sz="1800"/>
            </a:lvl7pPr>
            <a:lvl8pPr algn="l" rtl="0">
              <a:defRPr sz="1800"/>
            </a:lvl8pPr>
            <a:lvl9pPr algn="l" rtl="0">
              <a:defRPr sz="18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 rtlCol="0"/>
          <a:lstStyle>
            <a:lvl1pPr algn="l" rtl="0">
              <a:defRPr sz="2800"/>
            </a:lvl1pPr>
            <a:lvl2pPr algn="l" rtl="0">
              <a:defRPr sz="2400"/>
            </a:lvl2pPr>
            <a:lvl3pPr algn="l" rtl="0">
              <a:defRPr sz="2000"/>
            </a:lvl3pPr>
            <a:lvl4pPr algn="l" rtl="0">
              <a:defRPr sz="1800"/>
            </a:lvl4pPr>
            <a:lvl5pPr algn="l" rtl="0">
              <a:defRPr sz="1800"/>
            </a:lvl5pPr>
            <a:lvl6pPr algn="l" rtl="0">
              <a:defRPr sz="1800"/>
            </a:lvl6pPr>
            <a:lvl7pPr algn="l" rtl="0">
              <a:defRPr sz="1800"/>
            </a:lvl7pPr>
            <a:lvl8pPr algn="l" rtl="0">
              <a:defRPr sz="1800"/>
            </a:lvl8pPr>
            <a:lvl9pPr algn="l" rtl="0">
              <a:defRPr sz="18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r>
              <a:rPr lang="en-US" smtClean="0"/>
              <a:t>6/19/14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049592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rtlCol="0" anchor="b"/>
          <a:lstStyle>
            <a:lvl1pPr marL="0" indent="0" algn="l" rtl="0">
              <a:buNone/>
              <a:defRPr sz="2400" b="1"/>
            </a:lvl1pPr>
            <a:lvl2pPr marL="457200" indent="0" algn="l" rtl="0">
              <a:buNone/>
              <a:defRPr sz="2000" b="1"/>
            </a:lvl2pPr>
            <a:lvl3pPr marL="914400" indent="0" algn="l" rtl="0">
              <a:buNone/>
              <a:defRPr sz="1800" b="1"/>
            </a:lvl3pPr>
            <a:lvl4pPr marL="1371600" indent="0" algn="l" rtl="0">
              <a:buNone/>
              <a:defRPr sz="1600" b="1"/>
            </a:lvl4pPr>
            <a:lvl5pPr marL="1828800" indent="0" algn="l" rtl="0">
              <a:buNone/>
              <a:defRPr sz="1600" b="1"/>
            </a:lvl5pPr>
            <a:lvl6pPr marL="2286000" indent="0" algn="l" rtl="0">
              <a:buNone/>
              <a:defRPr sz="1600" b="1"/>
            </a:lvl6pPr>
            <a:lvl7pPr marL="2743200" indent="0" algn="l" rtl="0">
              <a:buNone/>
              <a:defRPr sz="1600" b="1"/>
            </a:lvl7pPr>
            <a:lvl8pPr marL="3200400" indent="0" algn="l" rtl="0">
              <a:buNone/>
              <a:defRPr sz="1600" b="1"/>
            </a:lvl8pPr>
            <a:lvl9pPr marL="3657600" indent="0" algn="l" rtl="0">
              <a:buNone/>
              <a:defRPr sz="1600" b="1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 rtlCol="0"/>
          <a:lstStyle>
            <a:lvl1pPr algn="l" rtl="0">
              <a:defRPr sz="2400"/>
            </a:lvl1pPr>
            <a:lvl2pPr algn="l" rtl="0">
              <a:defRPr sz="2000"/>
            </a:lvl2pPr>
            <a:lvl3pPr algn="l" rtl="0">
              <a:defRPr sz="1800"/>
            </a:lvl3pPr>
            <a:lvl4pPr algn="l" rtl="0">
              <a:defRPr sz="1600"/>
            </a:lvl4pPr>
            <a:lvl5pPr algn="l" rtl="0">
              <a:defRPr sz="1600"/>
            </a:lvl5pPr>
            <a:lvl6pPr algn="l" rtl="0">
              <a:defRPr sz="1600"/>
            </a:lvl6pPr>
            <a:lvl7pPr algn="l" rtl="0">
              <a:defRPr sz="1600"/>
            </a:lvl7pPr>
            <a:lvl8pPr algn="l" rtl="0">
              <a:defRPr sz="1600"/>
            </a:lvl8pPr>
            <a:lvl9pPr algn="l" rtl="0">
              <a:defRPr sz="16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rtlCol="0" anchor="b"/>
          <a:lstStyle>
            <a:lvl1pPr marL="0" indent="0" algn="l" rtl="0">
              <a:buNone/>
              <a:defRPr sz="2400" b="1"/>
            </a:lvl1pPr>
            <a:lvl2pPr marL="457200" indent="0" algn="l" rtl="0">
              <a:buNone/>
              <a:defRPr sz="2000" b="1"/>
            </a:lvl2pPr>
            <a:lvl3pPr marL="914400" indent="0" algn="l" rtl="0">
              <a:buNone/>
              <a:defRPr sz="1800" b="1"/>
            </a:lvl3pPr>
            <a:lvl4pPr marL="1371600" indent="0" algn="l" rtl="0">
              <a:buNone/>
              <a:defRPr sz="1600" b="1"/>
            </a:lvl4pPr>
            <a:lvl5pPr marL="1828800" indent="0" algn="l" rtl="0">
              <a:buNone/>
              <a:defRPr sz="1600" b="1"/>
            </a:lvl5pPr>
            <a:lvl6pPr marL="2286000" indent="0" algn="l" rtl="0">
              <a:buNone/>
              <a:defRPr sz="1600" b="1"/>
            </a:lvl6pPr>
            <a:lvl7pPr marL="2743200" indent="0" algn="l" rtl="0">
              <a:buNone/>
              <a:defRPr sz="1600" b="1"/>
            </a:lvl7pPr>
            <a:lvl8pPr marL="3200400" indent="0" algn="l" rtl="0">
              <a:buNone/>
              <a:defRPr sz="1600" b="1"/>
            </a:lvl8pPr>
            <a:lvl9pPr marL="3657600" indent="0" algn="l" rtl="0">
              <a:buNone/>
              <a:defRPr sz="1600" b="1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 rtlCol="0"/>
          <a:lstStyle>
            <a:lvl1pPr algn="l" rtl="0">
              <a:defRPr sz="2400"/>
            </a:lvl1pPr>
            <a:lvl2pPr algn="l" rtl="0">
              <a:defRPr sz="2000"/>
            </a:lvl2pPr>
            <a:lvl3pPr algn="l" rtl="0">
              <a:defRPr sz="1800"/>
            </a:lvl3pPr>
            <a:lvl4pPr algn="l" rtl="0">
              <a:defRPr sz="1600"/>
            </a:lvl4pPr>
            <a:lvl5pPr algn="l" rtl="0">
              <a:defRPr sz="1600"/>
            </a:lvl5pPr>
            <a:lvl6pPr algn="l" rtl="0">
              <a:defRPr sz="1600"/>
            </a:lvl6pPr>
            <a:lvl7pPr algn="l" rtl="0">
              <a:defRPr sz="1600"/>
            </a:lvl7pPr>
            <a:lvl8pPr algn="l" rtl="0">
              <a:defRPr sz="1600"/>
            </a:lvl8pPr>
            <a:lvl9pPr algn="l" rtl="0">
              <a:defRPr sz="16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r>
              <a:rPr lang="en-US" smtClean="0"/>
              <a:t>6/19/14</a:t>
            </a:r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453981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r>
              <a:rPr lang="en-US" smtClean="0"/>
              <a:t>6/19/14</a:t>
            </a:r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188192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r>
              <a:rPr lang="en-US" smtClean="0"/>
              <a:t>6/19/14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509266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rtlCol="0" anchor="b"/>
          <a:lstStyle>
            <a:lvl1pPr algn="l" rtl="0">
              <a:defRPr sz="2000" b="1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 rtlCol="0"/>
          <a:lstStyle>
            <a:lvl1pPr algn="l" rtl="0">
              <a:defRPr sz="3200"/>
            </a:lvl1pPr>
            <a:lvl2pPr algn="l" rtl="0">
              <a:defRPr sz="2800"/>
            </a:lvl2pPr>
            <a:lvl3pPr algn="l" rtl="0">
              <a:defRPr sz="2400"/>
            </a:lvl3pPr>
            <a:lvl4pPr algn="l" rtl="0">
              <a:defRPr sz="2000"/>
            </a:lvl4pPr>
            <a:lvl5pPr algn="l" rtl="0">
              <a:defRPr sz="2000"/>
            </a:lvl5pPr>
            <a:lvl6pPr algn="l" rtl="0">
              <a:defRPr sz="2000"/>
            </a:lvl6pPr>
            <a:lvl7pPr algn="l" rtl="0">
              <a:defRPr sz="2000"/>
            </a:lvl7pPr>
            <a:lvl8pPr algn="l" rtl="0">
              <a:defRPr sz="2000"/>
            </a:lvl8pPr>
            <a:lvl9pPr algn="l" rtl="0">
              <a:defRPr sz="20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 rtlCol="0"/>
          <a:lstStyle>
            <a:lvl1pPr marL="0" indent="0" algn="l" rtl="0">
              <a:buNone/>
              <a:defRPr sz="1400"/>
            </a:lvl1pPr>
            <a:lvl2pPr marL="457200" indent="0" algn="l" rtl="0">
              <a:buNone/>
              <a:defRPr sz="1200"/>
            </a:lvl2pPr>
            <a:lvl3pPr marL="914400" indent="0" algn="l" rtl="0">
              <a:buNone/>
              <a:defRPr sz="1000"/>
            </a:lvl3pPr>
            <a:lvl4pPr marL="1371600" indent="0" algn="l" rtl="0">
              <a:buNone/>
              <a:defRPr sz="900"/>
            </a:lvl4pPr>
            <a:lvl5pPr marL="1828800" indent="0" algn="l" rtl="0">
              <a:buNone/>
              <a:defRPr sz="900"/>
            </a:lvl5pPr>
            <a:lvl6pPr marL="2286000" indent="0" algn="l" rtl="0">
              <a:buNone/>
              <a:defRPr sz="900"/>
            </a:lvl6pPr>
            <a:lvl7pPr marL="2743200" indent="0" algn="l" rtl="0">
              <a:buNone/>
              <a:defRPr sz="900"/>
            </a:lvl7pPr>
            <a:lvl8pPr marL="3200400" indent="0" algn="l" rtl="0">
              <a:buNone/>
              <a:defRPr sz="900"/>
            </a:lvl8pPr>
            <a:lvl9pPr marL="3657600" indent="0" algn="l" rtl="0">
              <a:buNone/>
              <a:defRPr sz="900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r>
              <a:rPr lang="en-US" smtClean="0"/>
              <a:t>6/19/14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142663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rtlCol="0" anchor="b"/>
          <a:lstStyle>
            <a:lvl1pPr algn="l" rtl="0">
              <a:defRPr sz="2000" b="1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/>
          <a:lstStyle>
            <a:lvl1pPr marL="0" indent="0" algn="l" rtl="0">
              <a:buNone/>
              <a:defRPr sz="3200"/>
            </a:lvl1pPr>
            <a:lvl2pPr marL="457200" indent="0" algn="l" rtl="0">
              <a:buNone/>
              <a:defRPr sz="2800"/>
            </a:lvl2pPr>
            <a:lvl3pPr marL="914400" indent="0" algn="l" rtl="0">
              <a:buNone/>
              <a:defRPr sz="2400"/>
            </a:lvl3pPr>
            <a:lvl4pPr marL="1371600" indent="0" algn="l" rtl="0">
              <a:buNone/>
              <a:defRPr sz="2000"/>
            </a:lvl4pPr>
            <a:lvl5pPr marL="1828800" indent="0" algn="l" rtl="0">
              <a:buNone/>
              <a:defRPr sz="2000"/>
            </a:lvl5pPr>
            <a:lvl6pPr marL="2286000" indent="0" algn="l" rtl="0">
              <a:buNone/>
              <a:defRPr sz="2000"/>
            </a:lvl6pPr>
            <a:lvl7pPr marL="2743200" indent="0" algn="l" rtl="0">
              <a:buNone/>
              <a:defRPr sz="2000"/>
            </a:lvl7pPr>
            <a:lvl8pPr marL="3200400" indent="0" algn="l" rtl="0">
              <a:buNone/>
              <a:defRPr sz="2000"/>
            </a:lvl8pPr>
            <a:lvl9pPr marL="3657600" indent="0" algn="l" rtl="0">
              <a:buNone/>
              <a:defRPr sz="2000"/>
            </a:lvl9pPr>
          </a:lstStyle>
          <a:p>
            <a:pPr rtl="0"/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 rtlCol="0"/>
          <a:lstStyle>
            <a:lvl1pPr marL="0" indent="0" algn="l" rtl="0">
              <a:buNone/>
              <a:defRPr sz="1400"/>
            </a:lvl1pPr>
            <a:lvl2pPr marL="457200" indent="0" algn="l" rtl="0">
              <a:buNone/>
              <a:defRPr sz="1200"/>
            </a:lvl2pPr>
            <a:lvl3pPr marL="914400" indent="0" algn="l" rtl="0">
              <a:buNone/>
              <a:defRPr sz="1000"/>
            </a:lvl3pPr>
            <a:lvl4pPr marL="1371600" indent="0" algn="l" rtl="0">
              <a:buNone/>
              <a:defRPr sz="900"/>
            </a:lvl4pPr>
            <a:lvl5pPr marL="1828800" indent="0" algn="l" rtl="0">
              <a:buNone/>
              <a:defRPr sz="900"/>
            </a:lvl5pPr>
            <a:lvl6pPr marL="2286000" indent="0" algn="l" rtl="0">
              <a:buNone/>
              <a:defRPr sz="900"/>
            </a:lvl6pPr>
            <a:lvl7pPr marL="2743200" indent="0" algn="l" rtl="0">
              <a:buNone/>
              <a:defRPr sz="900"/>
            </a:lvl7pPr>
            <a:lvl8pPr marL="3200400" indent="0" algn="l" rtl="0">
              <a:buNone/>
              <a:defRPr sz="900"/>
            </a:lvl8pPr>
            <a:lvl9pPr marL="3657600" indent="0" algn="l" rtl="0">
              <a:buNone/>
              <a:defRPr sz="900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r>
              <a:rPr lang="en-US" smtClean="0"/>
              <a:t>6/19/14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386955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r>
              <a:rPr lang="en-US" smtClean="0"/>
              <a:t>6/19/14</a:t>
            </a: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914136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r>
              <a:rPr lang="en-US" smtClean="0"/>
              <a:t>6/19/14</a:t>
            </a: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741669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r>
              <a:rPr lang="en-US" smtClean="0"/>
              <a:t>6/19/14</a:t>
            </a:r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extBox 7"/>
          <p:cNvSpPr txBox="1"/>
          <p:nvPr userDrawn="1"/>
        </p:nvSpPr>
        <p:spPr>
          <a:xfrm>
            <a:off x="331983" y="5584015"/>
            <a:ext cx="8477737" cy="8771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s" sz="1400" b="0" i="0" u="none" strike="noStrike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For more Information, contact us at: </a:t>
            </a:r>
            <a:r>
              <a:rPr lang="es" sz="1400" b="1" i="0" u="none" strike="noStrike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NCQTL@UW.EDU </a:t>
            </a:r>
            <a:r>
              <a:rPr lang="es" sz="1400" b="0" i="0" u="none" strike="noStrike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or 877-731-0764</a:t>
            </a:r>
          </a:p>
          <a:p>
            <a:pPr marL="0" marR="0" indent="0" algn="ctr" defTabSz="4572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s" sz="900" b="0" i="0" u="none" strike="noStrike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This document was prepared under Grant #90HC0002 for the U.S. Department of Health and Human Services, </a:t>
            </a:r>
            <a: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/>
            </a:r>
            <a:b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</a:br>
            <a:r>
              <a:rPr lang="es" sz="900" b="0" i="0" u="none" strike="noStrike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Administration for Children and Families, Office of Head Start, by the National Center on Quality Teaching and Learning.</a:t>
            </a:r>
          </a:p>
          <a:p>
            <a:pPr marL="0" rtl="0">
              <a:spcBef>
                <a:spcPts val="600"/>
              </a:spcBef>
            </a:pPr>
            <a:endParaRPr lang="en-US" sz="900" dirty="0"/>
          </a:p>
        </p:txBody>
      </p:sp>
    </p:spTree>
    <p:extLst>
      <p:ext uri="{BB962C8B-B14F-4D97-AF65-F5344CB8AC3E}">
        <p14:creationId xmlns:p14="http://schemas.microsoft.com/office/powerpoint/2010/main" val="32381889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r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t>6/19/14</a:t>
            </a:r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800101372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 rtlCol="0">
            <a:normAutofit/>
          </a:bodyPr>
          <a:lstStyle>
            <a:lvl1pPr algn="l" rtl="0"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5200813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2821586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rtlCol="0" anchor="t"/>
          <a:lstStyle>
            <a:lvl1pPr algn="l" rtl="0">
              <a:defRPr sz="4000" b="1" cap="all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rtlCol="0" anchor="b"/>
          <a:lstStyle>
            <a:lvl1pPr marL="0" indent="0" algn="l" rtl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l" rtl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l" rtl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01248900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 rtlCol="0"/>
          <a:lstStyle>
            <a:lvl1pPr algn="l" rtl="0">
              <a:defRPr sz="2800"/>
            </a:lvl1pPr>
            <a:lvl2pPr algn="l" rtl="0">
              <a:defRPr sz="2400"/>
            </a:lvl2pPr>
            <a:lvl3pPr algn="l" rtl="0">
              <a:defRPr sz="2000"/>
            </a:lvl3pPr>
            <a:lvl4pPr algn="l" rtl="0">
              <a:defRPr sz="1800"/>
            </a:lvl4pPr>
            <a:lvl5pPr algn="l" rtl="0">
              <a:defRPr sz="1800"/>
            </a:lvl5pPr>
            <a:lvl6pPr algn="l" rtl="0">
              <a:defRPr sz="1800"/>
            </a:lvl6pPr>
            <a:lvl7pPr algn="l" rtl="0">
              <a:defRPr sz="1800"/>
            </a:lvl7pPr>
            <a:lvl8pPr algn="l" rtl="0">
              <a:defRPr sz="1800"/>
            </a:lvl8pPr>
            <a:lvl9pPr algn="l" rtl="0">
              <a:defRPr sz="18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 rtlCol="0"/>
          <a:lstStyle>
            <a:lvl1pPr algn="l" rtl="0">
              <a:defRPr sz="2800"/>
            </a:lvl1pPr>
            <a:lvl2pPr algn="l" rtl="0">
              <a:defRPr sz="2400"/>
            </a:lvl2pPr>
            <a:lvl3pPr algn="l" rtl="0">
              <a:defRPr sz="2000"/>
            </a:lvl3pPr>
            <a:lvl4pPr algn="l" rtl="0">
              <a:defRPr sz="1800"/>
            </a:lvl4pPr>
            <a:lvl5pPr algn="l" rtl="0">
              <a:defRPr sz="1800"/>
            </a:lvl5pPr>
            <a:lvl6pPr algn="l" rtl="0">
              <a:defRPr sz="1800"/>
            </a:lvl6pPr>
            <a:lvl7pPr algn="l" rtl="0">
              <a:defRPr sz="1800"/>
            </a:lvl7pPr>
            <a:lvl8pPr algn="l" rtl="0">
              <a:defRPr sz="1800"/>
            </a:lvl8pPr>
            <a:lvl9pPr algn="l" rtl="0">
              <a:defRPr sz="18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86203991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rtlCol="0" anchor="b"/>
          <a:lstStyle>
            <a:lvl1pPr marL="0" indent="0" algn="l" rtl="0">
              <a:buNone/>
              <a:defRPr sz="2400" b="1"/>
            </a:lvl1pPr>
            <a:lvl2pPr marL="457200" indent="0" algn="l" rtl="0">
              <a:buNone/>
              <a:defRPr sz="2000" b="1"/>
            </a:lvl2pPr>
            <a:lvl3pPr marL="914400" indent="0" algn="l" rtl="0">
              <a:buNone/>
              <a:defRPr sz="1800" b="1"/>
            </a:lvl3pPr>
            <a:lvl4pPr marL="1371600" indent="0" algn="l" rtl="0">
              <a:buNone/>
              <a:defRPr sz="1600" b="1"/>
            </a:lvl4pPr>
            <a:lvl5pPr marL="1828800" indent="0" algn="l" rtl="0">
              <a:buNone/>
              <a:defRPr sz="1600" b="1"/>
            </a:lvl5pPr>
            <a:lvl6pPr marL="2286000" indent="0" algn="l" rtl="0">
              <a:buNone/>
              <a:defRPr sz="1600" b="1"/>
            </a:lvl6pPr>
            <a:lvl7pPr marL="2743200" indent="0" algn="l" rtl="0">
              <a:buNone/>
              <a:defRPr sz="1600" b="1"/>
            </a:lvl7pPr>
            <a:lvl8pPr marL="3200400" indent="0" algn="l" rtl="0">
              <a:buNone/>
              <a:defRPr sz="1600" b="1"/>
            </a:lvl8pPr>
            <a:lvl9pPr marL="3657600" indent="0" algn="l" rtl="0">
              <a:buNone/>
              <a:defRPr sz="1600" b="1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 rtlCol="0"/>
          <a:lstStyle>
            <a:lvl1pPr algn="l" rtl="0">
              <a:defRPr sz="2400"/>
            </a:lvl1pPr>
            <a:lvl2pPr algn="l" rtl="0">
              <a:defRPr sz="2000"/>
            </a:lvl2pPr>
            <a:lvl3pPr algn="l" rtl="0">
              <a:defRPr sz="1800"/>
            </a:lvl3pPr>
            <a:lvl4pPr algn="l" rtl="0">
              <a:defRPr sz="1600"/>
            </a:lvl4pPr>
            <a:lvl5pPr algn="l" rtl="0">
              <a:defRPr sz="1600"/>
            </a:lvl5pPr>
            <a:lvl6pPr algn="l" rtl="0">
              <a:defRPr sz="1600"/>
            </a:lvl6pPr>
            <a:lvl7pPr algn="l" rtl="0">
              <a:defRPr sz="1600"/>
            </a:lvl7pPr>
            <a:lvl8pPr algn="l" rtl="0">
              <a:defRPr sz="1600"/>
            </a:lvl8pPr>
            <a:lvl9pPr algn="l" rtl="0">
              <a:defRPr sz="16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rtlCol="0" anchor="b"/>
          <a:lstStyle>
            <a:lvl1pPr marL="0" indent="0" algn="l" rtl="0">
              <a:buNone/>
              <a:defRPr sz="2400" b="1"/>
            </a:lvl1pPr>
            <a:lvl2pPr marL="457200" indent="0" algn="l" rtl="0">
              <a:buNone/>
              <a:defRPr sz="2000" b="1"/>
            </a:lvl2pPr>
            <a:lvl3pPr marL="914400" indent="0" algn="l" rtl="0">
              <a:buNone/>
              <a:defRPr sz="1800" b="1"/>
            </a:lvl3pPr>
            <a:lvl4pPr marL="1371600" indent="0" algn="l" rtl="0">
              <a:buNone/>
              <a:defRPr sz="1600" b="1"/>
            </a:lvl4pPr>
            <a:lvl5pPr marL="1828800" indent="0" algn="l" rtl="0">
              <a:buNone/>
              <a:defRPr sz="1600" b="1"/>
            </a:lvl5pPr>
            <a:lvl6pPr marL="2286000" indent="0" algn="l" rtl="0">
              <a:buNone/>
              <a:defRPr sz="1600" b="1"/>
            </a:lvl6pPr>
            <a:lvl7pPr marL="2743200" indent="0" algn="l" rtl="0">
              <a:buNone/>
              <a:defRPr sz="1600" b="1"/>
            </a:lvl7pPr>
            <a:lvl8pPr marL="3200400" indent="0" algn="l" rtl="0">
              <a:buNone/>
              <a:defRPr sz="1600" b="1"/>
            </a:lvl8pPr>
            <a:lvl9pPr marL="3657600" indent="0" algn="l" rtl="0">
              <a:buNone/>
              <a:defRPr sz="1600" b="1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 rtlCol="0"/>
          <a:lstStyle>
            <a:lvl1pPr algn="l" rtl="0">
              <a:defRPr sz="2400"/>
            </a:lvl1pPr>
            <a:lvl2pPr algn="l" rtl="0">
              <a:defRPr sz="2000"/>
            </a:lvl2pPr>
            <a:lvl3pPr algn="l" rtl="0">
              <a:defRPr sz="1800"/>
            </a:lvl3pPr>
            <a:lvl4pPr algn="l" rtl="0">
              <a:defRPr sz="1600"/>
            </a:lvl4pPr>
            <a:lvl5pPr algn="l" rtl="0">
              <a:defRPr sz="1600"/>
            </a:lvl5pPr>
            <a:lvl6pPr algn="l" rtl="0">
              <a:defRPr sz="1600"/>
            </a:lvl6pPr>
            <a:lvl7pPr algn="l" rtl="0">
              <a:defRPr sz="1600"/>
            </a:lvl7pPr>
            <a:lvl8pPr algn="l" rtl="0">
              <a:defRPr sz="1600"/>
            </a:lvl8pPr>
            <a:lvl9pPr algn="l" rtl="0">
              <a:defRPr sz="16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33356076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23972555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12346774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rtlCol="0" anchor="b"/>
          <a:lstStyle>
            <a:lvl1pPr algn="l" rtl="0">
              <a:defRPr sz="2000" b="1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 rtlCol="0"/>
          <a:lstStyle>
            <a:lvl1pPr algn="l" rtl="0">
              <a:defRPr sz="3200"/>
            </a:lvl1pPr>
            <a:lvl2pPr algn="l" rtl="0">
              <a:defRPr sz="2800"/>
            </a:lvl2pPr>
            <a:lvl3pPr algn="l" rtl="0">
              <a:defRPr sz="2400"/>
            </a:lvl3pPr>
            <a:lvl4pPr algn="l" rtl="0">
              <a:defRPr sz="2000"/>
            </a:lvl4pPr>
            <a:lvl5pPr algn="l" rtl="0">
              <a:defRPr sz="2000"/>
            </a:lvl5pPr>
            <a:lvl6pPr algn="l" rtl="0">
              <a:defRPr sz="2000"/>
            </a:lvl6pPr>
            <a:lvl7pPr algn="l" rtl="0">
              <a:defRPr sz="2000"/>
            </a:lvl7pPr>
            <a:lvl8pPr algn="l" rtl="0">
              <a:defRPr sz="2000"/>
            </a:lvl8pPr>
            <a:lvl9pPr algn="l" rtl="0">
              <a:defRPr sz="20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 rtlCol="0"/>
          <a:lstStyle>
            <a:lvl1pPr marL="0" indent="0" algn="l" rtl="0">
              <a:buNone/>
              <a:defRPr sz="1400"/>
            </a:lvl1pPr>
            <a:lvl2pPr marL="457200" indent="0" algn="l" rtl="0">
              <a:buNone/>
              <a:defRPr sz="1200"/>
            </a:lvl2pPr>
            <a:lvl3pPr marL="914400" indent="0" algn="l" rtl="0">
              <a:buNone/>
              <a:defRPr sz="1000"/>
            </a:lvl3pPr>
            <a:lvl4pPr marL="1371600" indent="0" algn="l" rtl="0">
              <a:buNone/>
              <a:defRPr sz="900"/>
            </a:lvl4pPr>
            <a:lvl5pPr marL="1828800" indent="0" algn="l" rtl="0">
              <a:buNone/>
              <a:defRPr sz="900"/>
            </a:lvl5pPr>
            <a:lvl6pPr marL="2286000" indent="0" algn="l" rtl="0">
              <a:buNone/>
              <a:defRPr sz="900"/>
            </a:lvl6pPr>
            <a:lvl7pPr marL="2743200" indent="0" algn="l" rtl="0">
              <a:buNone/>
              <a:defRPr sz="900"/>
            </a:lvl7pPr>
            <a:lvl8pPr marL="3200400" indent="0" algn="l" rtl="0">
              <a:buNone/>
              <a:defRPr sz="900"/>
            </a:lvl8pPr>
            <a:lvl9pPr marL="3657600" indent="0" algn="l" rtl="0">
              <a:buNone/>
              <a:defRPr sz="900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24804833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rtlCol="0" anchor="b"/>
          <a:lstStyle>
            <a:lvl1pPr algn="l" rtl="0">
              <a:defRPr sz="2000" b="1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/>
          <a:lstStyle>
            <a:lvl1pPr marL="0" indent="0" algn="l" rtl="0">
              <a:buNone/>
              <a:defRPr sz="3200"/>
            </a:lvl1pPr>
            <a:lvl2pPr marL="457200" indent="0" algn="l" rtl="0">
              <a:buNone/>
              <a:defRPr sz="2800"/>
            </a:lvl2pPr>
            <a:lvl3pPr marL="914400" indent="0" algn="l" rtl="0">
              <a:buNone/>
              <a:defRPr sz="2400"/>
            </a:lvl3pPr>
            <a:lvl4pPr marL="1371600" indent="0" algn="l" rtl="0">
              <a:buNone/>
              <a:defRPr sz="2000"/>
            </a:lvl4pPr>
            <a:lvl5pPr marL="1828800" indent="0" algn="l" rtl="0">
              <a:buNone/>
              <a:defRPr sz="2000"/>
            </a:lvl5pPr>
            <a:lvl6pPr marL="2286000" indent="0" algn="l" rtl="0">
              <a:buNone/>
              <a:defRPr sz="2000"/>
            </a:lvl6pPr>
            <a:lvl7pPr marL="2743200" indent="0" algn="l" rtl="0">
              <a:buNone/>
              <a:defRPr sz="2000"/>
            </a:lvl7pPr>
            <a:lvl8pPr marL="3200400" indent="0" algn="l" rtl="0">
              <a:buNone/>
              <a:defRPr sz="2000"/>
            </a:lvl8pPr>
            <a:lvl9pPr marL="3657600" indent="0" algn="l" rtl="0">
              <a:buNone/>
              <a:defRPr sz="2000"/>
            </a:lvl9pPr>
          </a:lstStyle>
          <a:p>
            <a:pPr rtl="0"/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 rtlCol="0"/>
          <a:lstStyle>
            <a:lvl1pPr marL="0" indent="0" algn="l" rtl="0">
              <a:buNone/>
              <a:defRPr sz="1400"/>
            </a:lvl1pPr>
            <a:lvl2pPr marL="457200" indent="0" algn="l" rtl="0">
              <a:buNone/>
              <a:defRPr sz="1200"/>
            </a:lvl2pPr>
            <a:lvl3pPr marL="914400" indent="0" algn="l" rtl="0">
              <a:buNone/>
              <a:defRPr sz="1000"/>
            </a:lvl3pPr>
            <a:lvl4pPr marL="1371600" indent="0" algn="l" rtl="0">
              <a:buNone/>
              <a:defRPr sz="900"/>
            </a:lvl4pPr>
            <a:lvl5pPr marL="1828800" indent="0" algn="l" rtl="0">
              <a:buNone/>
              <a:defRPr sz="900"/>
            </a:lvl5pPr>
            <a:lvl6pPr marL="2286000" indent="0" algn="l" rtl="0">
              <a:buNone/>
              <a:defRPr sz="900"/>
            </a:lvl6pPr>
            <a:lvl7pPr marL="2743200" indent="0" algn="l" rtl="0">
              <a:buNone/>
              <a:defRPr sz="900"/>
            </a:lvl7pPr>
            <a:lvl8pPr marL="3200400" indent="0" algn="l" rtl="0">
              <a:buNone/>
              <a:defRPr sz="900"/>
            </a:lvl8pPr>
            <a:lvl9pPr marL="3657600" indent="0" algn="l" rtl="0">
              <a:buNone/>
              <a:defRPr sz="900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38561111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97911065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76071681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TextBox 7"/>
          <p:cNvSpPr txBox="1"/>
          <p:nvPr userDrawn="1"/>
        </p:nvSpPr>
        <p:spPr>
          <a:xfrm>
            <a:off x="331983" y="5584015"/>
            <a:ext cx="8477737" cy="8771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defRPr/>
            </a:pPr>
            <a:r>
              <a:rPr lang="es" sz="1400">
                <a:solidFill>
                  <a:prstClr val="black"/>
                </a:solidFill>
                <a:latin typeface="Century Gothic"/>
                <a:ea typeface="ＭＳ Ｐゴシック" charset="0"/>
                <a:cs typeface="Century Gothic"/>
              </a:rPr>
              <a:t>For more Information, contact us at: </a:t>
            </a:r>
            <a:r>
              <a:rPr lang="es" sz="1400" b="1">
                <a:solidFill>
                  <a:prstClr val="black"/>
                </a:solidFill>
                <a:latin typeface="Century Gothic"/>
                <a:ea typeface="ＭＳ Ｐゴシック" charset="0"/>
                <a:cs typeface="Century Gothic"/>
              </a:rPr>
              <a:t>NCQTL@UW.EDU </a:t>
            </a:r>
            <a:r>
              <a:rPr lang="es" sz="1400">
                <a:solidFill>
                  <a:prstClr val="black"/>
                </a:solidFill>
                <a:latin typeface="Century Gothic"/>
                <a:ea typeface="ＭＳ Ｐゴシック" charset="0"/>
                <a:cs typeface="Century Gothic"/>
              </a:rPr>
              <a:t>or 877-731-0764</a:t>
            </a:r>
          </a:p>
          <a:p>
            <a:pPr algn="ctr">
              <a:spcBef>
                <a:spcPts val="600"/>
              </a:spcBef>
              <a:defRPr/>
            </a:pPr>
            <a:r>
              <a:rPr lang="es" sz="900">
                <a:solidFill>
                  <a:prstClr val="black"/>
                </a:solidFill>
                <a:latin typeface="Century Gothic"/>
                <a:ea typeface="ＭＳ Ｐゴシック" charset="0"/>
                <a:cs typeface="Century Gothic"/>
              </a:rPr>
              <a:t>This document was prepared under Grant #90HC0002 for the U.S. Department of Health and Human Services, </a:t>
            </a:r>
            <a:r>
              <a:rPr lang="en-US" sz="900" dirty="0" smtClean="0">
                <a:solidFill>
                  <a:prstClr val="black"/>
                </a:solidFill>
                <a:latin typeface="Century Gothic"/>
                <a:ea typeface="ＭＳ Ｐゴシック" charset="0"/>
                <a:cs typeface="Century Gothic"/>
              </a:rPr>
              <a:t/>
            </a:r>
            <a:br>
              <a:rPr lang="en-US" sz="900" dirty="0" smtClean="0">
                <a:solidFill>
                  <a:prstClr val="black"/>
                </a:solidFill>
                <a:latin typeface="Century Gothic"/>
                <a:ea typeface="ＭＳ Ｐゴシック" charset="0"/>
                <a:cs typeface="Century Gothic"/>
              </a:rPr>
            </a:br>
            <a:r>
              <a:rPr lang="es" sz="900">
                <a:solidFill>
                  <a:prstClr val="black"/>
                </a:solidFill>
                <a:latin typeface="Century Gothic"/>
                <a:ea typeface="ＭＳ Ｐゴシック" charset="0"/>
                <a:cs typeface="Century Gothic"/>
              </a:rPr>
              <a:t>Administration for Children and Families, Office of Head Start, by the National Center on Quality Teaching and Learning.</a:t>
            </a:r>
          </a:p>
          <a:p>
            <a:pPr defTabSz="914400" fontAlgn="base">
              <a:spcBef>
                <a:spcPts val="600"/>
              </a:spcBef>
              <a:spcAft>
                <a:spcPct val="0"/>
              </a:spcAft>
            </a:pPr>
            <a:endParaRPr lang="en-US" sz="900" dirty="0">
              <a:solidFill>
                <a:prstClr val="black"/>
              </a:solidFill>
              <a:latin typeface="Arial" charset="0"/>
              <a:ea typeface="ＭＳ Ｐゴシック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12758260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343188572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bg>
      <p:bgPr>
        <a:blipFill dpi="0" rotWithShape="1">
          <a:blip r:embed="rId2" cstate="print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 userDrawn="1"/>
        </p:nvSpPr>
        <p:spPr>
          <a:xfrm>
            <a:off x="3048000" y="2667000"/>
            <a:ext cx="5943600" cy="152400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14400" fontAlgn="base">
              <a:spcBef>
                <a:spcPct val="0"/>
              </a:spcBef>
              <a:spcAft>
                <a:spcPct val="0"/>
              </a:spcAft>
            </a:pPr>
            <a:endParaRPr lang="en-US" dirty="0">
              <a:solidFill>
                <a:prstClr val="white"/>
              </a:solidFill>
            </a:endParaRP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Rectangle 6"/>
          <p:cNvSpPr/>
          <p:nvPr userDrawn="1"/>
        </p:nvSpPr>
        <p:spPr>
          <a:xfrm>
            <a:off x="3101975" y="2730500"/>
            <a:ext cx="5867399" cy="1447800"/>
          </a:xfrm>
          <a:prstGeom prst="rect">
            <a:avLst/>
          </a:prstGeom>
          <a:solidFill>
            <a:srgbClr val="FF66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14400" fontAlgn="base">
              <a:spcBef>
                <a:spcPct val="0"/>
              </a:spcBef>
              <a:spcAft>
                <a:spcPct val="0"/>
              </a:spcAft>
            </a:pPr>
            <a:endParaRPr lang="en-US" dirty="0">
              <a:solidFill>
                <a:prstClr val="white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 rtlCol="0">
            <a:normAutofit/>
          </a:bodyPr>
          <a:lstStyle>
            <a:lvl1pPr algn="l" rtl="0"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12887175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8DB4ADF5-F659-8942-84FF-94FF3BE6F618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22294367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rtlCol="0" anchor="t"/>
          <a:lstStyle>
            <a:lvl1pPr algn="l" rtl="0">
              <a:defRPr sz="4000" b="1" cap="all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rtlCol="0" anchor="b"/>
          <a:lstStyle>
            <a:lvl1pPr marL="0" indent="0" algn="l" rtl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l" rtl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l" rtl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CDD25C4D-0B41-1D45-B68E-22737562912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05304208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 rtlCol="0"/>
          <a:lstStyle>
            <a:lvl1pPr algn="l" rtl="0">
              <a:defRPr sz="2800"/>
            </a:lvl1pPr>
            <a:lvl2pPr algn="l" rtl="0">
              <a:defRPr sz="2400"/>
            </a:lvl2pPr>
            <a:lvl3pPr algn="l" rtl="0">
              <a:defRPr sz="2000"/>
            </a:lvl3pPr>
            <a:lvl4pPr algn="l" rtl="0">
              <a:defRPr sz="1800"/>
            </a:lvl4pPr>
            <a:lvl5pPr algn="l" rtl="0">
              <a:defRPr sz="1800"/>
            </a:lvl5pPr>
            <a:lvl6pPr algn="l" rtl="0">
              <a:defRPr sz="1800"/>
            </a:lvl6pPr>
            <a:lvl7pPr algn="l" rtl="0">
              <a:defRPr sz="1800"/>
            </a:lvl7pPr>
            <a:lvl8pPr algn="l" rtl="0">
              <a:defRPr sz="1800"/>
            </a:lvl8pPr>
            <a:lvl9pPr algn="l" rtl="0">
              <a:defRPr sz="18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 rtlCol="0"/>
          <a:lstStyle>
            <a:lvl1pPr algn="l" rtl="0">
              <a:defRPr sz="2800"/>
            </a:lvl1pPr>
            <a:lvl2pPr algn="l" rtl="0">
              <a:defRPr sz="2400"/>
            </a:lvl2pPr>
            <a:lvl3pPr algn="l" rtl="0">
              <a:defRPr sz="2000"/>
            </a:lvl3pPr>
            <a:lvl4pPr algn="l" rtl="0">
              <a:defRPr sz="1800"/>
            </a:lvl4pPr>
            <a:lvl5pPr algn="l" rtl="0">
              <a:defRPr sz="1800"/>
            </a:lvl5pPr>
            <a:lvl6pPr algn="l" rtl="0">
              <a:defRPr sz="1800"/>
            </a:lvl6pPr>
            <a:lvl7pPr algn="l" rtl="0">
              <a:defRPr sz="1800"/>
            </a:lvl7pPr>
            <a:lvl8pPr algn="l" rtl="0">
              <a:defRPr sz="1800"/>
            </a:lvl8pPr>
            <a:lvl9pPr algn="l" rtl="0">
              <a:defRPr sz="18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A80AAAA4-2D55-A64D-8133-C99AF9A2344D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52623355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rtlCol="0" anchor="b"/>
          <a:lstStyle>
            <a:lvl1pPr marL="0" indent="0" algn="l" rtl="0">
              <a:buNone/>
              <a:defRPr sz="2400" b="1"/>
            </a:lvl1pPr>
            <a:lvl2pPr marL="457200" indent="0" algn="l" rtl="0">
              <a:buNone/>
              <a:defRPr sz="2000" b="1"/>
            </a:lvl2pPr>
            <a:lvl3pPr marL="914400" indent="0" algn="l" rtl="0">
              <a:buNone/>
              <a:defRPr sz="1800" b="1"/>
            </a:lvl3pPr>
            <a:lvl4pPr marL="1371600" indent="0" algn="l" rtl="0">
              <a:buNone/>
              <a:defRPr sz="1600" b="1"/>
            </a:lvl4pPr>
            <a:lvl5pPr marL="1828800" indent="0" algn="l" rtl="0">
              <a:buNone/>
              <a:defRPr sz="1600" b="1"/>
            </a:lvl5pPr>
            <a:lvl6pPr marL="2286000" indent="0" algn="l" rtl="0">
              <a:buNone/>
              <a:defRPr sz="1600" b="1"/>
            </a:lvl6pPr>
            <a:lvl7pPr marL="2743200" indent="0" algn="l" rtl="0">
              <a:buNone/>
              <a:defRPr sz="1600" b="1"/>
            </a:lvl7pPr>
            <a:lvl8pPr marL="3200400" indent="0" algn="l" rtl="0">
              <a:buNone/>
              <a:defRPr sz="1600" b="1"/>
            </a:lvl8pPr>
            <a:lvl9pPr marL="3657600" indent="0" algn="l" rtl="0">
              <a:buNone/>
              <a:defRPr sz="1600" b="1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 rtlCol="0"/>
          <a:lstStyle>
            <a:lvl1pPr algn="l" rtl="0">
              <a:defRPr sz="2400"/>
            </a:lvl1pPr>
            <a:lvl2pPr algn="l" rtl="0">
              <a:defRPr sz="2000"/>
            </a:lvl2pPr>
            <a:lvl3pPr algn="l" rtl="0">
              <a:defRPr sz="1800"/>
            </a:lvl3pPr>
            <a:lvl4pPr algn="l" rtl="0">
              <a:defRPr sz="1600"/>
            </a:lvl4pPr>
            <a:lvl5pPr algn="l" rtl="0">
              <a:defRPr sz="1600"/>
            </a:lvl5pPr>
            <a:lvl6pPr algn="l" rtl="0">
              <a:defRPr sz="1600"/>
            </a:lvl6pPr>
            <a:lvl7pPr algn="l" rtl="0">
              <a:defRPr sz="1600"/>
            </a:lvl7pPr>
            <a:lvl8pPr algn="l" rtl="0">
              <a:defRPr sz="1600"/>
            </a:lvl8pPr>
            <a:lvl9pPr algn="l" rtl="0">
              <a:defRPr sz="16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rtlCol="0" anchor="b"/>
          <a:lstStyle>
            <a:lvl1pPr marL="0" indent="0" algn="l" rtl="0">
              <a:buNone/>
              <a:defRPr sz="2400" b="1"/>
            </a:lvl1pPr>
            <a:lvl2pPr marL="457200" indent="0" algn="l" rtl="0">
              <a:buNone/>
              <a:defRPr sz="2000" b="1"/>
            </a:lvl2pPr>
            <a:lvl3pPr marL="914400" indent="0" algn="l" rtl="0">
              <a:buNone/>
              <a:defRPr sz="1800" b="1"/>
            </a:lvl3pPr>
            <a:lvl4pPr marL="1371600" indent="0" algn="l" rtl="0">
              <a:buNone/>
              <a:defRPr sz="1600" b="1"/>
            </a:lvl4pPr>
            <a:lvl5pPr marL="1828800" indent="0" algn="l" rtl="0">
              <a:buNone/>
              <a:defRPr sz="1600" b="1"/>
            </a:lvl5pPr>
            <a:lvl6pPr marL="2286000" indent="0" algn="l" rtl="0">
              <a:buNone/>
              <a:defRPr sz="1600" b="1"/>
            </a:lvl6pPr>
            <a:lvl7pPr marL="2743200" indent="0" algn="l" rtl="0">
              <a:buNone/>
              <a:defRPr sz="1600" b="1"/>
            </a:lvl7pPr>
            <a:lvl8pPr marL="3200400" indent="0" algn="l" rtl="0">
              <a:buNone/>
              <a:defRPr sz="1600" b="1"/>
            </a:lvl8pPr>
            <a:lvl9pPr marL="3657600" indent="0" algn="l" rtl="0">
              <a:buNone/>
              <a:defRPr sz="1600" b="1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 rtlCol="0"/>
          <a:lstStyle>
            <a:lvl1pPr algn="l" rtl="0">
              <a:defRPr sz="2400"/>
            </a:lvl1pPr>
            <a:lvl2pPr algn="l" rtl="0">
              <a:defRPr sz="2000"/>
            </a:lvl2pPr>
            <a:lvl3pPr algn="l" rtl="0">
              <a:defRPr sz="1800"/>
            </a:lvl3pPr>
            <a:lvl4pPr algn="l" rtl="0">
              <a:defRPr sz="1600"/>
            </a:lvl4pPr>
            <a:lvl5pPr algn="l" rtl="0">
              <a:defRPr sz="1600"/>
            </a:lvl5pPr>
            <a:lvl6pPr algn="l" rtl="0">
              <a:defRPr sz="1600"/>
            </a:lvl6pPr>
            <a:lvl7pPr algn="l" rtl="0">
              <a:defRPr sz="1600"/>
            </a:lvl7pPr>
            <a:lvl8pPr algn="l" rtl="0">
              <a:defRPr sz="1600"/>
            </a:lvl8pPr>
            <a:lvl9pPr algn="l" rtl="0">
              <a:defRPr sz="16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80E53508-F60E-9449-8DA4-643631CE113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97646045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760B8B39-DD8C-FD4E-8BDE-E27FB80AF5E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41996136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80E53508-F60E-9449-8DA4-643631CE113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63892344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rtlCol="0" anchor="b"/>
          <a:lstStyle>
            <a:lvl1pPr algn="l" rtl="0">
              <a:defRPr sz="2000" b="1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 rtlCol="0"/>
          <a:lstStyle>
            <a:lvl1pPr algn="l" rtl="0">
              <a:defRPr sz="3200"/>
            </a:lvl1pPr>
            <a:lvl2pPr algn="l" rtl="0">
              <a:defRPr sz="2800"/>
            </a:lvl2pPr>
            <a:lvl3pPr algn="l" rtl="0">
              <a:defRPr sz="2400"/>
            </a:lvl3pPr>
            <a:lvl4pPr algn="l" rtl="0">
              <a:defRPr sz="2000"/>
            </a:lvl4pPr>
            <a:lvl5pPr algn="l" rtl="0">
              <a:defRPr sz="2000"/>
            </a:lvl5pPr>
            <a:lvl6pPr algn="l" rtl="0">
              <a:defRPr sz="2000"/>
            </a:lvl6pPr>
            <a:lvl7pPr algn="l" rtl="0">
              <a:defRPr sz="2000"/>
            </a:lvl7pPr>
            <a:lvl8pPr algn="l" rtl="0">
              <a:defRPr sz="2000"/>
            </a:lvl8pPr>
            <a:lvl9pPr algn="l" rtl="0">
              <a:defRPr sz="20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 rtlCol="0"/>
          <a:lstStyle>
            <a:lvl1pPr marL="0" indent="0" algn="l" rtl="0">
              <a:buNone/>
              <a:defRPr sz="1400"/>
            </a:lvl1pPr>
            <a:lvl2pPr marL="457200" indent="0" algn="l" rtl="0">
              <a:buNone/>
              <a:defRPr sz="1200"/>
            </a:lvl2pPr>
            <a:lvl3pPr marL="914400" indent="0" algn="l" rtl="0">
              <a:buNone/>
              <a:defRPr sz="1000"/>
            </a:lvl3pPr>
            <a:lvl4pPr marL="1371600" indent="0" algn="l" rtl="0">
              <a:buNone/>
              <a:defRPr sz="900"/>
            </a:lvl4pPr>
            <a:lvl5pPr marL="1828800" indent="0" algn="l" rtl="0">
              <a:buNone/>
              <a:defRPr sz="900"/>
            </a:lvl5pPr>
            <a:lvl6pPr marL="2286000" indent="0" algn="l" rtl="0">
              <a:buNone/>
              <a:defRPr sz="900"/>
            </a:lvl6pPr>
            <a:lvl7pPr marL="2743200" indent="0" algn="l" rtl="0">
              <a:buNone/>
              <a:defRPr sz="900"/>
            </a:lvl7pPr>
            <a:lvl8pPr marL="3200400" indent="0" algn="l" rtl="0">
              <a:buNone/>
              <a:defRPr sz="900"/>
            </a:lvl8pPr>
            <a:lvl9pPr marL="3657600" indent="0" algn="l" rtl="0">
              <a:buNone/>
              <a:defRPr sz="900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80E53508-F60E-9449-8DA4-643631CE113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65433334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rtlCol="0" anchor="b"/>
          <a:lstStyle>
            <a:lvl1pPr algn="l" rtl="0">
              <a:defRPr sz="2000" b="1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/>
          <a:lstStyle>
            <a:lvl1pPr marL="0" indent="0" algn="l" rtl="0">
              <a:buNone/>
              <a:defRPr sz="3200"/>
            </a:lvl1pPr>
            <a:lvl2pPr marL="457200" indent="0" algn="l" rtl="0">
              <a:buNone/>
              <a:defRPr sz="2800"/>
            </a:lvl2pPr>
            <a:lvl3pPr marL="914400" indent="0" algn="l" rtl="0">
              <a:buNone/>
              <a:defRPr sz="2400"/>
            </a:lvl3pPr>
            <a:lvl4pPr marL="1371600" indent="0" algn="l" rtl="0">
              <a:buNone/>
              <a:defRPr sz="2000"/>
            </a:lvl4pPr>
            <a:lvl5pPr marL="1828800" indent="0" algn="l" rtl="0">
              <a:buNone/>
              <a:defRPr sz="2000"/>
            </a:lvl5pPr>
            <a:lvl6pPr marL="2286000" indent="0" algn="l" rtl="0">
              <a:buNone/>
              <a:defRPr sz="2000"/>
            </a:lvl6pPr>
            <a:lvl7pPr marL="2743200" indent="0" algn="l" rtl="0">
              <a:buNone/>
              <a:defRPr sz="2000"/>
            </a:lvl7pPr>
            <a:lvl8pPr marL="3200400" indent="0" algn="l" rtl="0">
              <a:buNone/>
              <a:defRPr sz="2000"/>
            </a:lvl8pPr>
            <a:lvl9pPr marL="3657600" indent="0" algn="l" rtl="0">
              <a:buNone/>
              <a:defRPr sz="2000"/>
            </a:lvl9pPr>
          </a:lstStyle>
          <a:p>
            <a:pPr rtl="0"/>
            <a:r>
              <a:rPr lang="es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 rtlCol="0"/>
          <a:lstStyle>
            <a:lvl1pPr marL="0" indent="0" algn="l" rtl="0">
              <a:buNone/>
              <a:defRPr sz="1400"/>
            </a:lvl1pPr>
            <a:lvl2pPr marL="457200" indent="0" algn="l" rtl="0">
              <a:buNone/>
              <a:defRPr sz="1200"/>
            </a:lvl2pPr>
            <a:lvl3pPr marL="914400" indent="0" algn="l" rtl="0">
              <a:buNone/>
              <a:defRPr sz="1000"/>
            </a:lvl3pPr>
            <a:lvl4pPr marL="1371600" indent="0" algn="l" rtl="0">
              <a:buNone/>
              <a:defRPr sz="900"/>
            </a:lvl4pPr>
            <a:lvl5pPr marL="1828800" indent="0" algn="l" rtl="0">
              <a:buNone/>
              <a:defRPr sz="900"/>
            </a:lvl5pPr>
            <a:lvl6pPr marL="2286000" indent="0" algn="l" rtl="0">
              <a:buNone/>
              <a:defRPr sz="900"/>
            </a:lvl6pPr>
            <a:lvl7pPr marL="2743200" indent="0" algn="l" rtl="0">
              <a:buNone/>
              <a:defRPr sz="900"/>
            </a:lvl7pPr>
            <a:lvl8pPr marL="3200400" indent="0" algn="l" rtl="0">
              <a:buNone/>
              <a:defRPr sz="900"/>
            </a:lvl8pPr>
            <a:lvl9pPr marL="3657600" indent="0" algn="l" rtl="0">
              <a:buNone/>
              <a:defRPr sz="900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80E53508-F60E-9449-8DA4-643631CE113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88237782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80E53508-F60E-9449-8DA4-643631CE113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78640380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80E53508-F60E-9449-8DA4-643631CE113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28433557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8/6/2015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82232743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8/6/2015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99219358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8/6/2015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27507658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8/6/2015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24800280"/>
      </p:ext>
    </p:extLst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8/6/2015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39981888"/>
      </p:ext>
    </p:extLst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8/6/2015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63292760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8/6/2015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58174346"/>
      </p:ext>
    </p:extLst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8/6/2015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26294591"/>
      </p:ext>
    </p:extLst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8/6/2015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3573722"/>
      </p:ext>
    </p:extLst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8/6/2015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45909562"/>
      </p:ext>
    </p:extLst>
  </p:cSld>
  <p:clrMapOvr>
    <a:masterClrMapping/>
  </p:clrMapOvr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8/6/2015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91943274"/>
      </p:ext>
    </p:extLst>
  </p:cSld>
  <p:clrMapOvr>
    <a:masterClrMapping/>
  </p:clrMapOvr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8/6/2015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1996927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1.png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1.xml"/><Relationship Id="rId13" Type="http://schemas.openxmlformats.org/officeDocument/2006/relationships/slideLayout" Target="../slideLayouts/slideLayout26.xml"/><Relationship Id="rId3" Type="http://schemas.openxmlformats.org/officeDocument/2006/relationships/slideLayout" Target="../slideLayouts/slideLayout16.xml"/><Relationship Id="rId7" Type="http://schemas.openxmlformats.org/officeDocument/2006/relationships/slideLayout" Target="../slideLayouts/slideLayout20.xml"/><Relationship Id="rId12" Type="http://schemas.openxmlformats.org/officeDocument/2006/relationships/slideLayout" Target="../slideLayouts/slideLayout25.xml"/><Relationship Id="rId2" Type="http://schemas.openxmlformats.org/officeDocument/2006/relationships/slideLayout" Target="../slideLayouts/slideLayout15.xml"/><Relationship Id="rId1" Type="http://schemas.openxmlformats.org/officeDocument/2006/relationships/slideLayout" Target="../slideLayouts/slideLayout14.xml"/><Relationship Id="rId6" Type="http://schemas.openxmlformats.org/officeDocument/2006/relationships/slideLayout" Target="../slideLayouts/slideLayout19.xml"/><Relationship Id="rId11" Type="http://schemas.openxmlformats.org/officeDocument/2006/relationships/slideLayout" Target="../slideLayouts/slideLayout24.xml"/><Relationship Id="rId5" Type="http://schemas.openxmlformats.org/officeDocument/2006/relationships/slideLayout" Target="../slideLayouts/slideLayout18.xml"/><Relationship Id="rId15" Type="http://schemas.openxmlformats.org/officeDocument/2006/relationships/image" Target="../media/image1.png"/><Relationship Id="rId10" Type="http://schemas.openxmlformats.org/officeDocument/2006/relationships/slideLayout" Target="../slideLayouts/slideLayout23.xml"/><Relationship Id="rId4" Type="http://schemas.openxmlformats.org/officeDocument/2006/relationships/slideLayout" Target="../slideLayouts/slideLayout17.xml"/><Relationship Id="rId9" Type="http://schemas.openxmlformats.org/officeDocument/2006/relationships/slideLayout" Target="../slideLayouts/slideLayout22.xml"/><Relationship Id="rId14" Type="http://schemas.openxmlformats.org/officeDocument/2006/relationships/theme" Target="../theme/theme2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4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29.xml"/><Relationship Id="rId7" Type="http://schemas.openxmlformats.org/officeDocument/2006/relationships/slideLayout" Target="../slideLayouts/slideLayout33.xml"/><Relationship Id="rId12" Type="http://schemas.openxmlformats.org/officeDocument/2006/relationships/theme" Target="../theme/theme3.xml"/><Relationship Id="rId2" Type="http://schemas.openxmlformats.org/officeDocument/2006/relationships/slideLayout" Target="../slideLayouts/slideLayout28.xml"/><Relationship Id="rId1" Type="http://schemas.openxmlformats.org/officeDocument/2006/relationships/slideLayout" Target="../slideLayouts/slideLayout27.xml"/><Relationship Id="rId6" Type="http://schemas.openxmlformats.org/officeDocument/2006/relationships/slideLayout" Target="../slideLayouts/slideLayout32.xml"/><Relationship Id="rId11" Type="http://schemas.openxmlformats.org/officeDocument/2006/relationships/slideLayout" Target="../slideLayouts/slideLayout37.xml"/><Relationship Id="rId5" Type="http://schemas.openxmlformats.org/officeDocument/2006/relationships/slideLayout" Target="../slideLayouts/slideLayout31.xml"/><Relationship Id="rId10" Type="http://schemas.openxmlformats.org/officeDocument/2006/relationships/slideLayout" Target="../slideLayouts/slideLayout36.xml"/><Relationship Id="rId4" Type="http://schemas.openxmlformats.org/officeDocument/2006/relationships/slideLayout" Target="../slideLayouts/slideLayout30.xml"/><Relationship Id="rId9" Type="http://schemas.openxmlformats.org/officeDocument/2006/relationships/slideLayout" Target="../slideLayouts/slideLayout35.xml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45.xml"/><Relationship Id="rId13" Type="http://schemas.openxmlformats.org/officeDocument/2006/relationships/theme" Target="../theme/theme4.xml"/><Relationship Id="rId3" Type="http://schemas.openxmlformats.org/officeDocument/2006/relationships/slideLayout" Target="../slideLayouts/slideLayout40.xml"/><Relationship Id="rId7" Type="http://schemas.openxmlformats.org/officeDocument/2006/relationships/slideLayout" Target="../slideLayouts/slideLayout44.xml"/><Relationship Id="rId12" Type="http://schemas.openxmlformats.org/officeDocument/2006/relationships/slideLayout" Target="../slideLayouts/slideLayout49.xml"/><Relationship Id="rId2" Type="http://schemas.openxmlformats.org/officeDocument/2006/relationships/slideLayout" Target="../slideLayouts/slideLayout39.xml"/><Relationship Id="rId1" Type="http://schemas.openxmlformats.org/officeDocument/2006/relationships/slideLayout" Target="../slideLayouts/slideLayout38.xml"/><Relationship Id="rId6" Type="http://schemas.openxmlformats.org/officeDocument/2006/relationships/slideLayout" Target="../slideLayouts/slideLayout43.xml"/><Relationship Id="rId11" Type="http://schemas.openxmlformats.org/officeDocument/2006/relationships/slideLayout" Target="../slideLayouts/slideLayout48.xml"/><Relationship Id="rId5" Type="http://schemas.openxmlformats.org/officeDocument/2006/relationships/slideLayout" Target="../slideLayouts/slideLayout42.xml"/><Relationship Id="rId10" Type="http://schemas.openxmlformats.org/officeDocument/2006/relationships/slideLayout" Target="../slideLayouts/slideLayout47.xml"/><Relationship Id="rId4" Type="http://schemas.openxmlformats.org/officeDocument/2006/relationships/slideLayout" Target="../slideLayouts/slideLayout41.xml"/><Relationship Id="rId9" Type="http://schemas.openxmlformats.org/officeDocument/2006/relationships/slideLayout" Target="../slideLayouts/slideLayout46.xml"/><Relationship Id="rId14" Type="http://schemas.openxmlformats.org/officeDocument/2006/relationships/image" Target="../media/image1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5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rtl="0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rtl="0"/>
            <a:r>
              <a:rPr lang="en-US" smtClean="0"/>
              <a:t>6/19/14</a:t>
            </a: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rtl="0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rtl="0"/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rtl="0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rtl="0"/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56041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61" r:id="rId13"/>
  </p:sldLayoutIdLst>
  <p:timing>
    <p:tnLst>
      <p:par>
        <p:cTn id="1" dur="indefinite" restart="never" nodeType="tmRoot"/>
      </p:par>
    </p:tnLst>
  </p:timing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15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rtl="0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r>
              <a:rPr lang="en-US" smtClean="0">
                <a:solidFill>
                  <a:prstClr val="black">
                    <a:tint val="75000"/>
                  </a:prstClr>
                </a:solidFill>
                <a:latin typeface="Arial" charset="0"/>
                <a:ea typeface="ＭＳ Ｐゴシック" charset="0"/>
                <a:cs typeface="Arial" pitchFamily="34" charset="0"/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  <a:latin typeface="Arial" charset="0"/>
              <a:ea typeface="ＭＳ Ｐゴシック" charset="0"/>
              <a:cs typeface="Arial" pitchFamily="34" charset="0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rtl="0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prstClr val="black">
                  <a:tint val="75000"/>
                </a:prstClr>
              </a:solidFill>
              <a:latin typeface="Arial" charset="0"/>
              <a:ea typeface="ＭＳ Ｐゴシック" charset="0"/>
              <a:cs typeface="Arial" pitchFamily="34" charset="0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rtl="0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Arial" charset="0"/>
                <a:ea typeface="ＭＳ Ｐゴシック" charset="0"/>
                <a:cs typeface="Arial" pitchFamily="34" charset="0"/>
              </a:rPr>
              <a:pPr defTabSz="914400" fontAlgn="base">
                <a:spcBef>
                  <a:spcPct val="0"/>
                </a:spcBef>
                <a:spcAft>
                  <a:spcPct val="0"/>
                </a:spcAft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Arial" charset="0"/>
              <a:ea typeface="ＭＳ Ｐゴシック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617424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3" r:id="rId1"/>
    <p:sldLayoutId id="2147483664" r:id="rId2"/>
    <p:sldLayoutId id="2147483665" r:id="rId3"/>
    <p:sldLayoutId id="2147483666" r:id="rId4"/>
    <p:sldLayoutId id="2147483667" r:id="rId5"/>
    <p:sldLayoutId id="2147483668" r:id="rId6"/>
    <p:sldLayoutId id="2147483669" r:id="rId7"/>
    <p:sldLayoutId id="2147483670" r:id="rId8"/>
    <p:sldLayoutId id="2147483671" r:id="rId9"/>
    <p:sldLayoutId id="2147483672" r:id="rId10"/>
    <p:sldLayoutId id="2147483673" r:id="rId11"/>
    <p:sldLayoutId id="2147483674" r:id="rId12"/>
    <p:sldLayoutId id="2147483675" r:id="rId13"/>
  </p:sldLayoutIdLst>
  <p:timing>
    <p:tnLst>
      <p:par>
        <p:cTn id="1" dur="indefinite" restart="never" nodeType="tmRoot"/>
      </p:par>
    </p:tnLst>
  </p:timing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 cstate="print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rtl="0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914400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  <a:latin typeface="Arial" charset="0"/>
                <a:ea typeface="ＭＳ Ｐゴシック" charset="0"/>
                <a:cs typeface="Arial" pitchFamily="34" charset="0"/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  <a:latin typeface="Arial" charset="0"/>
              <a:ea typeface="ＭＳ Ｐゴシック" charset="0"/>
              <a:cs typeface="Arial" pitchFamily="34" charset="0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rtl="0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914400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prstClr val="black">
                  <a:tint val="75000"/>
                </a:prstClr>
              </a:solidFill>
              <a:latin typeface="Arial" charset="0"/>
              <a:ea typeface="ＭＳ Ｐゴシック" charset="0"/>
              <a:cs typeface="Arial" pitchFamily="34" charset="0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rtl="0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914400" fontAlgn="base">
              <a:spcBef>
                <a:spcPct val="0"/>
              </a:spcBef>
              <a:spcAft>
                <a:spcPct val="0"/>
              </a:spcAft>
              <a:defRPr/>
            </a:pPr>
            <a:fld id="{80E53508-F60E-9449-8DA4-643631CE113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Arial" charset="0"/>
                <a:ea typeface="ＭＳ Ｐゴシック" charset="0"/>
                <a:cs typeface="Arial" pitchFamily="34" charset="0"/>
              </a:rPr>
              <a:pPr defTabSz="914400" fontAlgn="base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Arial" charset="0"/>
              <a:ea typeface="ＭＳ Ｐゴシック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7355651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7" r:id="rId1"/>
    <p:sldLayoutId id="2147483678" r:id="rId2"/>
    <p:sldLayoutId id="2147483679" r:id="rId3"/>
    <p:sldLayoutId id="2147483680" r:id="rId4"/>
    <p:sldLayoutId id="2147483681" r:id="rId5"/>
    <p:sldLayoutId id="2147483682" r:id="rId6"/>
    <p:sldLayoutId id="2147483683" r:id="rId7"/>
    <p:sldLayoutId id="2147483684" r:id="rId8"/>
    <p:sldLayoutId id="2147483685" r:id="rId9"/>
    <p:sldLayoutId id="2147483686" r:id="rId10"/>
    <p:sldLayoutId id="2147483687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4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ea typeface="ＭＳ Ｐゴシック" charset="0"/>
                <a:cs typeface="Arial" pitchFamily="34" charset="0"/>
              </a:rPr>
              <a:pPr/>
              <a:t>8/6/2015</a:t>
            </a:fld>
            <a:endParaRPr lang="en-US">
              <a:solidFill>
                <a:prstClr val="black">
                  <a:tint val="75000"/>
                </a:prstClr>
              </a:solidFill>
              <a:ea typeface="ＭＳ Ｐゴシック" charset="0"/>
              <a:cs typeface="Arial" pitchFamily="34" charset="0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>
              <a:solidFill>
                <a:prstClr val="black">
                  <a:tint val="75000"/>
                </a:prstClr>
              </a:solidFill>
              <a:ea typeface="ＭＳ Ｐゴシック" charset="0"/>
              <a:cs typeface="Arial" pitchFamily="34" charset="0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ea typeface="ＭＳ Ｐゴシック" charset="0"/>
                <a:cs typeface="Arial" pitchFamily="34" charset="0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ea typeface="ＭＳ Ｐゴシック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0284584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9" r:id="rId1"/>
    <p:sldLayoutId id="2147483690" r:id="rId2"/>
    <p:sldLayoutId id="2147483691" r:id="rId3"/>
    <p:sldLayoutId id="2147483692" r:id="rId4"/>
    <p:sldLayoutId id="2147483693" r:id="rId5"/>
    <p:sldLayoutId id="2147483694" r:id="rId6"/>
    <p:sldLayoutId id="2147483695" r:id="rId7"/>
    <p:sldLayoutId id="2147483696" r:id="rId8"/>
    <p:sldLayoutId id="2147483697" r:id="rId9"/>
    <p:sldLayoutId id="2147483698" r:id="rId10"/>
    <p:sldLayoutId id="2147483699" r:id="rId11"/>
    <p:sldLayoutId id="2147483700" r:id="rId12"/>
  </p:sldLayoutIdLst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5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9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1.wmv"/><Relationship Id="rId1" Type="http://schemas.microsoft.com/office/2007/relationships/media" Target="../media/media1.wmv"/><Relationship Id="rId4" Type="http://schemas.openxmlformats.org/officeDocument/2006/relationships/image" Target="../media/image10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3.jp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7.png"/><Relationship Id="rId5" Type="http://schemas.openxmlformats.org/officeDocument/2006/relationships/image" Target="../media/image16.png"/><Relationship Id="rId4" Type="http://schemas.openxmlformats.org/officeDocument/2006/relationships/image" Target="../media/image15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g"/><Relationship Id="rId2" Type="http://schemas.openxmlformats.org/officeDocument/2006/relationships/image" Target="../media/image20.jp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8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2.wmv"/><Relationship Id="rId1" Type="http://schemas.microsoft.com/office/2007/relationships/media" Target="../media/media2.wmv"/><Relationship Id="rId4" Type="http://schemas.openxmlformats.org/officeDocument/2006/relationships/image" Target="../media/image25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jpe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49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 rtlCol="0"/>
          <a:lstStyle/>
          <a:p>
            <a:pPr rtl="0"/>
            <a:endParaRPr lang="en-US"/>
          </a:p>
        </p:txBody>
      </p:sp>
      <p:sp>
        <p:nvSpPr>
          <p:cNvPr id="3" name="Title 1"/>
          <p:cNvSpPr txBox="1">
            <a:spLocks/>
          </p:cNvSpPr>
          <p:nvPr/>
        </p:nvSpPr>
        <p:spPr>
          <a:xfrm>
            <a:off x="3103861" y="2701457"/>
            <a:ext cx="5859471" cy="1456814"/>
          </a:xfrm>
          <a:prstGeom prst="rect">
            <a:avLst/>
          </a:prstGeom>
          <a:solidFill>
            <a:srgbClr val="FF6600"/>
          </a:solidFill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3200" kern="1200" cap="all">
                <a:solidFill>
                  <a:schemeClr val="bg1">
                    <a:lumMod val="95000"/>
                  </a:schemeClr>
                </a:solidFill>
                <a:latin typeface="Century Gothic"/>
                <a:ea typeface="+mj-ea"/>
                <a:cs typeface="Century Gothic"/>
              </a:defRPr>
            </a:lvl1pPr>
          </a:lstStyle>
          <a:p>
            <a:pPr rtl="0"/>
            <a:r>
              <a:rPr lang="es" sz="1900" cap="none" dirty="0"/>
              <a:t>EVALUACIÓN CONTINUA DEL NIÑO:</a:t>
            </a:r>
            <a:r>
              <a:rPr lang="en-US" sz="1900" cap="none" dirty="0" smtClean="0"/>
              <a:t/>
            </a:r>
            <a:br>
              <a:rPr lang="en-US" sz="1900" cap="none" dirty="0" smtClean="0"/>
            </a:br>
            <a:r>
              <a:rPr lang="es" sz="3600" cap="none" dirty="0"/>
              <a:t>UTILIZAR LISTAS DE VERIFICACIÓN</a:t>
            </a:r>
            <a:endParaRPr lang="en-US" sz="3600" cap="none" dirty="0"/>
          </a:p>
        </p:txBody>
      </p:sp>
      <p:sp>
        <p:nvSpPr>
          <p:cNvPr id="4" name="TextBox 3"/>
          <p:cNvSpPr txBox="1"/>
          <p:nvPr/>
        </p:nvSpPr>
        <p:spPr>
          <a:xfrm>
            <a:off x="7315200" y="6642556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 rtl="0"/>
            <a:r>
              <a:rPr lang="es" sz="800">
                <a:solidFill>
                  <a:schemeClr val="bg1">
                    <a:lumMod val="75000"/>
                  </a:schemeClr>
                </a:solidFill>
              </a:rPr>
              <a:t>PRIMAVERA 2014</a:t>
            </a:r>
            <a:endParaRPr lang="en-US" sz="800" dirty="0">
              <a:solidFill>
                <a:schemeClr val="bg1">
                  <a:lumMod val="75000"/>
                </a:schemeClr>
              </a:solidFill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7767477" y="3910492"/>
            <a:ext cx="1428747" cy="2616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100" dirty="0" err="1" smtClean="0">
                <a:solidFill>
                  <a:schemeClr val="bg1"/>
                </a:solidFill>
              </a:rPr>
              <a:t>Español</a:t>
            </a:r>
            <a:r>
              <a:rPr lang="en-US" sz="1100" dirty="0" smtClean="0">
                <a:solidFill>
                  <a:schemeClr val="bg1"/>
                </a:solidFill>
              </a:rPr>
              <a:t>/Spanish</a:t>
            </a:r>
            <a:endParaRPr lang="en-US" sz="11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6285885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panish_HouseGraphic.png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89423" y="1898566"/>
            <a:ext cx="5087691" cy="4516382"/>
          </a:xfrm>
          <a:prstGeom prst="rect">
            <a:avLst/>
          </a:prstGeom>
        </p:spPr>
      </p:pic>
      <p:sp>
        <p:nvSpPr>
          <p:cNvPr id="9" name="Title 1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</p:spPr>
        <p:txBody>
          <a:bodyPr rtlCol="0">
            <a:normAutofit fontScale="90000"/>
          </a:bodyPr>
          <a:lstStyle/>
          <a:p>
            <a:pPr rtl="0">
              <a:defRPr/>
            </a:pPr>
            <a:r>
              <a:rPr lang="es" dirty="0"/>
              <a:t>MARCO PARA LA PRÁCTICA EFECTIVA </a:t>
            </a:r>
            <a:r>
              <a:rPr lang="en-US" dirty="0"/>
              <a:t/>
            </a:r>
            <a:br>
              <a:rPr lang="en-US" dirty="0"/>
            </a:br>
            <a:r>
              <a:rPr lang="es" sz="2200" dirty="0"/>
              <a:t>EN APOYO A LA PREPARACIÓN PARA LA ESCUELA PARA </a:t>
            </a:r>
            <a:r>
              <a:rPr lang="en-US" sz="2200" dirty="0" smtClean="0"/>
              <a:t/>
            </a:r>
            <a:br>
              <a:rPr lang="en-US" sz="2200" dirty="0" smtClean="0"/>
            </a:br>
            <a:r>
              <a:rPr lang="es" sz="2200" dirty="0" smtClean="0"/>
              <a:t>TODOS </a:t>
            </a:r>
            <a:r>
              <a:rPr lang="es" sz="2200" dirty="0"/>
              <a:t>LOS NIÑOS</a:t>
            </a:r>
          </a:p>
        </p:txBody>
      </p:sp>
      <p:sp>
        <p:nvSpPr>
          <p:cNvPr id="11" name="Rectangle 10"/>
          <p:cNvSpPr/>
          <p:nvPr/>
        </p:nvSpPr>
        <p:spPr>
          <a:xfrm>
            <a:off x="1531938" y="1841500"/>
            <a:ext cx="5611812" cy="1482725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14400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1717675" y="3324225"/>
            <a:ext cx="3411538" cy="2195513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14400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1684338" y="5519738"/>
            <a:ext cx="5611812" cy="968375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14400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6218089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2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2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12" grpId="0" animBg="1"/>
      <p:bldP spid="13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ectangle 15"/>
          <p:cNvSpPr/>
          <p:nvPr/>
        </p:nvSpPr>
        <p:spPr>
          <a:xfrm>
            <a:off x="492972" y="1921828"/>
            <a:ext cx="8163278" cy="952653"/>
          </a:xfrm>
          <a:prstGeom prst="rect">
            <a:avLst/>
          </a:prstGeom>
          <a:solidFill>
            <a:srgbClr val="FF66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es"/>
              <a:t>Objetivos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rtlCol="0"/>
          <a:lstStyle/>
          <a:p>
            <a:pPr marL="0" indent="0" rtl="0">
              <a:buNone/>
            </a:pPr>
            <a:endParaRPr lang="en-US" dirty="0"/>
          </a:p>
          <a:p>
            <a:pPr marL="0" lvl="0" indent="0" rtl="0">
              <a:buNone/>
            </a:pPr>
            <a:endParaRPr lang="en-US" b="1" dirty="0"/>
          </a:p>
          <a:p>
            <a:pPr marL="0" indent="0" rtl="0">
              <a:buNone/>
            </a:pPr>
            <a:endParaRPr lang="en-US" dirty="0"/>
          </a:p>
        </p:txBody>
      </p:sp>
      <p:sp>
        <p:nvSpPr>
          <p:cNvPr id="5" name="Freeform 4"/>
          <p:cNvSpPr/>
          <p:nvPr/>
        </p:nvSpPr>
        <p:spPr>
          <a:xfrm>
            <a:off x="685797" y="1964014"/>
            <a:ext cx="6118080" cy="1219200"/>
          </a:xfrm>
          <a:custGeom>
            <a:avLst/>
            <a:gdLst>
              <a:gd name="connsiteX0" fmla="*/ 0 w 2231335"/>
              <a:gd name="connsiteY0" fmla="*/ 0 h 4406900"/>
              <a:gd name="connsiteX1" fmla="*/ 2231335 w 2231335"/>
              <a:gd name="connsiteY1" fmla="*/ 0 h 4406900"/>
              <a:gd name="connsiteX2" fmla="*/ 2231335 w 2231335"/>
              <a:gd name="connsiteY2" fmla="*/ 4406900 h 4406900"/>
              <a:gd name="connsiteX3" fmla="*/ 0 w 2231335"/>
              <a:gd name="connsiteY3" fmla="*/ 4406900 h 4406900"/>
              <a:gd name="connsiteX4" fmla="*/ 0 w 2231335"/>
              <a:gd name="connsiteY4" fmla="*/ 0 h 44069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31335" h="4406900">
                <a:moveTo>
                  <a:pt x="0" y="0"/>
                </a:moveTo>
                <a:lnTo>
                  <a:pt x="2231335" y="0"/>
                </a:lnTo>
                <a:lnTo>
                  <a:pt x="2231335" y="4406900"/>
                </a:lnTo>
                <a:lnTo>
                  <a:pt x="0" y="4406900"/>
                </a:lnTo>
                <a:lnTo>
                  <a:pt x="0" y="0"/>
                </a:lnTo>
                <a:close/>
              </a:path>
            </a:pathLst>
          </a:custGeom>
        </p:spPr>
        <p:style>
          <a:lnRef idx="0">
            <a:schemeClr val="dk2">
              <a:alpha val="0"/>
              <a:hueOff val="0"/>
              <a:satOff val="0"/>
              <a:lumOff val="0"/>
              <a:alphaOff val="0"/>
            </a:schemeClr>
          </a:lnRef>
          <a:fillRef idx="0">
            <a:schemeClr val="lt1">
              <a:alpha val="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0"/>
              <a:hueOff val="0"/>
              <a:satOff val="0"/>
              <a:lumOff val="0"/>
              <a:alphaOff val="0"/>
            </a:schemeClr>
          </a:effectRef>
          <a:fontRef idx="minor">
            <a:schemeClr val="tx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152400" tIns="152400" rIns="152400" bIns="152400" numCol="1" spcCol="1270" rtlCol="0" anchor="t" anchorCtr="0">
            <a:noAutofit/>
          </a:bodyPr>
          <a:lstStyle/>
          <a:p>
            <a:pPr lvl="0" algn="l" defTabSz="1778000" rtl="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s" sz="4000" b="1" kern="1200" dirty="0" smtClean="0">
                <a:solidFill>
                  <a:schemeClr val="bg1"/>
                </a:solidFill>
                <a:latin typeface="Century Gothic"/>
                <a:cs typeface="Century Gothic"/>
              </a:rPr>
              <a:t>Aprenderá </a:t>
            </a:r>
            <a:r>
              <a:rPr lang="es" sz="4000" b="1" kern="1200" dirty="0">
                <a:solidFill>
                  <a:schemeClr val="bg1"/>
                </a:solidFill>
                <a:latin typeface="Century Gothic"/>
                <a:cs typeface="Century Gothic"/>
              </a:rPr>
              <a:t>sobre</a:t>
            </a:r>
            <a:endParaRPr lang="en-US" sz="4000" b="1" kern="1200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sp>
        <p:nvSpPr>
          <p:cNvPr id="6" name="Freeform 5"/>
          <p:cNvSpPr/>
          <p:nvPr/>
        </p:nvSpPr>
        <p:spPr>
          <a:xfrm>
            <a:off x="634311" y="2967970"/>
            <a:ext cx="5867400" cy="1708421"/>
          </a:xfrm>
          <a:custGeom>
            <a:avLst/>
            <a:gdLst>
              <a:gd name="connsiteX0" fmla="*/ 0 w 6051973"/>
              <a:gd name="connsiteY0" fmla="*/ 0 h 2048519"/>
              <a:gd name="connsiteX1" fmla="*/ 6051973 w 6051973"/>
              <a:gd name="connsiteY1" fmla="*/ 0 h 2048519"/>
              <a:gd name="connsiteX2" fmla="*/ 6051973 w 6051973"/>
              <a:gd name="connsiteY2" fmla="*/ 2048519 h 2048519"/>
              <a:gd name="connsiteX3" fmla="*/ 0 w 6051973"/>
              <a:gd name="connsiteY3" fmla="*/ 2048519 h 2048519"/>
              <a:gd name="connsiteX4" fmla="*/ 0 w 6051973"/>
              <a:gd name="connsiteY4" fmla="*/ 0 h 204851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051973" h="2048519">
                <a:moveTo>
                  <a:pt x="0" y="0"/>
                </a:moveTo>
                <a:lnTo>
                  <a:pt x="6051973" y="0"/>
                </a:lnTo>
                <a:lnTo>
                  <a:pt x="6051973" y="2048519"/>
                </a:lnTo>
                <a:lnTo>
                  <a:pt x="0" y="2048519"/>
                </a:lnTo>
                <a:lnTo>
                  <a:pt x="0" y="0"/>
                </a:lnTo>
                <a:close/>
              </a:path>
            </a:pathLst>
          </a:custGeom>
        </p:spPr>
        <p:style>
          <a:lnRef idx="0">
            <a:schemeClr val="dk2">
              <a:alpha val="0"/>
              <a:hueOff val="0"/>
              <a:satOff val="0"/>
              <a:lumOff val="0"/>
              <a:alphaOff val="0"/>
            </a:schemeClr>
          </a:lnRef>
          <a:fillRef idx="0">
            <a:schemeClr val="lt1">
              <a:alpha val="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0"/>
              <a:hueOff val="0"/>
              <a:satOff val="0"/>
              <a:lumOff val="0"/>
              <a:alphaOff val="0"/>
            </a:schemeClr>
          </a:effectRef>
          <a:fontRef idx="minor">
            <a:schemeClr val="tx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156210" tIns="156210" rIns="156210" bIns="156210" numCol="1" spcCol="1270" rtlCol="0" anchor="t" anchorCtr="0">
            <a:noAutofit/>
          </a:bodyPr>
          <a:lstStyle/>
          <a:p>
            <a:pPr marL="301752" lvl="0" indent="-576072" defTabSz="1822450" rtl="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Font typeface="Wingdings" charset="2"/>
              <a:buChar char="q"/>
            </a:pPr>
            <a:r>
              <a:rPr lang="es" sz="3000" kern="1200" spc="-150" dirty="0">
                <a:latin typeface="Century Gothic"/>
                <a:cs typeface="Century Gothic"/>
              </a:rPr>
              <a:t>Crear listas de verificación</a:t>
            </a:r>
          </a:p>
          <a:p>
            <a:pPr marL="301752" indent="-576072" defTabSz="1822450" rtl="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Font typeface="Wingdings" charset="2"/>
              <a:buChar char="q"/>
            </a:pPr>
            <a:r>
              <a:rPr lang="es" sz="3000" spc="-150" dirty="0">
                <a:latin typeface="Century Gothic"/>
                <a:cs typeface="Century Gothic"/>
              </a:rPr>
              <a:t>Utilizar listas de verificación</a:t>
            </a:r>
            <a:endParaRPr lang="en-US" sz="3000" spc="-150" dirty="0">
              <a:latin typeface="Century Gothic"/>
              <a:cs typeface="Century Gothic"/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729708" y="2841400"/>
            <a:ext cx="53220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rtl="0"/>
            <a:r>
              <a:rPr lang="es" sz="4000" dirty="0">
                <a:solidFill>
                  <a:srgbClr val="FF6600"/>
                </a:solidFill>
                <a:latin typeface="Zapf Dingbats"/>
                <a:ea typeface="Zapf Dingbats"/>
                <a:cs typeface="Zapf Dingbats"/>
              </a:rPr>
              <a:t>✓</a:t>
            </a:r>
            <a:endParaRPr lang="en-US" sz="4000" dirty="0">
              <a:solidFill>
                <a:srgbClr val="FF6600"/>
              </a:solidFill>
            </a:endParaRPr>
          </a:p>
        </p:txBody>
      </p:sp>
      <p:sp>
        <p:nvSpPr>
          <p:cNvPr id="13" name="TextBox 12"/>
          <p:cNvSpPr txBox="1"/>
          <p:nvPr/>
        </p:nvSpPr>
        <p:spPr>
          <a:xfrm>
            <a:off x="729708" y="3412683"/>
            <a:ext cx="53220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rtl="0"/>
            <a:r>
              <a:rPr lang="es" sz="4000" dirty="0">
                <a:solidFill>
                  <a:srgbClr val="FF6600"/>
                </a:solidFill>
                <a:latin typeface="Zapf Dingbats"/>
                <a:ea typeface="Zapf Dingbats"/>
                <a:cs typeface="Zapf Dingbats"/>
              </a:rPr>
              <a:t>✓</a:t>
            </a:r>
            <a:endParaRPr lang="en-US" sz="4000" dirty="0">
              <a:solidFill>
                <a:srgbClr val="FF6600"/>
              </a:solidFill>
            </a:endParaRPr>
          </a:p>
        </p:txBody>
      </p:sp>
      <p:pic>
        <p:nvPicPr>
          <p:cNvPr id="15" name="Picture 6" descr="checklis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87746" y="2620386"/>
            <a:ext cx="2438677" cy="292084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" name="Picture 13" descr="midsizeImage-2.jp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87037" y="4462621"/>
            <a:ext cx="3369624" cy="1893729"/>
          </a:xfrm>
          <a:prstGeom prst="rect">
            <a:avLst/>
          </a:prstGeom>
          <a:effectLst>
            <a:outerShdw blurRad="76200" dist="76200" dir="2700000" algn="tl" rotWithShape="0">
              <a:srgbClr val="000000">
                <a:alpha val="21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133074360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animBg="1"/>
      <p:bldP spid="5" grpId="0"/>
      <p:bldP spid="12" grpId="0"/>
      <p:bldP spid="13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rtlCol="0"/>
          <a:lstStyle/>
          <a:p>
            <a:pPr marL="0" indent="0" algn="ctr" rtl="0">
              <a:buNone/>
            </a:pPr>
            <a:r>
              <a:rPr lang="es">
                <a:solidFill>
                  <a:srgbClr val="FF6600"/>
                </a:solidFill>
              </a:rPr>
              <a:t>Título del video:</a:t>
            </a:r>
          </a:p>
          <a:p>
            <a:pPr marL="0" indent="0" algn="ctr" rtl="0">
              <a:buNone/>
            </a:pPr>
            <a:r>
              <a:rPr lang="es">
                <a:solidFill>
                  <a:srgbClr val="FF6600"/>
                </a:solidFill>
              </a:rPr>
              <a:t>Muchos modos de utilizar listas de verificación </a:t>
            </a:r>
            <a:endParaRPr lang="en-US" dirty="0">
              <a:solidFill>
                <a:srgbClr val="FF6600"/>
              </a:solidFill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1019175" y="4693592"/>
            <a:ext cx="7369325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solidFill>
                  <a:schemeClr val="bg1"/>
                </a:solidFill>
                <a:latin typeface="Century Gothic" panose="020B0502020202020204" pitchFamily="34" charset="0"/>
              </a:rPr>
              <a:t>VIDEO: </a:t>
            </a:r>
            <a:r>
              <a:rPr lang="es-ES" sz="2400" dirty="0">
                <a:solidFill>
                  <a:schemeClr val="bg1"/>
                </a:solidFill>
                <a:latin typeface="Century Gothic" panose="020B0502020202020204" pitchFamily="34" charset="0"/>
              </a:rPr>
              <a:t>Modos de utilizar las listas de verificación</a:t>
            </a:r>
            <a:endParaRPr lang="en-US" sz="2400" dirty="0">
              <a:solidFill>
                <a:schemeClr val="bg1"/>
              </a:solidFill>
              <a:latin typeface="Century Gothic" panose="020B0502020202020204" pitchFamily="34" charset="0"/>
            </a:endParaRPr>
          </a:p>
        </p:txBody>
      </p:sp>
      <p:pic>
        <p:nvPicPr>
          <p:cNvPr id="4" name="Ways-To-Use-Checklists_ESP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001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/>
          <p:cNvSpPr/>
          <p:nvPr/>
        </p:nvSpPr>
        <p:spPr>
          <a:xfrm>
            <a:off x="7269434" y="2609176"/>
            <a:ext cx="2345689" cy="1444862"/>
          </a:xfrm>
          <a:prstGeom prst="rect">
            <a:avLst/>
          </a:prstGeom>
        </p:spPr>
        <p:style>
          <a:lnRef idx="0">
            <a:schemeClr val="dk1">
              <a:alpha val="0"/>
              <a:hueOff val="0"/>
              <a:satOff val="0"/>
              <a:lumOff val="0"/>
              <a:alphaOff val="0"/>
            </a:schemeClr>
          </a:lnRef>
          <a:fillRef idx="0">
            <a:schemeClr val="lt1">
              <a:alpha val="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0"/>
              <a:hueOff val="0"/>
              <a:satOff val="0"/>
              <a:lumOff val="0"/>
              <a:alphaOff val="0"/>
            </a:schemeClr>
          </a:effectRef>
          <a:fontRef idx="minor">
            <a:schemeClr val="tx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3" name="Rectangle 2"/>
          <p:cNvSpPr/>
          <p:nvPr/>
        </p:nvSpPr>
        <p:spPr>
          <a:xfrm>
            <a:off x="4339411" y="2140955"/>
            <a:ext cx="4572000" cy="3973395"/>
          </a:xfrm>
          <a:prstGeom prst="rect">
            <a:avLst/>
          </a:prstGeom>
        </p:spPr>
        <p:txBody>
          <a:bodyPr rtlCol="0">
            <a:spAutoFit/>
          </a:bodyPr>
          <a:lstStyle/>
          <a:p>
            <a:pPr marL="530352" lvl="0" indent="-530352" defTabSz="1422400" rtl="0">
              <a:spcBef>
                <a:spcPct val="0"/>
              </a:spcBef>
              <a:spcAft>
                <a:spcPct val="35000"/>
              </a:spcAft>
              <a:buSzPct val="150000"/>
              <a:buFont typeface="Wingdings" charset="2"/>
              <a:buChar char="q"/>
            </a:pPr>
            <a:r>
              <a:rPr lang="es" sz="2600" dirty="0">
                <a:latin typeface="Century Gothic"/>
                <a:ea typeface="Wingdings"/>
                <a:cs typeface="Century Gothic"/>
              </a:rPr>
              <a:t>Detallan </a:t>
            </a:r>
            <a:r>
              <a:rPr lang="es" sz="2600" dirty="0">
                <a:latin typeface="Century Gothic"/>
                <a:cs typeface="Century Gothic"/>
              </a:rPr>
              <a:t>habilidades y conductas específicas.</a:t>
            </a:r>
            <a:endParaRPr lang="en-US" sz="2600" dirty="0">
              <a:latin typeface="Century Gothic"/>
              <a:cs typeface="Century Gothic"/>
            </a:endParaRPr>
          </a:p>
          <a:p>
            <a:pPr marL="530352" lvl="0" indent="-530352" defTabSz="1422400" rtl="0">
              <a:spcBef>
                <a:spcPct val="0"/>
              </a:spcBef>
              <a:spcAft>
                <a:spcPct val="35000"/>
              </a:spcAft>
              <a:buSzPct val="150000"/>
              <a:buFont typeface="Wingdings" charset="2"/>
              <a:buChar char="q"/>
            </a:pPr>
            <a:r>
              <a:rPr lang="es" sz="2600" dirty="0">
                <a:latin typeface="Century Gothic"/>
                <a:cs typeface="Century Gothic"/>
              </a:rPr>
              <a:t>Organizan las habilidades y conductas en un </a:t>
            </a:r>
            <a:r>
              <a:rPr lang="es" sz="2600" dirty="0" smtClean="0">
                <a:latin typeface="Century Gothic"/>
                <a:cs typeface="Century Gothic"/>
              </a:rPr>
              <a:t/>
            </a:r>
            <a:br>
              <a:rPr lang="es" sz="2600" dirty="0" smtClean="0">
                <a:latin typeface="Century Gothic"/>
                <a:cs typeface="Century Gothic"/>
              </a:rPr>
            </a:br>
            <a:r>
              <a:rPr lang="es" sz="2600" dirty="0" smtClean="0">
                <a:latin typeface="Century Gothic"/>
                <a:cs typeface="Century Gothic"/>
              </a:rPr>
              <a:t>orden </a:t>
            </a:r>
            <a:r>
              <a:rPr lang="es" sz="2600" dirty="0">
                <a:latin typeface="Century Gothic"/>
                <a:cs typeface="Century Gothic"/>
              </a:rPr>
              <a:t>lógico.</a:t>
            </a:r>
            <a:endParaRPr lang="en-US" sz="2600" dirty="0">
              <a:latin typeface="Century Gothic"/>
              <a:cs typeface="Century Gothic"/>
            </a:endParaRPr>
          </a:p>
          <a:p>
            <a:pPr marL="530352" lvl="0" indent="-530352" defTabSz="1422400" rtl="0">
              <a:spcBef>
                <a:spcPct val="0"/>
              </a:spcBef>
              <a:spcAft>
                <a:spcPct val="35000"/>
              </a:spcAft>
              <a:buSzPct val="150000"/>
              <a:buFont typeface="Wingdings" charset="2"/>
              <a:buChar char="q"/>
            </a:pPr>
            <a:r>
              <a:rPr lang="es" sz="2600" dirty="0">
                <a:latin typeface="Century Gothic"/>
                <a:cs typeface="Century Gothic"/>
              </a:rPr>
              <a:t>Representan objetivos de aprendizaje o dominios del currículo.</a:t>
            </a:r>
            <a:r>
              <a:rPr lang="es" sz="2600" dirty="0">
                <a:latin typeface="Century Gothic"/>
                <a:ea typeface="Wingdings"/>
                <a:cs typeface="Century Gothic"/>
              </a:rPr>
              <a:t> </a:t>
            </a:r>
            <a:endParaRPr lang="en-US" sz="2600" dirty="0">
              <a:latin typeface="Century Gothic"/>
              <a:cs typeface="Century Gothic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4451141" y="1826215"/>
            <a:ext cx="53220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rtl="0"/>
            <a:r>
              <a:rPr lang="es" sz="4000" dirty="0">
                <a:solidFill>
                  <a:srgbClr val="FF6600"/>
                </a:solidFill>
                <a:latin typeface="Zapf Dingbats"/>
                <a:ea typeface="Zapf Dingbats"/>
                <a:cs typeface="Zapf Dingbats"/>
              </a:rPr>
              <a:t>✓</a:t>
            </a:r>
            <a:endParaRPr lang="en-US" sz="4000" dirty="0">
              <a:solidFill>
                <a:srgbClr val="FF6600"/>
              </a:solidFill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4451141" y="2766342"/>
            <a:ext cx="53220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rtl="0"/>
            <a:r>
              <a:rPr lang="es" sz="4000">
                <a:solidFill>
                  <a:srgbClr val="FF6600"/>
                </a:solidFill>
                <a:latin typeface="Zapf Dingbats"/>
                <a:ea typeface="Zapf Dingbats"/>
                <a:cs typeface="Zapf Dingbats"/>
              </a:rPr>
              <a:t>✓</a:t>
            </a:r>
            <a:endParaRPr lang="en-US" sz="4000" dirty="0">
              <a:solidFill>
                <a:srgbClr val="FF6600"/>
              </a:solidFill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4451141" y="4489125"/>
            <a:ext cx="53220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rtl="0"/>
            <a:r>
              <a:rPr lang="es" sz="4000" dirty="0">
                <a:solidFill>
                  <a:srgbClr val="FF6600"/>
                </a:solidFill>
                <a:latin typeface="Zapf Dingbats"/>
                <a:ea typeface="Zapf Dingbats"/>
                <a:cs typeface="Zapf Dingbats"/>
              </a:rPr>
              <a:t>✓</a:t>
            </a:r>
            <a:endParaRPr lang="en-US" sz="4000" dirty="0">
              <a:solidFill>
                <a:srgbClr val="FF6600"/>
              </a:solidFill>
            </a:endParaRPr>
          </a:p>
        </p:txBody>
      </p:sp>
      <p:sp>
        <p:nvSpPr>
          <p:cNvPr id="9" name="Title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</p:spPr>
        <p:txBody>
          <a:bodyPr rtlCol="0"/>
          <a:lstStyle/>
          <a:p>
            <a:pPr rtl="0"/>
            <a:r>
              <a:rPr lang="es"/>
              <a:t>DEFINICIÓN</a:t>
            </a:r>
            <a:endParaRPr lang="en-US" dirty="0"/>
          </a:p>
        </p:txBody>
      </p:sp>
      <p:grpSp>
        <p:nvGrpSpPr>
          <p:cNvPr id="12" name="Group 11"/>
          <p:cNvGrpSpPr/>
          <p:nvPr/>
        </p:nvGrpSpPr>
        <p:grpSpPr>
          <a:xfrm>
            <a:off x="470501" y="194823"/>
            <a:ext cx="3610508" cy="5983612"/>
            <a:chOff x="514906" y="194823"/>
            <a:chExt cx="3610508" cy="5983612"/>
          </a:xfrm>
        </p:grpSpPr>
        <p:pic>
          <p:nvPicPr>
            <p:cNvPr id="2" name="Picture 1" descr="Copy says &quot;Chcklists are clear, objective lists that:&quot;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20994624">
              <a:off x="514906" y="194823"/>
              <a:ext cx="3610508" cy="5983612"/>
            </a:xfrm>
            <a:prstGeom prst="rect">
              <a:avLst/>
            </a:prstGeom>
          </p:spPr>
        </p:pic>
        <p:sp>
          <p:nvSpPr>
            <p:cNvPr id="6" name="Oval 5"/>
            <p:cNvSpPr/>
            <p:nvPr/>
          </p:nvSpPr>
          <p:spPr>
            <a:xfrm>
              <a:off x="2250980" y="4008491"/>
              <a:ext cx="59646" cy="59646"/>
            </a:xfrm>
            <a:prstGeom prst="ellipse">
              <a:avLst/>
            </a:prstGeom>
            <a:solidFill>
              <a:schemeClr val="tx1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rtl="0"/>
              <a:endParaRPr lang="en-US"/>
            </a:p>
          </p:txBody>
        </p:sp>
        <p:sp>
          <p:nvSpPr>
            <p:cNvPr id="11" name="Oval 10"/>
            <p:cNvSpPr/>
            <p:nvPr/>
          </p:nvSpPr>
          <p:spPr>
            <a:xfrm>
              <a:off x="2287453" y="4120991"/>
              <a:ext cx="59646" cy="59646"/>
            </a:xfrm>
            <a:prstGeom prst="ellipse">
              <a:avLst/>
            </a:prstGeom>
            <a:solidFill>
              <a:schemeClr val="tx1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rtl="0"/>
              <a:endParaRPr lang="en-US" dirty="0"/>
            </a:p>
          </p:txBody>
        </p:sp>
      </p:grpSp>
      <p:sp>
        <p:nvSpPr>
          <p:cNvPr id="4" name="TextBox 3"/>
          <p:cNvSpPr txBox="1"/>
          <p:nvPr/>
        </p:nvSpPr>
        <p:spPr>
          <a:xfrm rot="20623287">
            <a:off x="1104041" y="2078349"/>
            <a:ext cx="2256281" cy="2954655"/>
          </a:xfrm>
          <a:prstGeom prst="rect">
            <a:avLst/>
          </a:prstGeom>
          <a:solidFill>
            <a:schemeClr val="bg1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 algn="ctr">
              <a:lnSpc>
                <a:spcPct val="130000"/>
              </a:lnSpc>
            </a:pPr>
            <a:r>
              <a:rPr lang="es-MX" sz="2400" dirty="0" smtClean="0"/>
              <a:t>Las listas de </a:t>
            </a:r>
            <a:br>
              <a:rPr lang="es-MX" sz="2400" dirty="0" smtClean="0"/>
            </a:br>
            <a:r>
              <a:rPr lang="es-MX" sz="2400" dirty="0" smtClean="0"/>
              <a:t>verificación</a:t>
            </a:r>
          </a:p>
          <a:p>
            <a:pPr algn="ctr">
              <a:lnSpc>
                <a:spcPct val="130000"/>
              </a:lnSpc>
            </a:pPr>
            <a:r>
              <a:rPr lang="es-MX" sz="2400" dirty="0" smtClean="0"/>
              <a:t>son listas claras </a:t>
            </a:r>
            <a:br>
              <a:rPr lang="es-MX" sz="2400" dirty="0" smtClean="0"/>
            </a:br>
            <a:r>
              <a:rPr lang="es-MX" sz="2400" dirty="0" smtClean="0"/>
              <a:t>y objetivas que:</a:t>
            </a:r>
            <a:endParaRPr lang="es-MX" sz="2400" dirty="0"/>
          </a:p>
        </p:txBody>
      </p:sp>
    </p:spTree>
    <p:extLst>
      <p:ext uri="{BB962C8B-B14F-4D97-AF65-F5344CB8AC3E}">
        <p14:creationId xmlns:p14="http://schemas.microsoft.com/office/powerpoint/2010/main" val="136733161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8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500"/>
                            </p:stCondLst>
                            <p:childTnLst>
                              <p:par>
                                <p:cTn id="10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2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18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500"/>
                            </p:stCondLst>
                            <p:childTnLst>
                              <p:par>
                                <p:cTn id="20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2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28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9" fill="hold">
                            <p:stCondLst>
                              <p:cond delay="500"/>
                            </p:stCondLst>
                            <p:childTnLst>
                              <p:par>
                                <p:cTn id="30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2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7" grpId="0"/>
      <p:bldP spid="8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Freeform 13"/>
          <p:cNvSpPr/>
          <p:nvPr/>
        </p:nvSpPr>
        <p:spPr>
          <a:xfrm>
            <a:off x="4719955" y="5630252"/>
            <a:ext cx="3683279" cy="690654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5400" tIns="25400" rIns="25400" bIns="25400" numCol="1" spcCol="1270" rtlCol="0" anchor="ctr" anchorCtr="0">
            <a:noAutofit/>
          </a:bodyPr>
          <a:lstStyle/>
          <a:p>
            <a:pPr lvl="0" defTabSz="1778000" rtl="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2800" kern="1200" dirty="0">
              <a:latin typeface="Century Gothic"/>
              <a:cs typeface="Century Gothic"/>
            </a:endParaRPr>
          </a:p>
        </p:txBody>
      </p:sp>
      <p:sp>
        <p:nvSpPr>
          <p:cNvPr id="13" name="Freeform 12"/>
          <p:cNvSpPr/>
          <p:nvPr/>
        </p:nvSpPr>
        <p:spPr>
          <a:xfrm>
            <a:off x="705788" y="5630252"/>
            <a:ext cx="3905302" cy="690654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5400" tIns="25400" rIns="25400" bIns="25400" numCol="1" spcCol="1270" rtlCol="0" anchor="ctr" anchorCtr="0">
            <a:noAutofit/>
          </a:bodyPr>
          <a:lstStyle/>
          <a:p>
            <a:pPr lvl="0" defTabSz="1778000" rtl="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2800" kern="1200" dirty="0">
              <a:latin typeface="Century Gothic"/>
              <a:cs typeface="Century Gothic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es"/>
              <a:t>LO BÁSICO: LISTAS DE VERIFICACIÓN</a:t>
            </a:r>
          </a:p>
        </p:txBody>
      </p:sp>
      <p:sp>
        <p:nvSpPr>
          <p:cNvPr id="9" name="Freeform 8"/>
          <p:cNvSpPr/>
          <p:nvPr/>
        </p:nvSpPr>
        <p:spPr>
          <a:xfrm>
            <a:off x="714666" y="1855648"/>
            <a:ext cx="7670807" cy="1074931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5400" tIns="25400" rIns="25400" bIns="25400" numCol="1" spcCol="1270" rtlCol="0" anchor="ctr" anchorCtr="0">
            <a:noAutofit/>
          </a:bodyPr>
          <a:lstStyle/>
          <a:p>
            <a:pPr lvl="0" defTabSz="1778000" rtl="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2800" kern="1200" dirty="0">
              <a:latin typeface="Century Gothic"/>
              <a:cs typeface="Century Gothic"/>
            </a:endParaRPr>
          </a:p>
        </p:txBody>
      </p:sp>
      <p:sp>
        <p:nvSpPr>
          <p:cNvPr id="10" name="Freeform 9"/>
          <p:cNvSpPr/>
          <p:nvPr/>
        </p:nvSpPr>
        <p:spPr>
          <a:xfrm>
            <a:off x="782590" y="5611704"/>
            <a:ext cx="3837380" cy="515075"/>
          </a:xfrm>
          <a:custGeom>
            <a:avLst/>
            <a:gdLst>
              <a:gd name="connsiteX0" fmla="*/ 0 w 3823785"/>
              <a:gd name="connsiteY0" fmla="*/ 0 h 1832701"/>
              <a:gd name="connsiteX1" fmla="*/ 3823785 w 3823785"/>
              <a:gd name="connsiteY1" fmla="*/ 0 h 1832701"/>
              <a:gd name="connsiteX2" fmla="*/ 3823785 w 3823785"/>
              <a:gd name="connsiteY2" fmla="*/ 1832701 h 1832701"/>
              <a:gd name="connsiteX3" fmla="*/ 0 w 3823785"/>
              <a:gd name="connsiteY3" fmla="*/ 1832701 h 1832701"/>
              <a:gd name="connsiteX4" fmla="*/ 0 w 3823785"/>
              <a:gd name="connsiteY4" fmla="*/ 0 h 183270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823785" h="1832701">
                <a:moveTo>
                  <a:pt x="0" y="0"/>
                </a:moveTo>
                <a:lnTo>
                  <a:pt x="3823785" y="0"/>
                </a:lnTo>
                <a:lnTo>
                  <a:pt x="3823785" y="1832701"/>
                </a:lnTo>
                <a:lnTo>
                  <a:pt x="0" y="1832701"/>
                </a:lnTo>
                <a:lnTo>
                  <a:pt x="0" y="0"/>
                </a:lnTo>
                <a:close/>
              </a:path>
            </a:pathLst>
          </a:custGeom>
          <a:noFill/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17780" tIns="17780" rIns="17780" bIns="17780" numCol="1" spcCol="1270" rtlCol="0" anchor="t" anchorCtr="0">
            <a:noAutofit/>
          </a:bodyPr>
          <a:lstStyle/>
          <a:p>
            <a:pPr lvl="0" defTabSz="1244600" rtl="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s" sz="2600" b="1" kern="1200" dirty="0">
                <a:latin typeface="Century Gothic"/>
                <a:cs typeface="Century Gothic"/>
              </a:rPr>
              <a:t>Monitorear</a:t>
            </a:r>
            <a:r>
              <a:rPr lang="es" sz="2600" kern="1200" dirty="0">
                <a:latin typeface="Century Gothic"/>
                <a:cs typeface="Century Gothic"/>
              </a:rPr>
              <a:t> el avance del niño</a:t>
            </a:r>
            <a:endParaRPr lang="en-US" sz="2600" kern="1200" dirty="0">
              <a:latin typeface="Century Gothic"/>
              <a:cs typeface="Century Gothic"/>
            </a:endParaRPr>
          </a:p>
        </p:txBody>
      </p:sp>
      <p:sp>
        <p:nvSpPr>
          <p:cNvPr id="11" name="Freeform 10"/>
          <p:cNvSpPr/>
          <p:nvPr/>
        </p:nvSpPr>
        <p:spPr>
          <a:xfrm>
            <a:off x="4715033" y="5781221"/>
            <a:ext cx="3665403" cy="470671"/>
          </a:xfrm>
          <a:custGeom>
            <a:avLst/>
            <a:gdLst>
              <a:gd name="connsiteX0" fmla="*/ 0 w 3665403"/>
              <a:gd name="connsiteY0" fmla="*/ 0 h 1832701"/>
              <a:gd name="connsiteX1" fmla="*/ 3665403 w 3665403"/>
              <a:gd name="connsiteY1" fmla="*/ 0 h 1832701"/>
              <a:gd name="connsiteX2" fmla="*/ 3665403 w 3665403"/>
              <a:gd name="connsiteY2" fmla="*/ 1832701 h 1832701"/>
              <a:gd name="connsiteX3" fmla="*/ 0 w 3665403"/>
              <a:gd name="connsiteY3" fmla="*/ 1832701 h 1832701"/>
              <a:gd name="connsiteX4" fmla="*/ 0 w 3665403"/>
              <a:gd name="connsiteY4" fmla="*/ 0 h 183270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665403" h="1832701">
                <a:moveTo>
                  <a:pt x="0" y="0"/>
                </a:moveTo>
                <a:lnTo>
                  <a:pt x="3665403" y="0"/>
                </a:lnTo>
                <a:lnTo>
                  <a:pt x="3665403" y="1832701"/>
                </a:lnTo>
                <a:lnTo>
                  <a:pt x="0" y="1832701"/>
                </a:lnTo>
                <a:lnTo>
                  <a:pt x="0" y="0"/>
                </a:lnTo>
                <a:close/>
              </a:path>
            </a:pathLst>
          </a:custGeom>
          <a:noFill/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0320" tIns="20320" rIns="20320" bIns="20320" numCol="1" spcCol="1270" rtlCol="0" anchor="t" anchorCtr="0">
            <a:noAutofit/>
          </a:bodyPr>
          <a:lstStyle/>
          <a:p>
            <a:pPr lvl="0" algn="ctr" defTabSz="1422400" rtl="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s" sz="2600" b="1" kern="1200" dirty="0">
                <a:latin typeface="Century Gothic"/>
                <a:cs typeface="Century Gothic"/>
              </a:rPr>
              <a:t>Orientar</a:t>
            </a:r>
            <a:r>
              <a:rPr lang="es" sz="2600" kern="1200" dirty="0">
                <a:latin typeface="Century Gothic"/>
                <a:cs typeface="Century Gothic"/>
              </a:rPr>
              <a:t> la instrucción</a:t>
            </a:r>
            <a:endParaRPr lang="en-US" sz="2600" kern="1200" dirty="0">
              <a:latin typeface="Century Gothic"/>
              <a:cs typeface="Century Gothic"/>
            </a:endParaRPr>
          </a:p>
        </p:txBody>
      </p:sp>
      <p:pic>
        <p:nvPicPr>
          <p:cNvPr id="3" name="Picture 2" descr="Checklists_Slide 6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286"/>
          <a:stretch/>
        </p:blipFill>
        <p:spPr>
          <a:xfrm>
            <a:off x="4726541" y="3037139"/>
            <a:ext cx="3657177" cy="2486528"/>
          </a:xfrm>
          <a:prstGeom prst="rect">
            <a:avLst/>
          </a:prstGeom>
        </p:spPr>
      </p:pic>
      <p:pic>
        <p:nvPicPr>
          <p:cNvPr id="4" name="Picture 3" descr="CAPSLO_Nora_P181.jp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489"/>
          <a:stretch/>
        </p:blipFill>
        <p:spPr>
          <a:xfrm>
            <a:off x="709969" y="3037139"/>
            <a:ext cx="3901120" cy="2484008"/>
          </a:xfrm>
          <a:prstGeom prst="rect">
            <a:avLst/>
          </a:prstGeom>
        </p:spPr>
      </p:pic>
      <p:sp>
        <p:nvSpPr>
          <p:cNvPr id="12" name="Freeform 11"/>
          <p:cNvSpPr/>
          <p:nvPr/>
        </p:nvSpPr>
        <p:spPr>
          <a:xfrm>
            <a:off x="953439" y="1935970"/>
            <a:ext cx="7449796" cy="1130164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noFill/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5400" tIns="25400" rIns="25400" bIns="25400" numCol="1" spcCol="1270" rtlCol="0" anchor="t" anchorCtr="0">
            <a:noAutofit/>
          </a:bodyPr>
          <a:lstStyle/>
          <a:p>
            <a:pPr lvl="0" defTabSz="1778000" rtl="0">
              <a:spcBef>
                <a:spcPct val="0"/>
              </a:spcBef>
              <a:spcAft>
                <a:spcPct val="35000"/>
              </a:spcAft>
            </a:pPr>
            <a:r>
              <a:rPr lang="es" sz="2600" b="1" kern="1200" dirty="0">
                <a:latin typeface="Century Gothic"/>
                <a:cs typeface="Century Gothic"/>
              </a:rPr>
              <a:t>Observar</a:t>
            </a:r>
            <a:r>
              <a:rPr lang="es" sz="2600" kern="1200" dirty="0">
                <a:latin typeface="Century Gothic"/>
                <a:cs typeface="Century Gothic"/>
              </a:rPr>
              <a:t>, </a:t>
            </a:r>
            <a:r>
              <a:rPr lang="es" sz="2600" b="1" kern="1200" dirty="0" smtClean="0">
                <a:latin typeface="Century Gothic"/>
                <a:cs typeface="Century Gothic"/>
              </a:rPr>
              <a:t>recopilar </a:t>
            </a:r>
            <a:r>
              <a:rPr lang="es" sz="2600" kern="1200" dirty="0" smtClean="0">
                <a:latin typeface="Century Gothic"/>
                <a:cs typeface="Century Gothic"/>
              </a:rPr>
              <a:t>y </a:t>
            </a:r>
            <a:r>
              <a:rPr lang="en" sz="2600" b="1" kern="1200" dirty="0">
                <a:latin typeface="Century Gothic"/>
                <a:cs typeface="Century Gothic"/>
              </a:rPr>
              <a:t>documentar</a:t>
            </a:r>
            <a:r>
              <a:rPr lang="en" sz="2600" kern="1200" dirty="0">
                <a:latin typeface="Century Gothic"/>
                <a:cs typeface="Century Gothic"/>
              </a:rPr>
              <a:t> en </a:t>
            </a:r>
            <a:r>
              <a:rPr lang="en" sz="2600" kern="1200" dirty="0" smtClean="0">
                <a:latin typeface="Century Gothic"/>
                <a:cs typeface="Century Gothic"/>
              </a:rPr>
              <a:t/>
            </a:r>
            <a:br>
              <a:rPr lang="en" sz="2600" kern="1200" dirty="0" smtClean="0">
                <a:latin typeface="Century Gothic"/>
                <a:cs typeface="Century Gothic"/>
              </a:rPr>
            </a:br>
            <a:r>
              <a:rPr lang="en" sz="2600" kern="1200" dirty="0" smtClean="0">
                <a:latin typeface="Century Gothic"/>
                <a:cs typeface="Century Gothic"/>
              </a:rPr>
              <a:t>forma </a:t>
            </a:r>
            <a:r>
              <a:rPr lang="en" sz="2600" kern="1200" dirty="0">
                <a:latin typeface="Century Gothic"/>
                <a:cs typeface="Century Gothic"/>
              </a:rPr>
              <a:t>eficiente </a:t>
            </a:r>
            <a:r>
              <a:rPr lang="en" sz="2600" kern="1200" dirty="0" smtClean="0">
                <a:latin typeface="Century Gothic"/>
                <a:cs typeface="Century Gothic"/>
              </a:rPr>
              <a:t>las </a:t>
            </a:r>
            <a:r>
              <a:rPr lang="en" sz="2600" b="1" kern="1200" dirty="0" smtClean="0">
                <a:latin typeface="Century Gothic"/>
                <a:cs typeface="Century Gothic"/>
              </a:rPr>
              <a:t>conductas </a:t>
            </a:r>
            <a:r>
              <a:rPr lang="en" sz="2600" b="1" kern="1200" dirty="0">
                <a:latin typeface="Century Gothic"/>
                <a:cs typeface="Century Gothic"/>
              </a:rPr>
              <a:t>de los niños.</a:t>
            </a:r>
            <a:endParaRPr lang="en-US" sz="2600" kern="1200" dirty="0"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396814495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 animBg="1"/>
      <p:bldP spid="13" grpId="0" animBg="1"/>
      <p:bldP spid="9" grpId="0" animBg="1"/>
      <p:bldP spid="10" grpId="0"/>
      <p:bldP spid="11" grpId="0"/>
      <p:bldP spid="12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CAPSLO_Nora_P250(1)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66841" y="5017854"/>
            <a:ext cx="1918102" cy="1348612"/>
          </a:xfrm>
          <a:prstGeom prst="rect">
            <a:avLst/>
          </a:prstGeom>
        </p:spPr>
      </p:pic>
      <p:pic>
        <p:nvPicPr>
          <p:cNvPr id="10" name="Picture 9" descr="checklist 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3136" y="2767463"/>
            <a:ext cx="1893869" cy="2375245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es"/>
              <a:t>beneficios</a:t>
            </a:r>
            <a:endParaRPr lang="en-US" dirty="0"/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4386449" y="2825118"/>
            <a:ext cx="2234870" cy="1985842"/>
          </a:xfrm>
          <a:prstGeom prst="rect">
            <a:avLst/>
          </a:prstGeom>
          <a:noFill/>
          <a:ln>
            <a:noFill/>
          </a:ln>
        </p:spPr>
      </p:pic>
      <p:sp>
        <p:nvSpPr>
          <p:cNvPr id="4" name="Rounded Rectangular Callout 3"/>
          <p:cNvSpPr/>
          <p:nvPr/>
        </p:nvSpPr>
        <p:spPr>
          <a:xfrm>
            <a:off x="595650" y="1309751"/>
            <a:ext cx="2507480" cy="1268161"/>
          </a:xfrm>
          <a:prstGeom prst="wedgeRoundRectCallout">
            <a:avLst>
              <a:gd name="adj1" fmla="val -17690"/>
              <a:gd name="adj2" fmla="val 86569"/>
              <a:gd name="adj3" fmla="val 16667"/>
            </a:avLst>
          </a:prstGeom>
          <a:solidFill>
            <a:srgbClr val="FF6600"/>
          </a:solidFill>
          <a:ln>
            <a:noFill/>
          </a:ln>
          <a:effectLst>
            <a:outerShdw blurRad="76200" dist="76200" dir="2820000" rotWithShape="0">
              <a:srgbClr val="000000">
                <a:alpha val="20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defTabSz="1066800" rtl="0">
              <a:spcAft>
                <a:spcPct val="35000"/>
              </a:spcAft>
            </a:pPr>
            <a:r>
              <a:rPr lang="es" sz="1700" dirty="0">
                <a:latin typeface="Century Gothic"/>
                <a:cs typeface="Century Gothic"/>
              </a:rPr>
              <a:t>Usos múltiples: </a:t>
            </a:r>
            <a:r>
              <a:rPr lang="es" sz="1700" dirty="0" smtClean="0">
                <a:latin typeface="Century Gothic"/>
                <a:cs typeface="Century Gothic"/>
              </a:rPr>
              <a:t>Grupo completo, </a:t>
            </a:r>
            <a:r>
              <a:rPr lang="es" sz="1700" dirty="0">
                <a:latin typeface="Century Gothic"/>
                <a:cs typeface="Century Gothic"/>
              </a:rPr>
              <a:t>grupo pequeño, niños individuales</a:t>
            </a:r>
            <a:endParaRPr lang="en-US" sz="1700" dirty="0">
              <a:latin typeface="Century Gothic"/>
              <a:cs typeface="Century Gothic"/>
            </a:endParaRPr>
          </a:p>
        </p:txBody>
      </p:sp>
      <p:sp>
        <p:nvSpPr>
          <p:cNvPr id="18" name="Rounded Rectangular Callout 17"/>
          <p:cNvSpPr/>
          <p:nvPr/>
        </p:nvSpPr>
        <p:spPr>
          <a:xfrm>
            <a:off x="4382183" y="1580962"/>
            <a:ext cx="2232518" cy="1072358"/>
          </a:xfrm>
          <a:prstGeom prst="wedgeRoundRectCallout">
            <a:avLst>
              <a:gd name="adj1" fmla="val 3138"/>
              <a:gd name="adj2" fmla="val 85508"/>
              <a:gd name="adj3" fmla="val 16667"/>
            </a:avLst>
          </a:prstGeom>
          <a:solidFill>
            <a:srgbClr val="FF6600"/>
          </a:solidFill>
          <a:ln>
            <a:noFill/>
          </a:ln>
          <a:effectLst>
            <a:outerShdw blurRad="76200" dist="76200" dir="2820000" rotWithShape="0">
              <a:srgbClr val="000000">
                <a:alpha val="20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defTabSz="1066800" rtl="0">
              <a:spcAft>
                <a:spcPct val="35000"/>
              </a:spcAft>
            </a:pPr>
            <a:r>
              <a:rPr lang="es" sz="1700" dirty="0">
                <a:latin typeface="Century Gothic"/>
                <a:cs typeface="Century Gothic"/>
              </a:rPr>
              <a:t>Varios observadores reúnen datos</a:t>
            </a:r>
            <a:endParaRPr lang="en-US" sz="1700" dirty="0">
              <a:latin typeface="Century Gothic"/>
              <a:cs typeface="Century Gothic"/>
            </a:endParaRPr>
          </a:p>
        </p:txBody>
      </p:sp>
      <p:sp>
        <p:nvSpPr>
          <p:cNvPr id="19" name="Rounded Rectangular Callout 18"/>
          <p:cNvSpPr/>
          <p:nvPr/>
        </p:nvSpPr>
        <p:spPr>
          <a:xfrm>
            <a:off x="6727167" y="3599252"/>
            <a:ext cx="1957937" cy="1262702"/>
          </a:xfrm>
          <a:prstGeom prst="wedgeRoundRectCallout">
            <a:avLst>
              <a:gd name="adj1" fmla="val 721"/>
              <a:gd name="adj2" fmla="val 79646"/>
              <a:gd name="adj3" fmla="val 16667"/>
            </a:avLst>
          </a:prstGeom>
          <a:solidFill>
            <a:srgbClr val="FF6600"/>
          </a:solidFill>
          <a:ln>
            <a:noFill/>
          </a:ln>
          <a:effectLst>
            <a:outerShdw blurRad="76200" dist="76200" dir="2820000" rotWithShape="0">
              <a:srgbClr val="000000">
                <a:alpha val="20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defTabSz="1066800" rtl="0">
              <a:spcAft>
                <a:spcPct val="35000"/>
              </a:spcAft>
            </a:pPr>
            <a:r>
              <a:rPr lang="es" sz="1700" dirty="0">
                <a:latin typeface="Century Gothic"/>
                <a:cs typeface="Century Gothic"/>
              </a:rPr>
              <a:t>La familia y el personal analizan la información</a:t>
            </a:r>
            <a:endParaRPr lang="en-US" sz="1700" dirty="0">
              <a:latin typeface="Century Gothic"/>
              <a:cs typeface="Century Gothic"/>
            </a:endParaRPr>
          </a:p>
        </p:txBody>
      </p:sp>
      <p:pic>
        <p:nvPicPr>
          <p:cNvPr id="6" name="Picture 5" descr="checklists.png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053" b="7076"/>
          <a:stretch/>
        </p:blipFill>
        <p:spPr>
          <a:xfrm>
            <a:off x="2239299" y="4286457"/>
            <a:ext cx="2001626" cy="2077080"/>
          </a:xfrm>
          <a:prstGeom prst="rect">
            <a:avLst/>
          </a:prstGeom>
          <a:effectLst>
            <a:outerShdw blurRad="76200" dist="76200" dir="2700000" algn="tl" rotWithShape="0">
              <a:srgbClr val="000000">
                <a:alpha val="20000"/>
              </a:srgbClr>
            </a:outerShdw>
          </a:effectLst>
        </p:spPr>
      </p:pic>
      <p:sp>
        <p:nvSpPr>
          <p:cNvPr id="17" name="Rounded Rectangular Callout 16"/>
          <p:cNvSpPr/>
          <p:nvPr/>
        </p:nvSpPr>
        <p:spPr>
          <a:xfrm flipH="1">
            <a:off x="2592963" y="2754573"/>
            <a:ext cx="1721862" cy="1379739"/>
          </a:xfrm>
          <a:prstGeom prst="wedgeRoundRectCallout">
            <a:avLst>
              <a:gd name="adj1" fmla="val 6505"/>
              <a:gd name="adj2" fmla="val 83609"/>
              <a:gd name="adj3" fmla="val 16667"/>
            </a:avLst>
          </a:prstGeom>
          <a:solidFill>
            <a:srgbClr val="FF6600"/>
          </a:solidFill>
          <a:ln>
            <a:noFill/>
          </a:ln>
          <a:effectLst>
            <a:outerShdw blurRad="76200" dist="76200" dir="2820000" rotWithShape="0">
              <a:srgbClr val="000000">
                <a:alpha val="20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defTabSz="1066800" rtl="0">
              <a:spcAft>
                <a:spcPct val="35000"/>
              </a:spcAft>
            </a:pPr>
            <a:r>
              <a:rPr lang="es" sz="1700" dirty="0" smtClean="0">
                <a:latin typeface="Century Gothic"/>
                <a:cs typeface="Century Gothic"/>
              </a:rPr>
              <a:t/>
            </a:r>
            <a:br>
              <a:rPr lang="es" sz="1700" dirty="0" smtClean="0">
                <a:latin typeface="Century Gothic"/>
                <a:cs typeface="Century Gothic"/>
              </a:rPr>
            </a:br>
            <a:r>
              <a:rPr lang="es" sz="1700" dirty="0" smtClean="0">
                <a:latin typeface="Century Gothic"/>
                <a:cs typeface="Century Gothic"/>
              </a:rPr>
              <a:t>Monitoreo </a:t>
            </a:r>
            <a:r>
              <a:rPr lang="es" sz="1700" dirty="0">
                <a:latin typeface="Century Gothic"/>
                <a:cs typeface="Century Gothic"/>
              </a:rPr>
              <a:t>frecuente </a:t>
            </a:r>
            <a:r>
              <a:rPr lang="es" sz="1700" dirty="0" smtClean="0">
                <a:latin typeface="Century Gothic"/>
                <a:cs typeface="Century Gothic"/>
              </a:rPr>
              <a:t>para ajustar la instrucción </a:t>
            </a:r>
            <a:r>
              <a:rPr lang="en-US" sz="1700" dirty="0" smtClean="0">
                <a:latin typeface="Century Gothic"/>
                <a:cs typeface="Century Gothic"/>
              </a:rPr>
              <a:t/>
            </a:r>
            <a:br>
              <a:rPr lang="en-US" sz="1700" dirty="0" smtClean="0">
                <a:latin typeface="Century Gothic"/>
                <a:cs typeface="Century Gothic"/>
              </a:rPr>
            </a:br>
            <a:endParaRPr lang="en-US" sz="1700" dirty="0"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149785836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18" grpId="0" animBg="1"/>
      <p:bldP spid="19" grpId="0" animBg="1"/>
      <p:bldP spid="17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>
            <a:normAutofit fontScale="90000"/>
          </a:bodyPr>
          <a:lstStyle/>
          <a:p>
            <a:pPr rtl="0"/>
            <a:r>
              <a:rPr lang="es"/>
              <a:t>ELABORAR Y Utilizar LISTAS DE VERIFICACIÓN</a:t>
            </a:r>
            <a:endParaRPr lang="en-US" dirty="0"/>
          </a:p>
        </p:txBody>
      </p:sp>
      <p:sp>
        <p:nvSpPr>
          <p:cNvPr id="5" name="Freeform 4"/>
          <p:cNvSpPr/>
          <p:nvPr/>
        </p:nvSpPr>
        <p:spPr>
          <a:xfrm>
            <a:off x="3349052" y="5143263"/>
            <a:ext cx="2599420" cy="1312428"/>
          </a:xfrm>
          <a:custGeom>
            <a:avLst/>
            <a:gdLst>
              <a:gd name="connsiteX0" fmla="*/ 0 w 1781143"/>
              <a:gd name="connsiteY0" fmla="*/ 192961 h 1157743"/>
              <a:gd name="connsiteX1" fmla="*/ 192961 w 1781143"/>
              <a:gd name="connsiteY1" fmla="*/ 0 h 1157743"/>
              <a:gd name="connsiteX2" fmla="*/ 1588182 w 1781143"/>
              <a:gd name="connsiteY2" fmla="*/ 0 h 1157743"/>
              <a:gd name="connsiteX3" fmla="*/ 1781143 w 1781143"/>
              <a:gd name="connsiteY3" fmla="*/ 192961 h 1157743"/>
              <a:gd name="connsiteX4" fmla="*/ 1781143 w 1781143"/>
              <a:gd name="connsiteY4" fmla="*/ 964782 h 1157743"/>
              <a:gd name="connsiteX5" fmla="*/ 1588182 w 1781143"/>
              <a:gd name="connsiteY5" fmla="*/ 1157743 h 1157743"/>
              <a:gd name="connsiteX6" fmla="*/ 192961 w 1781143"/>
              <a:gd name="connsiteY6" fmla="*/ 1157743 h 1157743"/>
              <a:gd name="connsiteX7" fmla="*/ 0 w 1781143"/>
              <a:gd name="connsiteY7" fmla="*/ 964782 h 1157743"/>
              <a:gd name="connsiteX8" fmla="*/ 0 w 1781143"/>
              <a:gd name="connsiteY8" fmla="*/ 192961 h 115774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781143" h="1157743">
                <a:moveTo>
                  <a:pt x="0" y="192961"/>
                </a:moveTo>
                <a:cubicBezTo>
                  <a:pt x="0" y="86392"/>
                  <a:pt x="86392" y="0"/>
                  <a:pt x="192961" y="0"/>
                </a:cubicBezTo>
                <a:lnTo>
                  <a:pt x="1588182" y="0"/>
                </a:lnTo>
                <a:cubicBezTo>
                  <a:pt x="1694751" y="0"/>
                  <a:pt x="1781143" y="86392"/>
                  <a:pt x="1781143" y="192961"/>
                </a:cubicBezTo>
                <a:lnTo>
                  <a:pt x="1781143" y="964782"/>
                </a:lnTo>
                <a:cubicBezTo>
                  <a:pt x="1781143" y="1071351"/>
                  <a:pt x="1694751" y="1157743"/>
                  <a:pt x="1588182" y="1157743"/>
                </a:cubicBezTo>
                <a:lnTo>
                  <a:pt x="192961" y="1157743"/>
                </a:lnTo>
                <a:cubicBezTo>
                  <a:pt x="86392" y="1157743"/>
                  <a:pt x="0" y="1071351"/>
                  <a:pt x="0" y="964782"/>
                </a:cubicBezTo>
                <a:lnTo>
                  <a:pt x="0" y="192961"/>
                </a:lnTo>
                <a:close/>
              </a:path>
            </a:pathLst>
          </a:custGeom>
          <a:solidFill>
            <a:srgbClr val="FF6600"/>
          </a:solidFill>
          <a:ln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117476" tIns="117476" rIns="117476" bIns="117476" numCol="1" spcCol="1270" rtlCol="0" anchor="ctr" anchorCtr="0">
            <a:noAutofit/>
          </a:bodyPr>
          <a:lstStyle/>
          <a:p>
            <a:pPr algn="ctr" defTabSz="711200" rtl="0">
              <a:lnSpc>
                <a:spcPct val="90000"/>
              </a:lnSpc>
              <a:spcAft>
                <a:spcPct val="35000"/>
              </a:spcAft>
            </a:pPr>
            <a:r>
              <a:rPr lang="es" sz="2200" dirty="0" smtClean="0">
                <a:latin typeface="Century Gothic"/>
                <a:cs typeface="Century Gothic"/>
              </a:rPr>
              <a:t/>
            </a:r>
            <a:br>
              <a:rPr lang="es" sz="2200" dirty="0" smtClean="0">
                <a:latin typeface="Century Gothic"/>
                <a:cs typeface="Century Gothic"/>
              </a:rPr>
            </a:br>
            <a:r>
              <a:rPr lang="es" sz="2200" dirty="0" smtClean="0">
                <a:latin typeface="Century Gothic"/>
                <a:cs typeface="Century Gothic"/>
              </a:rPr>
              <a:t>Utilizar </a:t>
            </a:r>
            <a:r>
              <a:rPr lang="es" sz="2200" dirty="0">
                <a:latin typeface="Century Gothic"/>
                <a:cs typeface="Century Gothic"/>
              </a:rPr>
              <a:t>la lista de verificación para recabar datos </a:t>
            </a:r>
            <a:r>
              <a:rPr lang="en-US" sz="2200" dirty="0" smtClean="0">
                <a:latin typeface="Century Gothic"/>
                <a:cs typeface="Century Gothic"/>
              </a:rPr>
              <a:t/>
            </a:r>
            <a:br>
              <a:rPr lang="en-US" sz="2200" dirty="0" smtClean="0">
                <a:latin typeface="Century Gothic"/>
                <a:cs typeface="Century Gothic"/>
              </a:rPr>
            </a:br>
            <a:endParaRPr lang="en-US" sz="2200" kern="1200" dirty="0">
              <a:latin typeface="Century Gothic"/>
              <a:cs typeface="Century Gothic"/>
            </a:endParaRPr>
          </a:p>
        </p:txBody>
      </p:sp>
      <p:sp>
        <p:nvSpPr>
          <p:cNvPr id="6" name="Freeform 5"/>
          <p:cNvSpPr/>
          <p:nvPr/>
        </p:nvSpPr>
        <p:spPr>
          <a:xfrm>
            <a:off x="3349052" y="1870398"/>
            <a:ext cx="2599420" cy="1277102"/>
          </a:xfrm>
          <a:custGeom>
            <a:avLst/>
            <a:gdLst>
              <a:gd name="connsiteX0" fmla="*/ 0 w 1781143"/>
              <a:gd name="connsiteY0" fmla="*/ 192961 h 1157743"/>
              <a:gd name="connsiteX1" fmla="*/ 192961 w 1781143"/>
              <a:gd name="connsiteY1" fmla="*/ 0 h 1157743"/>
              <a:gd name="connsiteX2" fmla="*/ 1588182 w 1781143"/>
              <a:gd name="connsiteY2" fmla="*/ 0 h 1157743"/>
              <a:gd name="connsiteX3" fmla="*/ 1781143 w 1781143"/>
              <a:gd name="connsiteY3" fmla="*/ 192961 h 1157743"/>
              <a:gd name="connsiteX4" fmla="*/ 1781143 w 1781143"/>
              <a:gd name="connsiteY4" fmla="*/ 964782 h 1157743"/>
              <a:gd name="connsiteX5" fmla="*/ 1588182 w 1781143"/>
              <a:gd name="connsiteY5" fmla="*/ 1157743 h 1157743"/>
              <a:gd name="connsiteX6" fmla="*/ 192961 w 1781143"/>
              <a:gd name="connsiteY6" fmla="*/ 1157743 h 1157743"/>
              <a:gd name="connsiteX7" fmla="*/ 0 w 1781143"/>
              <a:gd name="connsiteY7" fmla="*/ 964782 h 1157743"/>
              <a:gd name="connsiteX8" fmla="*/ 0 w 1781143"/>
              <a:gd name="connsiteY8" fmla="*/ 192961 h 115774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781143" h="1157743">
                <a:moveTo>
                  <a:pt x="0" y="192961"/>
                </a:moveTo>
                <a:cubicBezTo>
                  <a:pt x="0" y="86392"/>
                  <a:pt x="86392" y="0"/>
                  <a:pt x="192961" y="0"/>
                </a:cubicBezTo>
                <a:lnTo>
                  <a:pt x="1588182" y="0"/>
                </a:lnTo>
                <a:cubicBezTo>
                  <a:pt x="1694751" y="0"/>
                  <a:pt x="1781143" y="86392"/>
                  <a:pt x="1781143" y="192961"/>
                </a:cubicBezTo>
                <a:lnTo>
                  <a:pt x="1781143" y="964782"/>
                </a:lnTo>
                <a:cubicBezTo>
                  <a:pt x="1781143" y="1071351"/>
                  <a:pt x="1694751" y="1157743"/>
                  <a:pt x="1588182" y="1157743"/>
                </a:cubicBezTo>
                <a:lnTo>
                  <a:pt x="192961" y="1157743"/>
                </a:lnTo>
                <a:cubicBezTo>
                  <a:pt x="86392" y="1157743"/>
                  <a:pt x="0" y="1071351"/>
                  <a:pt x="0" y="964782"/>
                </a:cubicBezTo>
                <a:lnTo>
                  <a:pt x="0" y="192961"/>
                </a:lnTo>
                <a:close/>
              </a:path>
            </a:pathLst>
          </a:custGeom>
          <a:solidFill>
            <a:srgbClr val="FF6600"/>
          </a:solidFill>
          <a:ln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117476" tIns="117476" rIns="117476" bIns="117476" numCol="1" spcCol="1270" rtlCol="0" anchor="ctr" anchorCtr="0">
            <a:noAutofit/>
          </a:bodyPr>
          <a:lstStyle/>
          <a:p>
            <a:pPr lvl="0" algn="ctr" defTabSz="711200" rtl="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s" sz="2200" kern="1200" dirty="0">
                <a:latin typeface="Century Gothic"/>
                <a:cs typeface="Century Gothic"/>
              </a:rPr>
              <a:t>Determinar habilidades y secuencia</a:t>
            </a:r>
            <a:endParaRPr lang="en-US" sz="2200" kern="1200" dirty="0">
              <a:latin typeface="Century Gothic"/>
              <a:cs typeface="Century Gothic"/>
            </a:endParaRPr>
          </a:p>
        </p:txBody>
      </p:sp>
      <p:sp>
        <p:nvSpPr>
          <p:cNvPr id="7" name="Freeform 6"/>
          <p:cNvSpPr/>
          <p:nvPr/>
        </p:nvSpPr>
        <p:spPr>
          <a:xfrm>
            <a:off x="533146" y="3504647"/>
            <a:ext cx="2599420" cy="1421238"/>
          </a:xfrm>
          <a:custGeom>
            <a:avLst/>
            <a:gdLst>
              <a:gd name="connsiteX0" fmla="*/ 0 w 1781143"/>
              <a:gd name="connsiteY0" fmla="*/ 192961 h 1157743"/>
              <a:gd name="connsiteX1" fmla="*/ 192961 w 1781143"/>
              <a:gd name="connsiteY1" fmla="*/ 0 h 1157743"/>
              <a:gd name="connsiteX2" fmla="*/ 1588182 w 1781143"/>
              <a:gd name="connsiteY2" fmla="*/ 0 h 1157743"/>
              <a:gd name="connsiteX3" fmla="*/ 1781143 w 1781143"/>
              <a:gd name="connsiteY3" fmla="*/ 192961 h 1157743"/>
              <a:gd name="connsiteX4" fmla="*/ 1781143 w 1781143"/>
              <a:gd name="connsiteY4" fmla="*/ 964782 h 1157743"/>
              <a:gd name="connsiteX5" fmla="*/ 1588182 w 1781143"/>
              <a:gd name="connsiteY5" fmla="*/ 1157743 h 1157743"/>
              <a:gd name="connsiteX6" fmla="*/ 192961 w 1781143"/>
              <a:gd name="connsiteY6" fmla="*/ 1157743 h 1157743"/>
              <a:gd name="connsiteX7" fmla="*/ 0 w 1781143"/>
              <a:gd name="connsiteY7" fmla="*/ 964782 h 1157743"/>
              <a:gd name="connsiteX8" fmla="*/ 0 w 1781143"/>
              <a:gd name="connsiteY8" fmla="*/ 192961 h 115774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781143" h="1157743">
                <a:moveTo>
                  <a:pt x="0" y="192961"/>
                </a:moveTo>
                <a:cubicBezTo>
                  <a:pt x="0" y="86392"/>
                  <a:pt x="86392" y="0"/>
                  <a:pt x="192961" y="0"/>
                </a:cubicBezTo>
                <a:lnTo>
                  <a:pt x="1588182" y="0"/>
                </a:lnTo>
                <a:cubicBezTo>
                  <a:pt x="1694751" y="0"/>
                  <a:pt x="1781143" y="86392"/>
                  <a:pt x="1781143" y="192961"/>
                </a:cubicBezTo>
                <a:lnTo>
                  <a:pt x="1781143" y="964782"/>
                </a:lnTo>
                <a:cubicBezTo>
                  <a:pt x="1781143" y="1071351"/>
                  <a:pt x="1694751" y="1157743"/>
                  <a:pt x="1588182" y="1157743"/>
                </a:cubicBezTo>
                <a:lnTo>
                  <a:pt x="192961" y="1157743"/>
                </a:lnTo>
                <a:cubicBezTo>
                  <a:pt x="86392" y="1157743"/>
                  <a:pt x="0" y="1071351"/>
                  <a:pt x="0" y="964782"/>
                </a:cubicBezTo>
                <a:lnTo>
                  <a:pt x="0" y="192961"/>
                </a:lnTo>
                <a:close/>
              </a:path>
            </a:pathLst>
          </a:custGeom>
          <a:solidFill>
            <a:srgbClr val="FF6600"/>
          </a:solidFill>
          <a:ln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117476" tIns="117476" rIns="117476" bIns="117476" numCol="1" spcCol="1270" rtlCol="0" anchor="ctr" anchorCtr="0">
            <a:noAutofit/>
          </a:bodyPr>
          <a:lstStyle/>
          <a:p>
            <a:pPr algn="ctr" defTabSz="711200" rtl="0">
              <a:lnSpc>
                <a:spcPct val="90000"/>
              </a:lnSpc>
              <a:spcAft>
                <a:spcPct val="35000"/>
              </a:spcAft>
            </a:pPr>
            <a:r>
              <a:rPr lang="es" sz="2200" dirty="0">
                <a:latin typeface="Century Gothic"/>
                <a:cs typeface="Century Gothic"/>
              </a:rPr>
              <a:t>Transferir datos a archivos </a:t>
            </a:r>
            <a:r>
              <a:rPr lang="en-US" sz="2200" dirty="0" smtClean="0">
                <a:latin typeface="Century Gothic"/>
                <a:cs typeface="Century Gothic"/>
              </a:rPr>
              <a:t/>
            </a:r>
            <a:br>
              <a:rPr lang="en-US" sz="2200" dirty="0" smtClean="0">
                <a:latin typeface="Century Gothic"/>
                <a:cs typeface="Century Gothic"/>
              </a:rPr>
            </a:br>
            <a:endParaRPr lang="en-US" sz="2200" kern="1200" dirty="0">
              <a:latin typeface="Century Gothic"/>
              <a:cs typeface="Century Gothic"/>
            </a:endParaRPr>
          </a:p>
        </p:txBody>
      </p:sp>
      <p:sp>
        <p:nvSpPr>
          <p:cNvPr id="8" name="Freeform 7"/>
          <p:cNvSpPr/>
          <p:nvPr/>
        </p:nvSpPr>
        <p:spPr>
          <a:xfrm>
            <a:off x="6019546" y="3504647"/>
            <a:ext cx="2599420" cy="1421238"/>
          </a:xfrm>
          <a:custGeom>
            <a:avLst/>
            <a:gdLst>
              <a:gd name="connsiteX0" fmla="*/ 0 w 1781143"/>
              <a:gd name="connsiteY0" fmla="*/ 192961 h 1157743"/>
              <a:gd name="connsiteX1" fmla="*/ 192961 w 1781143"/>
              <a:gd name="connsiteY1" fmla="*/ 0 h 1157743"/>
              <a:gd name="connsiteX2" fmla="*/ 1588182 w 1781143"/>
              <a:gd name="connsiteY2" fmla="*/ 0 h 1157743"/>
              <a:gd name="connsiteX3" fmla="*/ 1781143 w 1781143"/>
              <a:gd name="connsiteY3" fmla="*/ 192961 h 1157743"/>
              <a:gd name="connsiteX4" fmla="*/ 1781143 w 1781143"/>
              <a:gd name="connsiteY4" fmla="*/ 964782 h 1157743"/>
              <a:gd name="connsiteX5" fmla="*/ 1588182 w 1781143"/>
              <a:gd name="connsiteY5" fmla="*/ 1157743 h 1157743"/>
              <a:gd name="connsiteX6" fmla="*/ 192961 w 1781143"/>
              <a:gd name="connsiteY6" fmla="*/ 1157743 h 1157743"/>
              <a:gd name="connsiteX7" fmla="*/ 0 w 1781143"/>
              <a:gd name="connsiteY7" fmla="*/ 964782 h 1157743"/>
              <a:gd name="connsiteX8" fmla="*/ 0 w 1781143"/>
              <a:gd name="connsiteY8" fmla="*/ 192961 h 115774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781143" h="1157743">
                <a:moveTo>
                  <a:pt x="0" y="192961"/>
                </a:moveTo>
                <a:cubicBezTo>
                  <a:pt x="0" y="86392"/>
                  <a:pt x="86392" y="0"/>
                  <a:pt x="192961" y="0"/>
                </a:cubicBezTo>
                <a:lnTo>
                  <a:pt x="1588182" y="0"/>
                </a:lnTo>
                <a:cubicBezTo>
                  <a:pt x="1694751" y="0"/>
                  <a:pt x="1781143" y="86392"/>
                  <a:pt x="1781143" y="192961"/>
                </a:cubicBezTo>
                <a:lnTo>
                  <a:pt x="1781143" y="964782"/>
                </a:lnTo>
                <a:cubicBezTo>
                  <a:pt x="1781143" y="1071351"/>
                  <a:pt x="1694751" y="1157743"/>
                  <a:pt x="1588182" y="1157743"/>
                </a:cubicBezTo>
                <a:lnTo>
                  <a:pt x="192961" y="1157743"/>
                </a:lnTo>
                <a:cubicBezTo>
                  <a:pt x="86392" y="1157743"/>
                  <a:pt x="0" y="1071351"/>
                  <a:pt x="0" y="964782"/>
                </a:cubicBezTo>
                <a:lnTo>
                  <a:pt x="0" y="192961"/>
                </a:lnTo>
                <a:close/>
              </a:path>
            </a:pathLst>
          </a:custGeom>
          <a:solidFill>
            <a:srgbClr val="FF6600"/>
          </a:solidFill>
          <a:ln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117476" tIns="117476" rIns="117476" bIns="117476" numCol="1" spcCol="1270" rtlCol="0" anchor="ctr" anchorCtr="0">
            <a:noAutofit/>
          </a:bodyPr>
          <a:lstStyle/>
          <a:p>
            <a:pPr algn="ctr" defTabSz="711200" rtl="0">
              <a:lnSpc>
                <a:spcPct val="90000"/>
              </a:lnSpc>
              <a:spcAft>
                <a:spcPct val="35000"/>
              </a:spcAft>
            </a:pPr>
            <a:endParaRPr lang="en-US" sz="2200" dirty="0" smtClean="0">
              <a:latin typeface="Century Gothic"/>
              <a:cs typeface="Century Gothic"/>
            </a:endParaRPr>
          </a:p>
          <a:p>
            <a:pPr lvl="0" algn="ctr" defTabSz="711200" rtl="0">
              <a:lnSpc>
                <a:spcPct val="90000"/>
              </a:lnSpc>
              <a:spcAft>
                <a:spcPct val="35000"/>
              </a:spcAft>
            </a:pPr>
            <a:r>
              <a:rPr lang="es" sz="2200" dirty="0">
                <a:latin typeface="Century Gothic"/>
                <a:cs typeface="Century Gothic"/>
              </a:rPr>
              <a:t>Elaborar el formato </a:t>
            </a:r>
            <a:r>
              <a:rPr lang="en-US" sz="2200" dirty="0" smtClean="0">
                <a:latin typeface="Century Gothic"/>
                <a:cs typeface="Century Gothic"/>
              </a:rPr>
              <a:t/>
            </a:r>
            <a:br>
              <a:rPr lang="en-US" sz="2200" dirty="0" smtClean="0">
                <a:latin typeface="Century Gothic"/>
                <a:cs typeface="Century Gothic"/>
              </a:rPr>
            </a:br>
            <a:endParaRPr lang="en-US" sz="2200" dirty="0">
              <a:latin typeface="Century Gothic"/>
              <a:cs typeface="Century Gothic"/>
            </a:endParaRPr>
          </a:p>
          <a:p>
            <a:pPr lvl="0" algn="ctr" defTabSz="711200" rtl="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2200" kern="1200" dirty="0">
              <a:latin typeface="Century Gothic"/>
              <a:cs typeface="Century Gothic"/>
            </a:endParaRPr>
          </a:p>
        </p:txBody>
      </p:sp>
      <p:pic>
        <p:nvPicPr>
          <p:cNvPr id="13" name="Picture 12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3082460" y="2985249"/>
            <a:ext cx="3126397" cy="2282969"/>
          </a:xfrm>
          <a:prstGeom prst="ellipse">
            <a:avLst/>
          </a:prstGeom>
          <a:ln w="38100" cap="rnd" cmpd="sng">
            <a:solidFill>
              <a:schemeClr val="bg1">
                <a:lumMod val="50000"/>
              </a:schemeClr>
            </a:solidFill>
            <a:prstDash val="solid"/>
          </a:ln>
          <a:effectLst/>
          <a:scene3d>
            <a:camera prst="perspectiveFront" fov="5400000"/>
            <a:lightRig rig="threePt" dir="t">
              <a:rot lat="0" lon="0" rev="19200000"/>
            </a:lightRig>
          </a:scene3d>
          <a:sp3d extrusionH="25400">
            <a:extrusionClr>
              <a:srgbClr val="000000"/>
            </a:extrusionClr>
          </a:sp3d>
        </p:spPr>
      </p:pic>
      <p:sp>
        <p:nvSpPr>
          <p:cNvPr id="3" name="Bent Arrow 2"/>
          <p:cNvSpPr/>
          <p:nvPr/>
        </p:nvSpPr>
        <p:spPr>
          <a:xfrm rot="5400000">
            <a:off x="6318412" y="2352501"/>
            <a:ext cx="900835" cy="961565"/>
          </a:xfrm>
          <a:prstGeom prst="bentArrow">
            <a:avLst/>
          </a:prstGeom>
          <a:solidFill>
            <a:schemeClr val="bg1">
              <a:lumMod val="6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>
              <a:solidFill>
                <a:schemeClr val="tx1"/>
              </a:solidFill>
            </a:endParaRPr>
          </a:p>
        </p:txBody>
      </p:sp>
      <p:sp>
        <p:nvSpPr>
          <p:cNvPr id="14" name="Bent Arrow 13"/>
          <p:cNvSpPr/>
          <p:nvPr/>
        </p:nvSpPr>
        <p:spPr>
          <a:xfrm rot="10800000">
            <a:off x="6253713" y="5293203"/>
            <a:ext cx="900836" cy="961566"/>
          </a:xfrm>
          <a:prstGeom prst="bentArrow">
            <a:avLst/>
          </a:prstGeom>
          <a:solidFill>
            <a:schemeClr val="bg1">
              <a:lumMod val="6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>
              <a:solidFill>
                <a:schemeClr val="tx1"/>
              </a:solidFill>
            </a:endParaRPr>
          </a:p>
        </p:txBody>
      </p:sp>
      <p:sp>
        <p:nvSpPr>
          <p:cNvPr id="15" name="Bent Arrow 14"/>
          <p:cNvSpPr/>
          <p:nvPr/>
        </p:nvSpPr>
        <p:spPr>
          <a:xfrm rot="16200000">
            <a:off x="2212127" y="5262837"/>
            <a:ext cx="900837" cy="961567"/>
          </a:xfrm>
          <a:prstGeom prst="bentArrow">
            <a:avLst/>
          </a:prstGeom>
          <a:solidFill>
            <a:schemeClr val="bg1">
              <a:lumMod val="6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>
              <a:solidFill>
                <a:schemeClr val="tx1"/>
              </a:solidFill>
            </a:endParaRPr>
          </a:p>
        </p:txBody>
      </p:sp>
      <p:sp>
        <p:nvSpPr>
          <p:cNvPr id="16" name="Bent Arrow 15"/>
          <p:cNvSpPr/>
          <p:nvPr/>
        </p:nvSpPr>
        <p:spPr>
          <a:xfrm>
            <a:off x="2246779" y="2208204"/>
            <a:ext cx="900836" cy="961566"/>
          </a:xfrm>
          <a:prstGeom prst="bentArrow">
            <a:avLst/>
          </a:prstGeom>
          <a:solidFill>
            <a:schemeClr val="bg1">
              <a:lumMod val="6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3411609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7" grpId="0" animBg="1"/>
      <p:bldP spid="8" grpId="0" animBg="1"/>
      <p:bldP spid="3" grpId="0" animBg="1"/>
      <p:bldP spid="14" grpId="0" animBg="1"/>
      <p:bldP spid="15" grpId="0" animBg="1"/>
      <p:bldP spid="16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/>
        </p:nvSpPr>
        <p:spPr>
          <a:xfrm>
            <a:off x="852256" y="4876864"/>
            <a:ext cx="7725014" cy="679654"/>
          </a:xfrm>
          <a:prstGeom prst="rect">
            <a:avLst/>
          </a:prstGeom>
          <a:solidFill>
            <a:srgbClr val="004E9F">
              <a:alpha val="50000"/>
            </a:srgb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/>
          </a:p>
        </p:txBody>
      </p:sp>
      <p:sp>
        <p:nvSpPr>
          <p:cNvPr id="7" name="Rectangle 6"/>
          <p:cNvSpPr/>
          <p:nvPr/>
        </p:nvSpPr>
        <p:spPr>
          <a:xfrm>
            <a:off x="852256" y="2356587"/>
            <a:ext cx="7725014" cy="679654"/>
          </a:xfrm>
          <a:prstGeom prst="rect">
            <a:avLst/>
          </a:prstGeom>
          <a:solidFill>
            <a:srgbClr val="FF6600">
              <a:alpha val="60000"/>
            </a:srgb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484616" y="1905118"/>
            <a:ext cx="7870838" cy="595316"/>
          </a:xfrm>
          <a:prstGeom prst="rect">
            <a:avLst/>
          </a:prstGeom>
          <a:solidFill>
            <a:srgbClr val="FF66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/>
          </a:p>
        </p:txBody>
      </p:sp>
      <p:sp>
        <p:nvSpPr>
          <p:cNvPr id="9" name="Rectangle 8"/>
          <p:cNvSpPr/>
          <p:nvPr/>
        </p:nvSpPr>
        <p:spPr>
          <a:xfrm>
            <a:off x="854257" y="3594548"/>
            <a:ext cx="7725014" cy="751443"/>
          </a:xfrm>
          <a:prstGeom prst="rect">
            <a:avLst/>
          </a:prstGeom>
          <a:solidFill>
            <a:srgbClr val="008000">
              <a:alpha val="50000"/>
            </a:srgb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486617" y="3162923"/>
            <a:ext cx="7870838" cy="587727"/>
          </a:xfrm>
          <a:prstGeom prst="rect">
            <a:avLst/>
          </a:prstGeom>
          <a:solidFill>
            <a:srgbClr val="008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/>
          </a:p>
        </p:txBody>
      </p:sp>
      <p:sp>
        <p:nvSpPr>
          <p:cNvPr id="11" name="Rectangle 10"/>
          <p:cNvSpPr/>
          <p:nvPr/>
        </p:nvSpPr>
        <p:spPr>
          <a:xfrm>
            <a:off x="488619" y="4458331"/>
            <a:ext cx="7870838" cy="595454"/>
          </a:xfrm>
          <a:prstGeom prst="rect">
            <a:avLst/>
          </a:prstGeom>
          <a:solidFill>
            <a:srgbClr val="004E9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>
            <a:normAutofit/>
          </a:bodyPr>
          <a:lstStyle/>
          <a:p>
            <a:pPr rtl="0"/>
            <a:r>
              <a:rPr lang="es-ES_tradnl" sz="3000" dirty="0" smtClean="0"/>
              <a:t>CREAR</a:t>
            </a:r>
            <a:r>
              <a:rPr lang="es" sz="3000" dirty="0" smtClean="0"/>
              <a:t> </a:t>
            </a:r>
            <a:r>
              <a:rPr lang="es" sz="3000" dirty="0"/>
              <a:t>SU PROPIA LISTA DE VERIFICACIÓN</a:t>
            </a:r>
            <a:endParaRPr lang="en-US" sz="30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40524" y="1872191"/>
            <a:ext cx="7919681" cy="4525963"/>
          </a:xfrm>
        </p:spPr>
        <p:txBody>
          <a:bodyPr rtlCol="0">
            <a:normAutofit/>
          </a:bodyPr>
          <a:lstStyle/>
          <a:p>
            <a:pPr marL="0" indent="0" rtl="0">
              <a:spcBef>
                <a:spcPts val="0"/>
              </a:spcBef>
              <a:buNone/>
            </a:pPr>
            <a:r>
              <a:rPr lang="es" sz="2800" dirty="0">
                <a:solidFill>
                  <a:schemeClr val="bg1"/>
                </a:solidFill>
              </a:rPr>
              <a:t>Seleccionar el </a:t>
            </a:r>
            <a:r>
              <a:rPr lang="es-ES_tradnl" sz="2800" dirty="0" smtClean="0">
                <a:solidFill>
                  <a:schemeClr val="bg1"/>
                </a:solidFill>
              </a:rPr>
              <a:t>enfoque</a:t>
            </a:r>
            <a:r>
              <a:rPr lang="es" sz="2800" dirty="0" smtClean="0">
                <a:solidFill>
                  <a:schemeClr val="bg1"/>
                </a:solidFill>
              </a:rPr>
              <a:t> </a:t>
            </a:r>
            <a:r>
              <a:rPr lang="es" sz="2800" dirty="0">
                <a:solidFill>
                  <a:schemeClr val="bg1"/>
                </a:solidFill>
              </a:rPr>
              <a:t>para la observación:</a:t>
            </a:r>
          </a:p>
          <a:p>
            <a:pPr marL="457200" lvl="1" indent="0">
              <a:spcBef>
                <a:spcPts val="1800"/>
              </a:spcBef>
              <a:spcAft>
                <a:spcPts val="600"/>
              </a:spcAft>
              <a:buNone/>
            </a:pPr>
            <a:r>
              <a:rPr lang="es" sz="2400" dirty="0">
                <a:solidFill>
                  <a:schemeClr val="bg1"/>
                </a:solidFill>
              </a:rPr>
              <a:t>	</a:t>
            </a:r>
            <a:r>
              <a:rPr lang="es" sz="2400" dirty="0" smtClean="0">
                <a:solidFill>
                  <a:schemeClr val="bg1"/>
                </a:solidFill>
              </a:rPr>
              <a:t> </a:t>
            </a:r>
            <a:r>
              <a:rPr lang="es" sz="2400" dirty="0">
                <a:solidFill>
                  <a:schemeClr val="bg1"/>
                </a:solidFill>
              </a:rPr>
              <a:t>Desarrollo físico y s</a:t>
            </a:r>
            <a:r>
              <a:rPr lang="es" sz="2400" dirty="0" smtClean="0">
                <a:solidFill>
                  <a:schemeClr val="bg1"/>
                </a:solidFill>
              </a:rPr>
              <a:t>alud</a:t>
            </a:r>
            <a:endParaRPr lang="es" sz="2400" dirty="0">
              <a:solidFill>
                <a:schemeClr val="bg1"/>
              </a:solidFill>
            </a:endParaRPr>
          </a:p>
          <a:p>
            <a:pPr marL="0" indent="0" rtl="0">
              <a:spcBef>
                <a:spcPts val="1800"/>
              </a:spcBef>
              <a:buNone/>
            </a:pPr>
            <a:r>
              <a:rPr lang="es" sz="2800" dirty="0">
                <a:solidFill>
                  <a:schemeClr val="bg1"/>
                </a:solidFill>
              </a:rPr>
              <a:t>Determinar la habilidad:</a:t>
            </a:r>
          </a:p>
          <a:p>
            <a:pPr marL="457200" lvl="1" indent="0" rtl="0">
              <a:spcBef>
                <a:spcPts val="1800"/>
              </a:spcBef>
              <a:spcAft>
                <a:spcPts val="600"/>
              </a:spcAft>
              <a:buNone/>
            </a:pPr>
            <a:r>
              <a:rPr lang="es" sz="2400" dirty="0">
                <a:solidFill>
                  <a:schemeClr val="bg1"/>
                </a:solidFill>
              </a:rPr>
              <a:t>	Uso del triciclo</a:t>
            </a:r>
          </a:p>
          <a:p>
            <a:pPr marL="0" indent="0" rtl="0">
              <a:spcBef>
                <a:spcPts val="1800"/>
              </a:spcBef>
              <a:buNone/>
            </a:pPr>
            <a:r>
              <a:rPr lang="es" sz="2800" dirty="0">
                <a:solidFill>
                  <a:schemeClr val="bg1"/>
                </a:solidFill>
              </a:rPr>
              <a:t>Secuencia lógica:</a:t>
            </a:r>
          </a:p>
          <a:p>
            <a:pPr marL="457200" lvl="1" indent="0" rtl="0">
              <a:spcBef>
                <a:spcPts val="1200"/>
              </a:spcBef>
              <a:buNone/>
            </a:pPr>
            <a:r>
              <a:rPr lang="es" sz="2400" dirty="0">
                <a:solidFill>
                  <a:schemeClr val="bg1"/>
                </a:solidFill>
              </a:rPr>
              <a:t>	De fácil a difícil</a:t>
            </a:r>
            <a:endParaRPr lang="en-US" sz="2400" dirty="0">
              <a:solidFill>
                <a:schemeClr val="bg1"/>
              </a:solidFill>
            </a:endParaRPr>
          </a:p>
        </p:txBody>
      </p:sp>
      <p:pic>
        <p:nvPicPr>
          <p:cNvPr id="4" name="Picture 3" descr="Children_riding_tricycles_in_a_row_8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53997" y="3871307"/>
            <a:ext cx="3733584" cy="24890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6330021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4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  <p:bldP spid="7" grpId="0" animBg="1"/>
      <p:bldP spid="8" grpId="0" animBg="1"/>
      <p:bldP spid="9" grpId="0" animBg="1"/>
      <p:bldP spid="10" grpId="0" animBg="1"/>
      <p:bldP spid="11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es" dirty="0" smtClean="0"/>
              <a:t>DESARROLLAR </a:t>
            </a:r>
            <a:r>
              <a:rPr lang="es" dirty="0"/>
              <a:t>EL FORMATO</a:t>
            </a:r>
            <a:endParaRPr lang="en-US" dirty="0"/>
          </a:p>
        </p:txBody>
      </p:sp>
      <p:pic>
        <p:nvPicPr>
          <p:cNvPr id="4" name="Picture 3" descr="CAPSLO_Nora_P023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6955" y="1922996"/>
            <a:ext cx="3008992" cy="2005995"/>
          </a:xfrm>
          <a:prstGeom prst="rect">
            <a:avLst/>
          </a:prstGeom>
        </p:spPr>
      </p:pic>
      <p:pic>
        <p:nvPicPr>
          <p:cNvPr id="5" name="Picture 4" descr="Friends_of_Children_Marveline_P268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6956" y="4026690"/>
            <a:ext cx="3008992" cy="2005995"/>
          </a:xfrm>
          <a:prstGeom prst="rect">
            <a:avLst/>
          </a:prstGeom>
        </p:spPr>
      </p:pic>
      <p:sp>
        <p:nvSpPr>
          <p:cNvPr id="7" name="Content Placeholder 2"/>
          <p:cNvSpPr>
            <a:spLocks noGrp="1"/>
          </p:cNvSpPr>
          <p:nvPr>
            <p:ph idx="1"/>
          </p:nvPr>
        </p:nvSpPr>
        <p:spPr>
          <a:xfrm>
            <a:off x="3640928" y="1838147"/>
            <a:ext cx="5057406" cy="4495978"/>
          </a:xfrm>
        </p:spPr>
        <p:txBody>
          <a:bodyPr rtlCol="0">
            <a:noAutofit/>
          </a:bodyPr>
          <a:lstStyle/>
          <a:p>
            <a:pPr marL="0" indent="0" rtl="0">
              <a:spcBef>
                <a:spcPts val="1100"/>
              </a:spcBef>
              <a:buNone/>
            </a:pPr>
            <a:r>
              <a:rPr lang="es" sz="2200" dirty="0"/>
              <a:t>Enfocado en la actividad</a:t>
            </a:r>
          </a:p>
          <a:p>
            <a:pPr marL="274320" indent="-274320" rtl="0">
              <a:spcBef>
                <a:spcPts val="1100"/>
              </a:spcBef>
            </a:pPr>
            <a:r>
              <a:rPr lang="es" sz="2200" dirty="0"/>
              <a:t>Múltiples habilidades o dominios</a:t>
            </a:r>
          </a:p>
          <a:p>
            <a:pPr marL="274320" indent="-274320" rtl="0">
              <a:spcBef>
                <a:spcPts val="1100"/>
              </a:spcBef>
            </a:pPr>
            <a:r>
              <a:rPr lang="es" sz="2200" dirty="0"/>
              <a:t>Punto único de recopilación de datos</a:t>
            </a:r>
          </a:p>
          <a:p>
            <a:pPr marL="274320" indent="-274320" rtl="0">
              <a:spcBef>
                <a:spcPts val="1100"/>
              </a:spcBef>
            </a:pPr>
            <a:endParaRPr lang="en-US" sz="2200" dirty="0"/>
          </a:p>
          <a:p>
            <a:pPr marL="0" indent="0" rtl="0">
              <a:spcBef>
                <a:spcPts val="1100"/>
              </a:spcBef>
              <a:buNone/>
            </a:pPr>
            <a:r>
              <a:rPr lang="es" sz="2200" dirty="0"/>
              <a:t>Enfocado en la habilidad</a:t>
            </a:r>
          </a:p>
          <a:p>
            <a:pPr marL="274320" indent="-274320" rtl="0">
              <a:spcBef>
                <a:spcPts val="1100"/>
              </a:spcBef>
            </a:pPr>
            <a:r>
              <a:rPr lang="es" sz="2200" dirty="0"/>
              <a:t>Una habilidad o un conjunto de habilidades relacionadas</a:t>
            </a:r>
          </a:p>
          <a:p>
            <a:pPr marL="274320" indent="-274320" rtl="0">
              <a:spcBef>
                <a:spcPts val="1100"/>
              </a:spcBef>
            </a:pPr>
            <a:r>
              <a:rPr lang="es" sz="2200" dirty="0"/>
              <a:t>Puntos múltiples de recopilación de datos</a:t>
            </a:r>
            <a:endParaRPr lang="en-US" sz="2200" dirty="0"/>
          </a:p>
        </p:txBody>
      </p:sp>
    </p:spTree>
    <p:extLst>
      <p:ext uri="{BB962C8B-B14F-4D97-AF65-F5344CB8AC3E}">
        <p14:creationId xmlns:p14="http://schemas.microsoft.com/office/powerpoint/2010/main" val="138391593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31984" y="333375"/>
            <a:ext cx="8477737" cy="1219199"/>
          </a:xfrm>
        </p:spPr>
        <p:txBody>
          <a:bodyPr rtlCol="0">
            <a:noAutofit/>
          </a:bodyPr>
          <a:lstStyle/>
          <a:p>
            <a:r>
              <a:rPr lang="es" sz="3200" dirty="0" smtClean="0"/>
              <a:t/>
            </a:r>
            <a:br>
              <a:rPr lang="es" sz="3200" dirty="0" smtClean="0"/>
            </a:br>
            <a:r>
              <a:rPr lang="es" sz="3200" dirty="0" smtClean="0"/>
              <a:t>LISTA </a:t>
            </a:r>
            <a:r>
              <a:rPr lang="es" sz="3200" dirty="0"/>
              <a:t>DE VERIFICACIÓN PARA EVALUAR </a:t>
            </a:r>
            <a:r>
              <a:rPr lang="es" sz="3200" dirty="0" smtClean="0"/>
              <a:t/>
            </a:r>
            <a:br>
              <a:rPr lang="es" sz="3200" dirty="0" smtClean="0"/>
            </a:br>
            <a:r>
              <a:rPr lang="es" sz="3200" dirty="0" smtClean="0"/>
              <a:t>ACTIVIDADES </a:t>
            </a:r>
            <a:r>
              <a:rPr lang="es" sz="3200" dirty="0"/>
              <a:t>DEL SALÓN DE CLASES </a:t>
            </a:r>
            <a:r>
              <a:rPr lang="en-US" sz="3200" dirty="0"/>
              <a:t/>
            </a:r>
            <a:br>
              <a:rPr lang="en-US" sz="3200" dirty="0"/>
            </a:br>
            <a:endParaRPr lang="en-US" sz="3200" dirty="0"/>
          </a:p>
        </p:txBody>
      </p:sp>
      <p:pic>
        <p:nvPicPr>
          <p:cNvPr id="5" name="Picture 4" descr="ESP-Checklists_TeachTool-Activity-1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9081" y="1806108"/>
            <a:ext cx="7598713" cy="50518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242943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>
            <a:normAutofit/>
          </a:bodyPr>
          <a:lstStyle/>
          <a:p>
            <a:pPr rtl="0"/>
            <a:r>
              <a:rPr lang="es" sz="2800" dirty="0"/>
              <a:t>LISTA DE VERIFICACIÓN PARA </a:t>
            </a:r>
            <a:r>
              <a:rPr lang="es" sz="2800" dirty="0" smtClean="0"/>
              <a:t/>
            </a:r>
            <a:br>
              <a:rPr lang="es" sz="2800" dirty="0" smtClean="0"/>
            </a:br>
            <a:r>
              <a:rPr lang="es" sz="2800" dirty="0" smtClean="0"/>
              <a:t>EVALUAR </a:t>
            </a:r>
            <a:r>
              <a:rPr lang="es" sz="2800" dirty="0"/>
              <a:t>habilidades</a:t>
            </a:r>
            <a:endParaRPr lang="en-US" sz="2800" dirty="0"/>
          </a:p>
        </p:txBody>
      </p:sp>
      <p:pic>
        <p:nvPicPr>
          <p:cNvPr id="5" name="Picture 4" descr="ESP-Checklists_TeachTools-Skills-1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34643" y="1876365"/>
            <a:ext cx="7248847" cy="45693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935314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es"/>
              <a:t>ELEGIR un MÉTODO DE REGISTRO</a:t>
            </a:r>
            <a:endParaRPr lang="en-US" dirty="0"/>
          </a:p>
        </p:txBody>
      </p:sp>
      <p:sp>
        <p:nvSpPr>
          <p:cNvPr id="4" name="Rectangle 3"/>
          <p:cNvSpPr/>
          <p:nvPr/>
        </p:nvSpPr>
        <p:spPr>
          <a:xfrm>
            <a:off x="533400" y="2045263"/>
            <a:ext cx="4013200" cy="2094937"/>
          </a:xfrm>
          <a:prstGeom prst="rect">
            <a:avLst/>
          </a:prstGeom>
          <a:solidFill>
            <a:srgbClr val="FF66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r>
              <a:rPr lang="es" sz="3200" dirty="0">
                <a:latin typeface="Century Gothic"/>
                <a:cs typeface="Century Gothic"/>
              </a:rPr>
              <a:t>Marcas de verificación</a:t>
            </a:r>
            <a:endParaRPr lang="en-US" sz="3200" dirty="0">
              <a:latin typeface="Century Gothic"/>
              <a:cs typeface="Century Gothic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4660900" y="2045263"/>
            <a:ext cx="4013200" cy="2094937"/>
          </a:xfrm>
          <a:prstGeom prst="rect">
            <a:avLst/>
          </a:prstGeom>
          <a:solidFill>
            <a:srgbClr val="004E9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r>
              <a:rPr lang="es" sz="3200">
                <a:latin typeface="Century Gothic"/>
                <a:cs typeface="Century Gothic"/>
              </a:rPr>
              <a:t>Sí/No</a:t>
            </a:r>
          </a:p>
        </p:txBody>
      </p:sp>
      <p:sp>
        <p:nvSpPr>
          <p:cNvPr id="7" name="Rectangle 6"/>
          <p:cNvSpPr/>
          <p:nvPr/>
        </p:nvSpPr>
        <p:spPr>
          <a:xfrm>
            <a:off x="533400" y="4259525"/>
            <a:ext cx="4013200" cy="2094937"/>
          </a:xfrm>
          <a:prstGeom prst="rect">
            <a:avLst/>
          </a:prstGeom>
          <a:solidFill>
            <a:srgbClr val="008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r>
              <a:rPr lang="es" sz="3200" dirty="0" smtClean="0">
                <a:latin typeface="Century Gothic"/>
                <a:cs typeface="Century Gothic"/>
              </a:rPr>
              <a:t>Anotación </a:t>
            </a:r>
            <a:r>
              <a:rPr lang="es" sz="3200" dirty="0">
                <a:latin typeface="Century Gothic"/>
                <a:cs typeface="Century Gothic"/>
              </a:rPr>
              <a:t>específica</a:t>
            </a:r>
          </a:p>
        </p:txBody>
      </p:sp>
      <p:sp>
        <p:nvSpPr>
          <p:cNvPr id="8" name="Rectangle 7"/>
          <p:cNvSpPr/>
          <p:nvPr/>
        </p:nvSpPr>
        <p:spPr>
          <a:xfrm>
            <a:off x="4660900" y="4259525"/>
            <a:ext cx="4013200" cy="2094937"/>
          </a:xfrm>
          <a:prstGeom prst="rect">
            <a:avLst/>
          </a:prstGeom>
          <a:solidFill>
            <a:schemeClr val="accent4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r>
              <a:rPr lang="es" sz="3200">
                <a:latin typeface="Century Gothic"/>
                <a:cs typeface="Century Gothic"/>
              </a:rPr>
              <a:t>Categorías predefinidas</a:t>
            </a:r>
          </a:p>
        </p:txBody>
      </p:sp>
    </p:spTree>
    <p:extLst>
      <p:ext uri="{BB962C8B-B14F-4D97-AF65-F5344CB8AC3E}">
        <p14:creationId xmlns:p14="http://schemas.microsoft.com/office/powerpoint/2010/main" val="14810751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5" grpId="0" animBg="1"/>
      <p:bldP spid="7" grpId="0" animBg="1"/>
      <p:bldP spid="8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7" name="Title 1"/>
          <p:cNvSpPr>
            <a:spLocks noGrp="1"/>
          </p:cNvSpPr>
          <p:nvPr>
            <p:ph type="title"/>
          </p:nvPr>
        </p:nvSpPr>
        <p:spPr bwMode="auto"/>
        <p:txBody>
          <a:bodyPr wrap="square" numCol="1" rtlCol="0" anchorCtr="0" compatLnSpc="1">
            <a:prstTxWarp prst="textNoShape">
              <a:avLst/>
            </a:prstTxWarp>
            <a:normAutofit/>
          </a:bodyPr>
          <a:lstStyle/>
          <a:p>
            <a:pPr rtl="0" eaLnBrk="1" hangingPunct="1"/>
            <a:r>
              <a:rPr lang="es" sz="2800" cap="none" dirty="0">
                <a:latin typeface="Century Gothic" charset="0"/>
              </a:rPr>
              <a:t>EJEMPLO: LISTA DE VERIFICACIÓN PARA HABILIDADES MOTRICES GRUESAS</a:t>
            </a:r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608301204"/>
              </p:ext>
            </p:extLst>
          </p:nvPr>
        </p:nvGraphicFramePr>
        <p:xfrm>
          <a:off x="1277686" y="2040215"/>
          <a:ext cx="6607040" cy="4051235"/>
        </p:xfrm>
        <a:graphic>
          <a:graphicData uri="http://schemas.openxmlformats.org/drawingml/2006/table">
            <a:tbl>
              <a:tblPr/>
              <a:tblGrid>
                <a:gridCol w="1407883"/>
                <a:gridCol w="1375858"/>
                <a:gridCol w="1283253"/>
                <a:gridCol w="1329555"/>
                <a:gridCol w="1210491"/>
              </a:tblGrid>
              <a:tr h="640167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800" b="1" i="0" u="none" strike="noStrike" cap="none" normalizeH="0" dirty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Nombre del niño: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800" b="1" i="0" u="none" strike="noStrike" cap="none" normalizeH="0" dirty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Semana del: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800" b="1" i="0" u="none" strike="noStrike" cap="none" normalizeH="0" dirty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Arrojar una pelota </a:t>
                      </a:r>
                      <a: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/>
                      </a:r>
                      <a:b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</a:br>
                      <a:endParaRPr kumimoji="0" lang="en-US" sz="1800" b="1" i="0" u="none" strike="noStrike" cap="none" normalizeH="0" baseline="0" dirty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Century Gothic"/>
                        <a:ea typeface="ＭＳ Ｐゴシック" charset="0"/>
                        <a:cs typeface="Century Gothic"/>
                      </a:endParaRP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800" b="1" i="0" u="none" strike="noStrike" cap="none" normalizeH="0" dirty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Atrapar una pelota </a:t>
                      </a:r>
                      <a: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/>
                      </a:r>
                      <a:b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</a:br>
                      <a:endParaRPr kumimoji="0" lang="en-US" sz="1800" b="1" i="0" u="none" strike="noStrike" cap="none" normalizeH="0" baseline="0" dirty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Century Gothic"/>
                        <a:ea typeface="ＭＳ Ｐゴシック" charset="0"/>
                        <a:cs typeface="Century Gothic"/>
                      </a:endParaRP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800" b="1" i="0" u="none" strike="noStrike" cap="none" normalizeH="0" dirty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Patear una pelota </a:t>
                      </a:r>
                      <a: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/>
                      </a:r>
                      <a:b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</a:br>
                      <a:endParaRPr kumimoji="0" lang="en-US" sz="1800" b="1" i="0" u="none" strike="noStrike" cap="none" normalizeH="0" baseline="0" dirty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Century Gothic"/>
                        <a:ea typeface="ＭＳ Ｐゴシック" charset="0"/>
                        <a:cs typeface="Century Gothic"/>
                      </a:endParaRP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</a:tr>
              <a:tr h="501654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800" b="0" i="0" u="none" strike="noStrike" cap="none" normalizeH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Charlie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800" b="0" i="0" u="none" strike="noStrike" cap="none" normalizeH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18/3/2014</a:t>
                      </a: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entury Gothic"/>
                        <a:ea typeface="ＭＳ Ｐゴシック" charset="0"/>
                        <a:cs typeface="Century Gothic"/>
                      </a:endParaRP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lang="es" sz="1800" b="0" i="0" u="none" strike="noStrike" cap="none" normalizeH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Sí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800" b="0" i="0" u="none" strike="noStrike" cap="none" normalizeH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Sí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lang="es" sz="1800" b="0" i="0" u="none" strike="noStrike" cap="none" normalizeH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No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</a:tr>
              <a:tr h="49611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800" b="0" i="0" u="none" strike="noStrike" cap="none" normalizeH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Santiago</a:t>
                      </a: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entury Gothic"/>
                        <a:ea typeface="ＭＳ Ｐゴシック" charset="0"/>
                        <a:cs typeface="Century Gothic"/>
                      </a:endParaRP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800" b="0" i="0" u="none" strike="noStrike" cap="none" normalizeH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18/3/2014</a:t>
                      </a: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entury Gothic"/>
                        <a:ea typeface="ＭＳ Ｐゴシック" charset="0"/>
                        <a:cs typeface="Century Gothic"/>
                      </a:endParaRP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lang="es" sz="1800" b="0" i="0" u="none" strike="noStrike" cap="none" normalizeH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No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800" b="0" i="0" u="none" strike="noStrike" cap="none" normalizeH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No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lang="es" sz="1800" b="0" i="0" u="none" strike="noStrike" cap="none" normalizeH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No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</a:tr>
              <a:tr h="46965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800" b="0" i="0" u="none" strike="noStrike" cap="none" normalizeH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Kashia</a:t>
                      </a: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entury Gothic"/>
                        <a:ea typeface="ＭＳ Ｐゴシック" charset="0"/>
                        <a:cs typeface="Century Gothic"/>
                      </a:endParaRP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800" b="0" i="0" u="none" strike="noStrike" cap="none" normalizeH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18/3/2014</a:t>
                      </a: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entury Gothic"/>
                        <a:ea typeface="ＭＳ Ｐゴシック" charset="0"/>
                        <a:cs typeface="Century Gothic"/>
                      </a:endParaRP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lang="es" sz="1800" b="0" i="0" u="none" strike="noStrike" cap="none" normalizeH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Sí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800" b="0" i="0" u="none" strike="noStrike" cap="none" normalizeH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No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lang="es" sz="1800" b="0" i="0" u="none" strike="noStrike" cap="none" normalizeH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No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</a:tr>
              <a:tr h="46965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800" b="0" i="0" u="none" strike="noStrike" cap="none" normalizeH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Jon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800" b="0" i="0" u="none" strike="noStrike" cap="none" normalizeH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18/3/2014</a:t>
                      </a: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entury Gothic"/>
                        <a:ea typeface="ＭＳ Ｐゴシック" charset="0"/>
                        <a:cs typeface="Century Gothic"/>
                      </a:endParaRP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lang="es" sz="1800" b="0" i="0" u="none" strike="noStrike" cap="none" normalizeH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Sí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800" b="0" i="0" u="none" strike="noStrike" cap="none" normalizeH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Sí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lang="es" sz="1800" b="0" i="0" u="none" strike="noStrike" cap="none" normalizeH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Sí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</a:tr>
              <a:tr h="44319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800" b="0" i="0" u="none" strike="noStrike" cap="none" normalizeH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Lily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18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800" b="0" i="0" u="none" strike="noStrike" cap="none" normalizeH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18/3/2014</a:t>
                      </a: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entury Gothic"/>
                        <a:ea typeface="ＭＳ Ｐゴシック" charset="0"/>
                        <a:cs typeface="Century Gothic"/>
                      </a:endParaRP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18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lang="es" sz="1800" b="0" i="0" u="none" strike="noStrike" cap="none" normalizeH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No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18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800" b="0" i="0" u="none" strike="noStrike" cap="none" normalizeH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No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18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lang="es" sz="1800" b="0" i="0" u="none" strike="noStrike" cap="none" normalizeH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No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18000"/>
                      </a:srgbClr>
                    </a:solidFill>
                  </a:tcPr>
                </a:tc>
              </a:tr>
              <a:tr h="482217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800" b="0" i="0" u="none" strike="noStrike" cap="none" normalizeH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Will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800" b="0" i="0" u="none" strike="noStrike" cap="none" normalizeH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18/3/2014</a:t>
                      </a: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entury Gothic"/>
                        <a:ea typeface="ＭＳ Ｐゴシック" charset="0"/>
                        <a:cs typeface="Century Gothic"/>
                      </a:endParaRP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lang="es" sz="1800" b="0" i="0" u="none" strike="noStrike" cap="none" normalizeH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Sí 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lang="es" sz="1800" b="0" i="0" u="none" strike="noStrike" cap="none" normalizeH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Sí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lang="es" sz="1800" b="0" i="0" u="none" strike="noStrike" cap="none" normalizeH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No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72323959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5" name="Title 1"/>
          <p:cNvSpPr>
            <a:spLocks noGrp="1"/>
          </p:cNvSpPr>
          <p:nvPr>
            <p:ph type="title"/>
          </p:nvPr>
        </p:nvSpPr>
        <p:spPr bwMode="auto"/>
        <p:txBody>
          <a:bodyPr wrap="square" numCol="1" rtlCol="0" anchorCtr="0" compatLnSpc="1">
            <a:prstTxWarp prst="textNoShape">
              <a:avLst/>
            </a:prstTxWarp>
          </a:bodyPr>
          <a:lstStyle/>
          <a:p>
            <a:pPr rtl="0" eaLnBrk="1" hangingPunct="1"/>
            <a:r>
              <a:rPr lang="es" cap="none" dirty="0">
                <a:latin typeface="Century Gothic" charset="0"/>
              </a:rPr>
              <a:t>EJEMPLO: UTILIZAR CONTEOS</a:t>
            </a:r>
          </a:p>
        </p:txBody>
      </p:sp>
      <p:sp>
        <p:nvSpPr>
          <p:cNvPr id="36866" name="TextBox 4"/>
          <p:cNvSpPr txBox="1">
            <a:spLocks noChangeArrowheads="1"/>
          </p:cNvSpPr>
          <p:nvPr/>
        </p:nvSpPr>
        <p:spPr bwMode="auto">
          <a:xfrm>
            <a:off x="1617663" y="1377950"/>
            <a:ext cx="18415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rtlCol="0">
            <a:spAutoFit/>
          </a:bodyPr>
          <a:lstStyle>
            <a:lvl1pPr algn="l" rtl="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algn="l" rtl="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algn="l" rtl="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algn="l" rtl="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algn="l" rtl="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rtl="0" eaLnBrk="1" hangingPunct="1"/>
            <a:endParaRPr lang="en-US" sz="1800">
              <a:latin typeface="Calibri" charset="0"/>
            </a:endParaRPr>
          </a:p>
        </p:txBody>
      </p:sp>
      <p:graphicFrame>
        <p:nvGraphicFramePr>
          <p:cNvPr id="8" name="Content Placeholder 7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125367634"/>
              </p:ext>
            </p:extLst>
          </p:nvPr>
        </p:nvGraphicFramePr>
        <p:xfrm>
          <a:off x="523615" y="1960826"/>
          <a:ext cx="8068883" cy="4116124"/>
        </p:xfrm>
        <a:graphic>
          <a:graphicData uri="http://schemas.openxmlformats.org/drawingml/2006/table">
            <a:tbl>
              <a:tblPr/>
              <a:tblGrid>
                <a:gridCol w="1731999"/>
                <a:gridCol w="1584221"/>
                <a:gridCol w="1584221"/>
                <a:gridCol w="1584221"/>
                <a:gridCol w="1584221"/>
              </a:tblGrid>
              <a:tr h="484188">
                <a:tc gridSpan="3"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500" b="1" i="0" u="none" strike="noStrike" cap="none" normalizeH="0" dirty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Conducta: Participación verbal 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 hMerge="1">
                  <a:txBody>
                    <a:bodyPr/>
                    <a:lstStyle/>
                    <a:p>
                      <a:pPr rtl="0"/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pPr rtl="0"/>
                      <a:endParaRPr lang="en-US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500" b="1" i="0" u="none" strike="noStrike" cap="none" normalizeH="0" dirty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Fecha: </a:t>
                      </a:r>
                      <a:r>
                        <a:rPr lang="es" sz="1500" b="1" i="0" u="none" strike="noStrike" cap="none" normalizeH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4/10/2014</a:t>
                      </a:r>
                      <a:endParaRPr kumimoji="0" lang="en-US" sz="1500" b="1" i="0" u="none" strike="noStrike" cap="none" normalizeH="0" baseline="0" dirty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 hMerge="1">
                  <a:txBody>
                    <a:bodyPr/>
                    <a:lstStyle/>
                    <a:p>
                      <a:pPr rtl="0"/>
                      <a:endParaRPr lang="en-US"/>
                    </a:p>
                  </a:txBody>
                  <a:tcPr/>
                </a:tc>
              </a:tr>
              <a:tr h="48418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500" b="1" i="0" u="none" strike="noStrike" cap="none" normalizeH="0" dirty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Nombre del </a:t>
                      </a:r>
                      <a:r>
                        <a:rPr lang="es" sz="1500" b="1" i="0" u="none" strike="noStrike" cap="none" normalizeH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niño/a:</a:t>
                      </a:r>
                      <a:endParaRPr kumimoji="0" lang="en-US" sz="1500" b="1" i="0" u="none" strike="noStrike" cap="none" normalizeH="0" baseline="0" dirty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 gridSpan="4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500" b="1" i="0" u="none" strike="noStrike" cap="none" normalizeH="0" dirty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ACTIVIDAD</a:t>
                      </a:r>
                      <a:endParaRPr kumimoji="0" lang="en-US" sz="1500" b="1" i="0" u="none" strike="noStrike" cap="none" normalizeH="0" baseline="0" dirty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 hMerge="1">
                  <a:txBody>
                    <a:bodyPr/>
                    <a:lstStyle/>
                    <a:p>
                      <a:pPr rtl="0"/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pPr rtl="0"/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pPr rtl="0"/>
                      <a:endParaRPr lang="en-US"/>
                    </a:p>
                  </a:txBody>
                  <a:tcPr/>
                </a:tc>
              </a:tr>
              <a:tr h="517163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600" b="0" i="0" u="none" strike="noStrike" cap="none" normalizeH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Hora del círculo en la alfombra por la mañana</a:t>
                      </a:r>
                      <a:endParaRPr kumimoji="0" lang="en-US" sz="16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600" b="0" i="0" u="none" strike="noStrike" cap="none" normalizeH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Círculo de lectura</a:t>
                      </a:r>
                      <a:endParaRPr kumimoji="0" lang="en-US" sz="16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 hMerge="1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600" b="0" i="0" u="none" strike="noStrike" cap="none" normalizeH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Hora del círculo en la alfombra por la tarde</a:t>
                      </a:r>
                      <a:endParaRPr kumimoji="0" lang="en-US" sz="16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</a:tr>
              <a:tr h="425821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600" b="0" i="0" u="none" strike="noStrike" cap="none" normalizeH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Carson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600" b="0" i="0" u="none" strike="noStrike" cap="none" normalizeH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600" b="0" i="0" u="none" strike="noStrike" cap="none" normalizeH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 hMerge="1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600" b="0" i="0" u="none" strike="noStrike" cap="none" normalizeH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IIII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</a:tr>
              <a:tr h="409575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600" b="0" i="0" u="none" strike="noStrike" cap="none" normalizeH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Tanya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600" b="0" i="0" u="none" strike="noStrike" cap="none" normalizeH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–</a:t>
                      </a:r>
                      <a:endParaRPr kumimoji="0" lang="en-US" sz="16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600" b="0" i="0" u="none" strike="noStrike" cap="none" normalizeH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 hMerge="1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600" b="0" i="0" u="none" strike="noStrike" cap="none" normalizeH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</a:tr>
              <a:tr h="390525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600" b="0" i="0" u="none" strike="noStrike" cap="none" normalizeH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Monique</a:t>
                      </a:r>
                      <a:endParaRPr kumimoji="0" lang="en-US" sz="16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600" b="0" i="0" u="none" strike="noStrike" cap="none" normalizeH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IIII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600" b="0" i="0" u="none" strike="noStrike" cap="none" normalizeH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 hMerge="1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600" b="0" i="0" u="none" strike="noStrike" cap="none" normalizeH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III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</a:tr>
              <a:tr h="400050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600" b="0" i="0" u="none" strike="noStrike" cap="none" normalizeH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Tony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600" b="0" i="0" u="none" strike="noStrike" cap="none" normalizeH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III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600" b="0" i="0" u="none" strike="noStrike" cap="none" normalizeH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III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 hMerge="1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600" b="0" i="0" u="none" strike="noStrike" cap="none" normalizeH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III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</a:tr>
              <a:tr h="390525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600" b="0" i="0" u="none" strike="noStrike" cap="none" normalizeH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Miguel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600" b="0" i="0" u="none" strike="noStrike" cap="none" normalizeH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600" b="0" i="0" u="none" strike="noStrike" cap="none" normalizeH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–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 hMerge="1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s" sz="1600" b="0" i="0" u="none" strike="noStrike" cap="none" normalizeH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31878772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3" name="Title 1"/>
          <p:cNvSpPr>
            <a:spLocks noGrp="1"/>
          </p:cNvSpPr>
          <p:nvPr>
            <p:ph type="title"/>
          </p:nvPr>
        </p:nvSpPr>
        <p:spPr bwMode="auto"/>
        <p:txBody>
          <a:bodyPr wrap="square" numCol="1" rtlCol="0" anchorCtr="0" compatLnSpc="1">
            <a:prstTxWarp prst="textNoShape">
              <a:avLst/>
            </a:prstTxWarp>
            <a:normAutofit/>
          </a:bodyPr>
          <a:lstStyle/>
          <a:p>
            <a:pPr rtl="0" eaLnBrk="1" hangingPunct="1"/>
            <a:r>
              <a:rPr lang="es" sz="2800" cap="none" dirty="0">
                <a:latin typeface="Century Gothic" charset="0"/>
              </a:rPr>
              <a:t>EJEMPLO: ESCALA DE RANGO</a:t>
            </a:r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253363949"/>
              </p:ext>
            </p:extLst>
          </p:nvPr>
        </p:nvGraphicFramePr>
        <p:xfrm>
          <a:off x="752250" y="1950854"/>
          <a:ext cx="7674881" cy="4430096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084278"/>
                <a:gridCol w="1530201"/>
                <a:gridCol w="1530201"/>
                <a:gridCol w="1530201"/>
              </a:tblGrid>
              <a:tr h="801871">
                <a:tc>
                  <a:txBody>
                    <a:bodyPr/>
                    <a:lstStyle/>
                    <a:p>
                      <a:pPr rtl="0"/>
                      <a:r>
                        <a:rPr lang="es" sz="1500" dirty="0">
                          <a:latin typeface="Century Gothic"/>
                          <a:cs typeface="Century Gothic"/>
                        </a:rPr>
                        <a:t> Nombre del niño: Cameron</a:t>
                      </a:r>
                      <a:endParaRPr lang="en-US" sz="15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/>
                      <a:r>
                        <a:rPr lang="es" sz="1500" dirty="0" smtClean="0">
                          <a:latin typeface="Century Gothic"/>
                          <a:cs typeface="Century Gothic"/>
                        </a:rPr>
                        <a:t>Fecha: 19/2/14</a:t>
                      </a:r>
                      <a:endParaRPr lang="en-US" sz="15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/>
                    </a:solidFill>
                  </a:tcPr>
                </a:tc>
                <a:tc gridSpan="2">
                  <a:txBody>
                    <a:bodyPr/>
                    <a:lstStyle/>
                    <a:p>
                      <a:pPr rtl="0"/>
                      <a:r>
                        <a:rPr lang="es" sz="1500" dirty="0">
                          <a:latin typeface="Century Gothic"/>
                          <a:cs typeface="Century Gothic"/>
                        </a:rPr>
                        <a:t>Dominio: </a:t>
                      </a:r>
                      <a:r>
                        <a:rPr lang="es" sz="1500" dirty="0" smtClean="0">
                          <a:latin typeface="Century Gothic"/>
                          <a:cs typeface="Century Gothic"/>
                        </a:rPr>
                        <a:t>Conocimiento </a:t>
                      </a:r>
                      <a:r>
                        <a:rPr lang="es" sz="1500" dirty="0">
                          <a:latin typeface="Century Gothic"/>
                          <a:cs typeface="Century Gothic"/>
                        </a:rPr>
                        <a:t>y </a:t>
                      </a:r>
                      <a:r>
                        <a:rPr lang="es" sz="1500" dirty="0" smtClean="0">
                          <a:latin typeface="Century Gothic"/>
                          <a:cs typeface="Century Gothic"/>
                        </a:rPr>
                        <a:t>destrezas sobre </a:t>
                      </a:r>
                      <a:r>
                        <a:rPr lang="es" sz="1500" dirty="0">
                          <a:latin typeface="Century Gothic"/>
                          <a:cs typeface="Century Gothic"/>
                        </a:rPr>
                        <a:t>matemáticas: Patrones </a:t>
                      </a:r>
                      <a:endParaRPr lang="en-US" sz="15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/>
                    </a:solidFill>
                  </a:tcPr>
                </a:tc>
                <a:tc hMerge="1">
                  <a:txBody>
                    <a:bodyPr/>
                    <a:lstStyle/>
                    <a:p>
                      <a:pPr rtl="0"/>
                      <a:endParaRPr lang="en-US" dirty="0"/>
                    </a:p>
                  </a:txBody>
                  <a:tcPr/>
                </a:tc>
              </a:tr>
              <a:tr h="365760">
                <a:tc>
                  <a:txBody>
                    <a:bodyPr/>
                    <a:lstStyle/>
                    <a:p>
                      <a:pPr rtl="0"/>
                      <a:endParaRPr lang="en-US" sz="1500" dirty="0">
                        <a:latin typeface="Century Gothic"/>
                        <a:cs typeface="Century Gothic"/>
                      </a:endParaRPr>
                    </a:p>
                  </a:txBody>
                  <a:tcP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/>
                      <a:r>
                        <a:rPr lang="es" sz="1500" dirty="0">
                          <a:solidFill>
                            <a:srgbClr val="FFFFFF"/>
                          </a:solidFill>
                          <a:latin typeface="Century Gothic"/>
                          <a:cs typeface="Century Gothic"/>
                        </a:rPr>
                        <a:t>Siempre</a:t>
                      </a:r>
                      <a:endParaRPr lang="en-US" sz="1500" dirty="0">
                        <a:solidFill>
                          <a:srgbClr val="FFFFFF"/>
                        </a:solidFill>
                        <a:latin typeface="Century Gothic"/>
                        <a:cs typeface="Century Gothic"/>
                      </a:endParaRPr>
                    </a:p>
                  </a:txBody>
                  <a:tcP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/>
                      <a:r>
                        <a:rPr lang="es" sz="1500">
                          <a:solidFill>
                            <a:srgbClr val="FFFFFF"/>
                          </a:solidFill>
                          <a:latin typeface="Century Gothic"/>
                          <a:cs typeface="Century Gothic"/>
                        </a:rPr>
                        <a:t>A veces</a:t>
                      </a:r>
                      <a:endParaRPr lang="en-US" sz="1500" dirty="0">
                        <a:solidFill>
                          <a:srgbClr val="FFFFFF"/>
                        </a:solidFill>
                        <a:latin typeface="Century Gothic"/>
                        <a:cs typeface="Century Gothic"/>
                      </a:endParaRPr>
                    </a:p>
                  </a:txBody>
                  <a:tcP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/>
                      <a:r>
                        <a:rPr lang="es" sz="1500">
                          <a:solidFill>
                            <a:srgbClr val="FFFFFF"/>
                          </a:solidFill>
                          <a:latin typeface="Century Gothic"/>
                          <a:cs typeface="Century Gothic"/>
                        </a:rPr>
                        <a:t>Nunca</a:t>
                      </a:r>
                      <a:endParaRPr lang="en-US" sz="1500" dirty="0">
                        <a:solidFill>
                          <a:srgbClr val="FFFFFF"/>
                        </a:solidFill>
                        <a:latin typeface="Century Gothic"/>
                        <a:cs typeface="Century Gothic"/>
                      </a:endParaRPr>
                    </a:p>
                  </a:txBody>
                  <a:tcPr>
                    <a:solidFill>
                      <a:srgbClr val="FF6600"/>
                    </a:solidFill>
                  </a:tcPr>
                </a:tc>
              </a:tr>
              <a:tr h="472440">
                <a:tc>
                  <a:txBody>
                    <a:bodyPr/>
                    <a:lstStyle/>
                    <a:p>
                      <a:pPr marL="0" indent="0" rtl="0">
                        <a:buFont typeface="+mj-lt"/>
                        <a:buNone/>
                      </a:pPr>
                      <a:r>
                        <a:rPr lang="es" sz="1500" dirty="0">
                          <a:latin typeface="Century Gothic"/>
                          <a:cs typeface="Century Gothic"/>
                        </a:rPr>
                        <a:t>1. Clasifica objetos por color</a:t>
                      </a:r>
                      <a:endParaRPr lang="en-US" sz="15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>
                        <a:buFont typeface="Wingdings" pitchFamily="2" charset="2"/>
                        <a:buNone/>
                      </a:pPr>
                      <a:r>
                        <a:rPr lang="es" sz="1500">
                          <a:latin typeface="Century Gothic"/>
                          <a:ea typeface="Zapf Dingbats"/>
                          <a:cs typeface="Century Gothic"/>
                        </a:rPr>
                        <a:t>✓</a:t>
                      </a:r>
                      <a:endParaRPr lang="en-US" sz="15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/>
                      <a:endParaRPr lang="en-US" sz="1500" strike="sngStrike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/>
                      <a:endParaRPr lang="en-US" sz="1500" strike="sngStrike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</a:tr>
              <a:tr h="419100">
                <a:tc>
                  <a:txBody>
                    <a:bodyPr/>
                    <a:lstStyle/>
                    <a:p>
                      <a:pPr rtl="0"/>
                      <a:r>
                        <a:rPr lang="es" sz="1500" dirty="0">
                          <a:latin typeface="Century Gothic"/>
                          <a:cs typeface="Century Gothic"/>
                        </a:rPr>
                        <a:t>2. Clasifica objetos por forma</a:t>
                      </a:r>
                      <a:endParaRPr lang="en-US" sz="15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/>
                      <a:endParaRPr lang="en-US" sz="15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s" sz="1500">
                          <a:latin typeface="Century Gothic"/>
                          <a:ea typeface="Zapf Dingbats"/>
                          <a:cs typeface="Century Gothic"/>
                        </a:rPr>
                        <a:t>✓</a:t>
                      </a:r>
                      <a:endParaRPr lang="en-US" sz="1500" dirty="0" smtClean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>
                        <a:buFont typeface="Wingdings" pitchFamily="2" charset="2"/>
                        <a:buNone/>
                      </a:pPr>
                      <a:endParaRPr lang="en-US" sz="1500" dirty="0" smtClean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40000"/>
                      </a:srgbClr>
                    </a:solidFill>
                  </a:tcPr>
                </a:tc>
              </a:tr>
              <a:tr h="390525"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s" sz="1500">
                          <a:latin typeface="Century Gothic"/>
                          <a:cs typeface="Century Gothic"/>
                        </a:rPr>
                        <a:t>3. Clasifica objetos por tamaño</a:t>
                      </a:r>
                      <a:endParaRPr lang="en-US" sz="1500" dirty="0" smtClean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s" sz="1500" dirty="0">
                          <a:latin typeface="Century Gothic"/>
                          <a:ea typeface="Zapf Dingbats"/>
                          <a:cs typeface="Century Gothic"/>
                        </a:rPr>
                        <a:t>✓</a:t>
                      </a:r>
                      <a:endParaRPr lang="en-US" sz="1500" dirty="0" smtClean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/>
                      <a:endParaRPr lang="en-US" sz="15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>
                        <a:buFont typeface="Wingdings" pitchFamily="2" charset="2"/>
                        <a:buChar char="ü"/>
                      </a:pPr>
                      <a:endParaRPr lang="en-US" sz="1500" dirty="0" smtClean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</a:tr>
              <a:tr h="579120">
                <a:tc>
                  <a:txBody>
                    <a:bodyPr/>
                    <a:lstStyle/>
                    <a:p>
                      <a:pPr rtl="0"/>
                      <a:r>
                        <a:rPr lang="es" sz="1500" dirty="0">
                          <a:latin typeface="Century Gothic"/>
                          <a:cs typeface="Century Gothic"/>
                        </a:rPr>
                        <a:t>4. Coloca objetos en orden, de más pequeño a más grande </a:t>
                      </a:r>
                      <a:endParaRPr lang="en-US" sz="1500" dirty="0" smtClean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/>
                      <a:endParaRPr lang="en-US" sz="15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s" sz="1500" dirty="0">
                          <a:latin typeface="Century Gothic"/>
                          <a:ea typeface="Zapf Dingbats"/>
                          <a:cs typeface="Century Gothic"/>
                        </a:rPr>
                        <a:t>✓</a:t>
                      </a:r>
                      <a:endParaRPr lang="en-US" sz="1500" dirty="0" smtClean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>
                        <a:buFont typeface="Wingdings" pitchFamily="2" charset="2"/>
                        <a:buChar char="ü"/>
                      </a:pPr>
                      <a:endParaRPr lang="en-US" sz="15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40000"/>
                      </a:srgbClr>
                    </a:solidFill>
                  </a:tcPr>
                </a:tc>
              </a:tr>
              <a:tr h="506730">
                <a:tc>
                  <a:txBody>
                    <a:bodyPr/>
                    <a:lstStyle/>
                    <a:p>
                      <a:pPr rtl="0"/>
                      <a:r>
                        <a:rPr lang="es" sz="1500">
                          <a:latin typeface="Century Gothic"/>
                          <a:cs typeface="Century Gothic"/>
                        </a:rPr>
                        <a:t>5. Reconoce patrones simples</a:t>
                      </a: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s" sz="1500">
                          <a:latin typeface="Century Gothic"/>
                          <a:ea typeface="Zapf Dingbats"/>
                          <a:cs typeface="Century Gothic"/>
                        </a:rPr>
                        <a:t>✓</a:t>
                      </a:r>
                      <a:endParaRPr lang="en-US" sz="1500" dirty="0" smtClean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/>
                      <a:endParaRPr lang="en-US" sz="15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>
                        <a:buFont typeface="Wingdings" pitchFamily="2" charset="2"/>
                        <a:buNone/>
                      </a:pPr>
                      <a:endParaRPr lang="en-US" sz="15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</a:tr>
              <a:tr h="447275">
                <a:tc>
                  <a:txBody>
                    <a:bodyPr/>
                    <a:lstStyle/>
                    <a:p>
                      <a:pPr rtl="0"/>
                      <a:r>
                        <a:rPr lang="es" sz="1500">
                          <a:latin typeface="Century Gothic"/>
                          <a:cs typeface="Century Gothic"/>
                        </a:rPr>
                        <a:t>6. Amplía patrones simples</a:t>
                      </a:r>
                      <a:endParaRPr lang="en-US" sz="15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/>
                      <a:endParaRPr lang="en-US" sz="15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s" sz="1500">
                          <a:latin typeface="Century Gothic"/>
                          <a:ea typeface="Zapf Dingbats"/>
                          <a:cs typeface="Century Gothic"/>
                        </a:rPr>
                        <a:t>✓</a:t>
                      </a:r>
                      <a:endParaRPr lang="en-US" sz="1500" dirty="0" smtClean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/>
                      <a:endParaRPr lang="en-US" sz="1500" strike="sngStrike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40000"/>
                      </a:srgbClr>
                    </a:solidFill>
                  </a:tcPr>
                </a:tc>
              </a:tr>
              <a:tr h="447275">
                <a:tc>
                  <a:txBody>
                    <a:bodyPr/>
                    <a:lstStyle/>
                    <a:p>
                      <a:pPr rtl="0"/>
                      <a:r>
                        <a:rPr lang="es" sz="1500">
                          <a:latin typeface="Century Gothic"/>
                          <a:cs typeface="Century Gothic"/>
                        </a:rPr>
                        <a:t>7. Crea patrones simples</a:t>
                      </a:r>
                      <a:endParaRPr lang="en-US" sz="15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/>
                      <a:endParaRPr lang="en-US" sz="15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/>
                      <a:endParaRPr lang="en-US" sz="15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/>
                      <a:r>
                        <a:rPr lang="es" sz="1500" dirty="0">
                          <a:latin typeface="Century Gothic"/>
                          <a:ea typeface="Zapf Dingbats"/>
                          <a:cs typeface="Century Gothic"/>
                        </a:rPr>
                        <a:t>✓</a:t>
                      </a:r>
                      <a:endParaRPr lang="en-US" sz="1500" strike="sngStrike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61473876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/>
          <p:cNvSpPr/>
          <p:nvPr/>
        </p:nvSpPr>
        <p:spPr>
          <a:xfrm>
            <a:off x="1578913" y="1905118"/>
            <a:ext cx="6072298" cy="1005440"/>
          </a:xfrm>
          <a:prstGeom prst="rect">
            <a:avLst/>
          </a:prstGeom>
          <a:solidFill>
            <a:srgbClr val="FF66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/>
          </a:p>
        </p:txBody>
      </p:sp>
      <p:sp>
        <p:nvSpPr>
          <p:cNvPr id="11" name="Rectangle 10"/>
          <p:cNvSpPr/>
          <p:nvPr/>
        </p:nvSpPr>
        <p:spPr>
          <a:xfrm>
            <a:off x="1580914" y="3030623"/>
            <a:ext cx="6072298" cy="984622"/>
          </a:xfrm>
          <a:prstGeom prst="rect">
            <a:avLst/>
          </a:prstGeom>
          <a:solidFill>
            <a:srgbClr val="008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582916" y="4107735"/>
            <a:ext cx="6072298" cy="1045272"/>
          </a:xfrm>
          <a:prstGeom prst="rect">
            <a:avLst/>
          </a:prstGeom>
          <a:solidFill>
            <a:srgbClr val="004E9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es" dirty="0"/>
              <a:t>MANTENERLO </a:t>
            </a:r>
            <a:r>
              <a:rPr lang="es" dirty="0" smtClean="0"/>
              <a:t>SENCILLO</a:t>
            </a:r>
            <a:endParaRPr lang="en-US" dirty="0"/>
          </a:p>
        </p:txBody>
      </p:sp>
      <p:sp>
        <p:nvSpPr>
          <p:cNvPr id="14" name="Rectangle 13"/>
          <p:cNvSpPr/>
          <p:nvPr/>
        </p:nvSpPr>
        <p:spPr>
          <a:xfrm>
            <a:off x="1577262" y="5245612"/>
            <a:ext cx="6072807" cy="1072943"/>
          </a:xfrm>
          <a:prstGeom prst="rect">
            <a:avLst/>
          </a:prstGeom>
          <a:solidFill>
            <a:schemeClr val="accent4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 sz="3200" dirty="0">
              <a:latin typeface="Century Gothic"/>
              <a:cs typeface="Century Gothic"/>
            </a:endParaRPr>
          </a:p>
        </p:txBody>
      </p:sp>
      <p:sp>
        <p:nvSpPr>
          <p:cNvPr id="7" name="Freeform 6"/>
          <p:cNvSpPr/>
          <p:nvPr/>
        </p:nvSpPr>
        <p:spPr>
          <a:xfrm>
            <a:off x="1575470" y="2954669"/>
            <a:ext cx="6018209" cy="1109404"/>
          </a:xfrm>
          <a:custGeom>
            <a:avLst/>
            <a:gdLst>
              <a:gd name="connsiteX0" fmla="*/ 0 w 6614588"/>
              <a:gd name="connsiteY0" fmla="*/ 187918 h 1127282"/>
              <a:gd name="connsiteX1" fmla="*/ 187918 w 6614588"/>
              <a:gd name="connsiteY1" fmla="*/ 0 h 1127282"/>
              <a:gd name="connsiteX2" fmla="*/ 6426670 w 6614588"/>
              <a:gd name="connsiteY2" fmla="*/ 0 h 1127282"/>
              <a:gd name="connsiteX3" fmla="*/ 6614588 w 6614588"/>
              <a:gd name="connsiteY3" fmla="*/ 187918 h 1127282"/>
              <a:gd name="connsiteX4" fmla="*/ 6614588 w 6614588"/>
              <a:gd name="connsiteY4" fmla="*/ 939364 h 1127282"/>
              <a:gd name="connsiteX5" fmla="*/ 6426670 w 6614588"/>
              <a:gd name="connsiteY5" fmla="*/ 1127282 h 1127282"/>
              <a:gd name="connsiteX6" fmla="*/ 187918 w 6614588"/>
              <a:gd name="connsiteY6" fmla="*/ 1127282 h 1127282"/>
              <a:gd name="connsiteX7" fmla="*/ 0 w 6614588"/>
              <a:gd name="connsiteY7" fmla="*/ 939364 h 1127282"/>
              <a:gd name="connsiteX8" fmla="*/ 0 w 6614588"/>
              <a:gd name="connsiteY8" fmla="*/ 187918 h 112728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6614588" h="1127282">
                <a:moveTo>
                  <a:pt x="0" y="187918"/>
                </a:moveTo>
                <a:cubicBezTo>
                  <a:pt x="0" y="84134"/>
                  <a:pt x="84134" y="0"/>
                  <a:pt x="187918" y="0"/>
                </a:cubicBezTo>
                <a:lnTo>
                  <a:pt x="6426670" y="0"/>
                </a:lnTo>
                <a:cubicBezTo>
                  <a:pt x="6530454" y="0"/>
                  <a:pt x="6614588" y="84134"/>
                  <a:pt x="6614588" y="187918"/>
                </a:cubicBezTo>
                <a:lnTo>
                  <a:pt x="6614588" y="939364"/>
                </a:lnTo>
                <a:cubicBezTo>
                  <a:pt x="6614588" y="1043148"/>
                  <a:pt x="6530454" y="1127282"/>
                  <a:pt x="6426670" y="1127282"/>
                </a:cubicBezTo>
                <a:lnTo>
                  <a:pt x="187918" y="1127282"/>
                </a:lnTo>
                <a:cubicBezTo>
                  <a:pt x="84134" y="1127282"/>
                  <a:pt x="0" y="1043148"/>
                  <a:pt x="0" y="939364"/>
                </a:cubicBezTo>
                <a:lnTo>
                  <a:pt x="0" y="187918"/>
                </a:lnTo>
                <a:close/>
              </a:path>
            </a:pathLst>
          </a:custGeom>
          <a:noFill/>
          <a:ln w="38100" cmpd="sng">
            <a:noFill/>
          </a:ln>
          <a:effectLst/>
        </p:spPr>
        <p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54175" tIns="254175" rIns="254175" bIns="254175" numCol="1" spcCol="1270" rtlCol="0" anchor="ctr" anchorCtr="0">
            <a:noAutofit/>
          </a:bodyPr>
          <a:lstStyle/>
          <a:p>
            <a:pPr lvl="0" defTabSz="1244600" rtl="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s" sz="2400" b="1" dirty="0" smtClean="0">
                <a:latin typeface="Century Gothic"/>
                <a:cs typeface="Century Gothic"/>
              </a:rPr>
              <a:t/>
            </a:r>
            <a:br>
              <a:rPr lang="es" sz="2400" b="1" dirty="0" smtClean="0">
                <a:latin typeface="Century Gothic"/>
                <a:cs typeface="Century Gothic"/>
              </a:rPr>
            </a:br>
            <a:r>
              <a:rPr lang="es" sz="2400" b="1" dirty="0" smtClean="0">
                <a:latin typeface="Century Gothic"/>
                <a:cs typeface="Century Gothic"/>
              </a:rPr>
              <a:t>Crear </a:t>
            </a:r>
            <a:r>
              <a:rPr lang="es" sz="2400" dirty="0">
                <a:latin typeface="Century Gothic"/>
                <a:cs typeface="Century Gothic"/>
              </a:rPr>
              <a:t>listas de verificación que sean cortas, claras y simples. </a:t>
            </a:r>
            <a:r>
              <a:rPr lang="en-US" sz="2400" dirty="0" smtClean="0">
                <a:latin typeface="Century Gothic"/>
                <a:cs typeface="Century Gothic"/>
              </a:rPr>
              <a:t/>
            </a:r>
            <a:br>
              <a:rPr lang="en-US" sz="2400" dirty="0" smtClean="0">
                <a:latin typeface="Century Gothic"/>
                <a:cs typeface="Century Gothic"/>
              </a:rPr>
            </a:br>
            <a:endParaRPr lang="en-US" sz="2400" dirty="0" smtClean="0">
              <a:latin typeface="Century Gothic"/>
              <a:cs typeface="Century Gothic"/>
            </a:endParaRPr>
          </a:p>
        </p:txBody>
      </p:sp>
      <p:sp>
        <p:nvSpPr>
          <p:cNvPr id="9" name="Freeform 8"/>
          <p:cNvSpPr/>
          <p:nvPr/>
        </p:nvSpPr>
        <p:spPr>
          <a:xfrm>
            <a:off x="1575470" y="5248426"/>
            <a:ext cx="6018209" cy="1050911"/>
          </a:xfrm>
          <a:custGeom>
            <a:avLst/>
            <a:gdLst>
              <a:gd name="connsiteX0" fmla="*/ 0 w 6614588"/>
              <a:gd name="connsiteY0" fmla="*/ 187918 h 1127282"/>
              <a:gd name="connsiteX1" fmla="*/ 187918 w 6614588"/>
              <a:gd name="connsiteY1" fmla="*/ 0 h 1127282"/>
              <a:gd name="connsiteX2" fmla="*/ 6426670 w 6614588"/>
              <a:gd name="connsiteY2" fmla="*/ 0 h 1127282"/>
              <a:gd name="connsiteX3" fmla="*/ 6614588 w 6614588"/>
              <a:gd name="connsiteY3" fmla="*/ 187918 h 1127282"/>
              <a:gd name="connsiteX4" fmla="*/ 6614588 w 6614588"/>
              <a:gd name="connsiteY4" fmla="*/ 939364 h 1127282"/>
              <a:gd name="connsiteX5" fmla="*/ 6426670 w 6614588"/>
              <a:gd name="connsiteY5" fmla="*/ 1127282 h 1127282"/>
              <a:gd name="connsiteX6" fmla="*/ 187918 w 6614588"/>
              <a:gd name="connsiteY6" fmla="*/ 1127282 h 1127282"/>
              <a:gd name="connsiteX7" fmla="*/ 0 w 6614588"/>
              <a:gd name="connsiteY7" fmla="*/ 939364 h 1127282"/>
              <a:gd name="connsiteX8" fmla="*/ 0 w 6614588"/>
              <a:gd name="connsiteY8" fmla="*/ 187918 h 112728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6614588" h="1127282">
                <a:moveTo>
                  <a:pt x="0" y="187918"/>
                </a:moveTo>
                <a:cubicBezTo>
                  <a:pt x="0" y="84134"/>
                  <a:pt x="84134" y="0"/>
                  <a:pt x="187918" y="0"/>
                </a:cubicBezTo>
                <a:lnTo>
                  <a:pt x="6426670" y="0"/>
                </a:lnTo>
                <a:cubicBezTo>
                  <a:pt x="6530454" y="0"/>
                  <a:pt x="6614588" y="84134"/>
                  <a:pt x="6614588" y="187918"/>
                </a:cubicBezTo>
                <a:lnTo>
                  <a:pt x="6614588" y="939364"/>
                </a:lnTo>
                <a:cubicBezTo>
                  <a:pt x="6614588" y="1043148"/>
                  <a:pt x="6530454" y="1127282"/>
                  <a:pt x="6426670" y="1127282"/>
                </a:cubicBezTo>
                <a:lnTo>
                  <a:pt x="187918" y="1127282"/>
                </a:lnTo>
                <a:cubicBezTo>
                  <a:pt x="84134" y="1127282"/>
                  <a:pt x="0" y="1043148"/>
                  <a:pt x="0" y="939364"/>
                </a:cubicBezTo>
                <a:lnTo>
                  <a:pt x="0" y="187918"/>
                </a:lnTo>
                <a:close/>
              </a:path>
            </a:pathLst>
          </a:custGeom>
          <a:noFill/>
          <a:ln w="38100" cmpd="sng">
            <a:noFill/>
          </a:ln>
          <a:effectLst/>
        </p:spPr>
        <p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197279" tIns="197279" rIns="197279" bIns="197279" numCol="1" spcCol="1270" rtlCol="0" anchor="ctr" anchorCtr="0">
            <a:noAutofit/>
          </a:bodyPr>
          <a:lstStyle/>
          <a:p>
            <a:pPr lvl="0" defTabSz="889000" rtl="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s" sz="2400" b="1" dirty="0">
                <a:latin typeface="Century Gothic"/>
                <a:cs typeface="Century Gothic"/>
              </a:rPr>
              <a:t>Utilizar</a:t>
            </a:r>
            <a:r>
              <a:rPr lang="es" sz="2400" dirty="0">
                <a:latin typeface="Century Gothic"/>
                <a:cs typeface="Century Gothic"/>
              </a:rPr>
              <a:t> listas de verificación para m</a:t>
            </a:r>
            <a:r>
              <a:rPr lang="es" sz="2400" kern="1200" dirty="0">
                <a:latin typeface="Century Gothic"/>
                <a:cs typeface="Century Gothic"/>
              </a:rPr>
              <a:t>onitorear </a:t>
            </a:r>
            <a:r>
              <a:rPr lang="es" sz="2400" dirty="0">
                <a:latin typeface="Century Gothic"/>
                <a:cs typeface="Century Gothic"/>
              </a:rPr>
              <a:t>habilidades o conductas específicas.</a:t>
            </a:r>
            <a:endParaRPr lang="en-US" sz="2400" kern="1200" dirty="0">
              <a:latin typeface="Century Gothic"/>
              <a:cs typeface="Century Gothic"/>
            </a:endParaRPr>
          </a:p>
        </p:txBody>
      </p:sp>
      <p:sp>
        <p:nvSpPr>
          <p:cNvPr id="13" name="Freeform 12"/>
          <p:cNvSpPr/>
          <p:nvPr/>
        </p:nvSpPr>
        <p:spPr>
          <a:xfrm>
            <a:off x="1575470" y="1881941"/>
            <a:ext cx="6018209" cy="1028898"/>
          </a:xfrm>
          <a:custGeom>
            <a:avLst/>
            <a:gdLst>
              <a:gd name="connsiteX0" fmla="*/ 0 w 6614588"/>
              <a:gd name="connsiteY0" fmla="*/ 187918 h 1127282"/>
              <a:gd name="connsiteX1" fmla="*/ 187918 w 6614588"/>
              <a:gd name="connsiteY1" fmla="*/ 0 h 1127282"/>
              <a:gd name="connsiteX2" fmla="*/ 6426670 w 6614588"/>
              <a:gd name="connsiteY2" fmla="*/ 0 h 1127282"/>
              <a:gd name="connsiteX3" fmla="*/ 6614588 w 6614588"/>
              <a:gd name="connsiteY3" fmla="*/ 187918 h 1127282"/>
              <a:gd name="connsiteX4" fmla="*/ 6614588 w 6614588"/>
              <a:gd name="connsiteY4" fmla="*/ 939364 h 1127282"/>
              <a:gd name="connsiteX5" fmla="*/ 6426670 w 6614588"/>
              <a:gd name="connsiteY5" fmla="*/ 1127282 h 1127282"/>
              <a:gd name="connsiteX6" fmla="*/ 187918 w 6614588"/>
              <a:gd name="connsiteY6" fmla="*/ 1127282 h 1127282"/>
              <a:gd name="connsiteX7" fmla="*/ 0 w 6614588"/>
              <a:gd name="connsiteY7" fmla="*/ 939364 h 1127282"/>
              <a:gd name="connsiteX8" fmla="*/ 0 w 6614588"/>
              <a:gd name="connsiteY8" fmla="*/ 187918 h 112728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6614588" h="1127282">
                <a:moveTo>
                  <a:pt x="0" y="187918"/>
                </a:moveTo>
                <a:cubicBezTo>
                  <a:pt x="0" y="84134"/>
                  <a:pt x="84134" y="0"/>
                  <a:pt x="187918" y="0"/>
                </a:cubicBezTo>
                <a:lnTo>
                  <a:pt x="6426670" y="0"/>
                </a:lnTo>
                <a:cubicBezTo>
                  <a:pt x="6530454" y="0"/>
                  <a:pt x="6614588" y="84134"/>
                  <a:pt x="6614588" y="187918"/>
                </a:cubicBezTo>
                <a:lnTo>
                  <a:pt x="6614588" y="939364"/>
                </a:lnTo>
                <a:cubicBezTo>
                  <a:pt x="6614588" y="1043148"/>
                  <a:pt x="6530454" y="1127282"/>
                  <a:pt x="6426670" y="1127282"/>
                </a:cubicBezTo>
                <a:lnTo>
                  <a:pt x="187918" y="1127282"/>
                </a:lnTo>
                <a:cubicBezTo>
                  <a:pt x="84134" y="1127282"/>
                  <a:pt x="0" y="1043148"/>
                  <a:pt x="0" y="939364"/>
                </a:cubicBezTo>
                <a:lnTo>
                  <a:pt x="0" y="187918"/>
                </a:lnTo>
                <a:close/>
              </a:path>
            </a:pathLst>
          </a:custGeom>
          <a:noFill/>
          <a:ln w="38100" cmpd="sng">
            <a:noFill/>
          </a:ln>
          <a:effectLst/>
          <a:scene3d>
            <a:camera prst="orthographicFront"/>
            <a:lightRig rig="threePt" dir="t">
              <a:rot lat="0" lon="0" rev="1200000"/>
            </a:lightRig>
          </a:scene3d>
          <a:sp3d>
            <a:bevelT w="63500" h="25400"/>
          </a:sp3d>
        </p:spPr>
        <p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54175" tIns="254175" rIns="254175" bIns="254175" numCol="1" spcCol="1270" rtlCol="0" anchor="ctr" anchorCtr="0">
            <a:noAutofit/>
          </a:bodyPr>
          <a:lstStyle/>
          <a:p>
            <a:pPr lvl="0" defTabSz="1422400" rtl="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s" sz="2400" b="1" dirty="0">
                <a:latin typeface="Century Gothic"/>
                <a:cs typeface="Century Gothic"/>
              </a:rPr>
              <a:t>Planificar</a:t>
            </a:r>
            <a:r>
              <a:rPr lang="es" sz="2400" dirty="0">
                <a:latin typeface="Century Gothic"/>
                <a:cs typeface="Century Gothic"/>
              </a:rPr>
              <a:t> para observar y documentar </a:t>
            </a:r>
            <a:r>
              <a:rPr lang="es" sz="2400" b="1" dirty="0">
                <a:latin typeface="Century Gothic"/>
                <a:cs typeface="Century Gothic"/>
              </a:rPr>
              <a:t>en forma sistemática.</a:t>
            </a:r>
            <a:endParaRPr lang="en-US" sz="2400" b="1" dirty="0">
              <a:latin typeface="Century Gothic"/>
              <a:cs typeface="Century Gothic"/>
            </a:endParaRPr>
          </a:p>
        </p:txBody>
      </p:sp>
      <p:sp>
        <p:nvSpPr>
          <p:cNvPr id="8" name="Freeform 7"/>
          <p:cNvSpPr/>
          <p:nvPr/>
        </p:nvSpPr>
        <p:spPr>
          <a:xfrm>
            <a:off x="1575470" y="4101248"/>
            <a:ext cx="6018209" cy="1050911"/>
          </a:xfrm>
          <a:custGeom>
            <a:avLst/>
            <a:gdLst>
              <a:gd name="connsiteX0" fmla="*/ 0 w 6614588"/>
              <a:gd name="connsiteY0" fmla="*/ 187918 h 1127282"/>
              <a:gd name="connsiteX1" fmla="*/ 187918 w 6614588"/>
              <a:gd name="connsiteY1" fmla="*/ 0 h 1127282"/>
              <a:gd name="connsiteX2" fmla="*/ 6426670 w 6614588"/>
              <a:gd name="connsiteY2" fmla="*/ 0 h 1127282"/>
              <a:gd name="connsiteX3" fmla="*/ 6614588 w 6614588"/>
              <a:gd name="connsiteY3" fmla="*/ 187918 h 1127282"/>
              <a:gd name="connsiteX4" fmla="*/ 6614588 w 6614588"/>
              <a:gd name="connsiteY4" fmla="*/ 939364 h 1127282"/>
              <a:gd name="connsiteX5" fmla="*/ 6426670 w 6614588"/>
              <a:gd name="connsiteY5" fmla="*/ 1127282 h 1127282"/>
              <a:gd name="connsiteX6" fmla="*/ 187918 w 6614588"/>
              <a:gd name="connsiteY6" fmla="*/ 1127282 h 1127282"/>
              <a:gd name="connsiteX7" fmla="*/ 0 w 6614588"/>
              <a:gd name="connsiteY7" fmla="*/ 939364 h 1127282"/>
              <a:gd name="connsiteX8" fmla="*/ 0 w 6614588"/>
              <a:gd name="connsiteY8" fmla="*/ 187918 h 112728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6614588" h="1127282">
                <a:moveTo>
                  <a:pt x="0" y="187918"/>
                </a:moveTo>
                <a:cubicBezTo>
                  <a:pt x="0" y="84134"/>
                  <a:pt x="84134" y="0"/>
                  <a:pt x="187918" y="0"/>
                </a:cubicBezTo>
                <a:lnTo>
                  <a:pt x="6426670" y="0"/>
                </a:lnTo>
                <a:cubicBezTo>
                  <a:pt x="6530454" y="0"/>
                  <a:pt x="6614588" y="84134"/>
                  <a:pt x="6614588" y="187918"/>
                </a:cubicBezTo>
                <a:lnTo>
                  <a:pt x="6614588" y="939364"/>
                </a:lnTo>
                <a:cubicBezTo>
                  <a:pt x="6614588" y="1043148"/>
                  <a:pt x="6530454" y="1127282"/>
                  <a:pt x="6426670" y="1127282"/>
                </a:cubicBezTo>
                <a:lnTo>
                  <a:pt x="187918" y="1127282"/>
                </a:lnTo>
                <a:cubicBezTo>
                  <a:pt x="84134" y="1127282"/>
                  <a:pt x="0" y="1043148"/>
                  <a:pt x="0" y="939364"/>
                </a:cubicBezTo>
                <a:lnTo>
                  <a:pt x="0" y="187918"/>
                </a:lnTo>
                <a:close/>
              </a:path>
            </a:pathLst>
          </a:custGeom>
          <a:noFill/>
          <a:ln w="38100" cmpd="sng">
            <a:noFill/>
          </a:ln>
          <a:effectLst/>
        </p:spPr>
        <p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197279" tIns="197279" rIns="197279" bIns="197279" numCol="1" spcCol="1270" rtlCol="0" anchor="ctr" anchorCtr="0">
            <a:noAutofit/>
          </a:bodyPr>
          <a:lstStyle/>
          <a:p>
            <a:pPr lvl="0" rtl="0"/>
            <a:r>
              <a:rPr lang="es" sz="2400" b="1" dirty="0" smtClean="0">
                <a:latin typeface="Century Gothic"/>
                <a:cs typeface="Century Gothic"/>
              </a:rPr>
              <a:t/>
            </a:r>
            <a:br>
              <a:rPr lang="es" sz="2400" b="1" dirty="0" smtClean="0">
                <a:latin typeface="Century Gothic"/>
                <a:cs typeface="Century Gothic"/>
              </a:rPr>
            </a:br>
            <a:r>
              <a:rPr lang="es" sz="2400" b="1" dirty="0" smtClean="0">
                <a:latin typeface="Century Gothic"/>
                <a:cs typeface="Century Gothic"/>
              </a:rPr>
              <a:t>Colocar </a:t>
            </a:r>
            <a:r>
              <a:rPr lang="es" sz="2400" dirty="0">
                <a:latin typeface="Century Gothic"/>
                <a:cs typeface="Century Gothic"/>
              </a:rPr>
              <a:t>listas de verificación en portapapeles por todo el salón. </a:t>
            </a:r>
            <a:r>
              <a:rPr lang="en-US" sz="2400" dirty="0">
                <a:latin typeface="Century Gothic"/>
                <a:cs typeface="Century Gothic"/>
              </a:rPr>
              <a:t/>
            </a:r>
            <a:br>
              <a:rPr lang="en-US" sz="2400" dirty="0">
                <a:latin typeface="Century Gothic"/>
                <a:cs typeface="Century Gothic"/>
              </a:rPr>
            </a:br>
            <a:endParaRPr lang="en-US" sz="2400" dirty="0"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226223610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11" grpId="0" animBg="1"/>
      <p:bldP spid="12" grpId="0" animBg="1"/>
      <p:bldP spid="14" grpId="0" animBg="1"/>
      <p:bldP spid="7" grpId="0"/>
      <p:bldP spid="9" grpId="0"/>
      <p:bldP spid="13" grpId="0"/>
      <p:bldP spid="8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>
            <a:normAutofit/>
          </a:bodyPr>
          <a:lstStyle/>
          <a:p>
            <a:r>
              <a:rPr lang="es" sz="2800" dirty="0">
                <a:solidFill>
                  <a:prstClr val="black"/>
                </a:solidFill>
                <a:latin typeface="Century Gothic" charset="0"/>
              </a:rPr>
              <a:t>UTILIZAR LISTAS DE VERIFICACIÓN en el ciclo evaluación-instrucción </a:t>
            </a:r>
            <a:endParaRPr lang="es" dirty="0"/>
          </a:p>
        </p:txBody>
      </p:sp>
      <p:pic>
        <p:nvPicPr>
          <p:cNvPr id="4" name="Picture 3" descr="ESP OngoingAssessmentDiagram.png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58100" y="1926075"/>
            <a:ext cx="5342480" cy="442559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3418918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rtlCol="0"/>
          <a:lstStyle/>
          <a:p>
            <a:pPr marL="0" indent="0" algn="ctr" rtl="0">
              <a:buNone/>
            </a:pPr>
            <a:r>
              <a:rPr lang="es">
                <a:solidFill>
                  <a:srgbClr val="FF6600"/>
                </a:solidFill>
              </a:rPr>
              <a:t>Título del video:</a:t>
            </a:r>
          </a:p>
          <a:p>
            <a:pPr marL="0" indent="0" algn="ctr" rtl="0">
              <a:buNone/>
            </a:pPr>
            <a:r>
              <a:rPr lang="es">
                <a:solidFill>
                  <a:srgbClr val="FF6600"/>
                </a:solidFill>
              </a:rPr>
              <a:t>Utilizar listas de verificación para recabar datos</a:t>
            </a:r>
          </a:p>
          <a:p>
            <a:pPr marL="0" indent="0" rtl="0">
              <a:buNone/>
            </a:pPr>
            <a:endParaRPr lang="en-US" dirty="0">
              <a:solidFill>
                <a:srgbClr val="FF6600"/>
              </a:solidFill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1425946" y="4710409"/>
            <a:ext cx="6292107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solidFill>
                  <a:schemeClr val="bg1"/>
                </a:solidFill>
                <a:latin typeface="Century Gothic" panose="020B0502020202020204" pitchFamily="34" charset="0"/>
              </a:rPr>
              <a:t>VIDEO: </a:t>
            </a:r>
            <a:r>
              <a:rPr lang="es-ES" sz="2400" dirty="0">
                <a:solidFill>
                  <a:schemeClr val="bg1"/>
                </a:solidFill>
                <a:latin typeface="Century Gothic" panose="020B0502020202020204" pitchFamily="34" charset="0"/>
              </a:rPr>
              <a:t>Utilizando las listas de </a:t>
            </a:r>
            <a:r>
              <a:rPr lang="es-ES" sz="2400" dirty="0" smtClean="0">
                <a:solidFill>
                  <a:schemeClr val="bg1"/>
                </a:solidFill>
                <a:latin typeface="Century Gothic" panose="020B0502020202020204" pitchFamily="34" charset="0"/>
              </a:rPr>
              <a:t>verificación</a:t>
            </a:r>
            <a:br>
              <a:rPr lang="es-ES" sz="2400" dirty="0" smtClean="0">
                <a:solidFill>
                  <a:schemeClr val="bg1"/>
                </a:solidFill>
                <a:latin typeface="Century Gothic" panose="020B0502020202020204" pitchFamily="34" charset="0"/>
              </a:rPr>
            </a:br>
            <a:r>
              <a:rPr lang="es-ES" sz="2400" dirty="0" smtClean="0">
                <a:solidFill>
                  <a:schemeClr val="bg1"/>
                </a:solidFill>
                <a:latin typeface="Century Gothic" panose="020B0502020202020204" pitchFamily="34" charset="0"/>
              </a:rPr>
              <a:t>              </a:t>
            </a:r>
            <a:r>
              <a:rPr lang="es-ES" sz="2400" dirty="0">
                <a:solidFill>
                  <a:schemeClr val="bg1"/>
                </a:solidFill>
                <a:latin typeface="Century Gothic" panose="020B0502020202020204" pitchFamily="34" charset="0"/>
              </a:rPr>
              <a:t>para recabar datos</a:t>
            </a:r>
            <a:endParaRPr lang="en-US" sz="2400" dirty="0">
              <a:solidFill>
                <a:schemeClr val="bg1"/>
              </a:solidFill>
              <a:latin typeface="Century Gothic" panose="020B0502020202020204" pitchFamily="34" charset="0"/>
            </a:endParaRPr>
          </a:p>
        </p:txBody>
      </p:sp>
      <p:pic>
        <p:nvPicPr>
          <p:cNvPr id="2" name="Using-Checklists-To-Collect-Data_ESP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>
            <a:normAutofit fontScale="90000"/>
          </a:bodyPr>
          <a:lstStyle/>
          <a:p>
            <a:pPr rtl="0"/>
            <a:r>
              <a:rPr lang="es" dirty="0"/>
              <a:t>Resumen: utilizar listas de verificación</a:t>
            </a:r>
            <a:endParaRPr lang="en-US" dirty="0"/>
          </a:p>
        </p:txBody>
      </p:sp>
      <p:pic>
        <p:nvPicPr>
          <p:cNvPr id="7" name="Picture 4"/>
          <p:cNvPicPr>
            <a:picLocks noChangeAspect="1"/>
          </p:cNvPicPr>
          <p:nvPr/>
        </p:nvPicPr>
        <p:blipFill rotWithShape="1">
          <a:blip r:embed="rId3" cstate="print"/>
          <a:srcRect l="15591" t="3533" r="40218" b="23196"/>
          <a:stretch/>
        </p:blipFill>
        <p:spPr bwMode="auto">
          <a:xfrm>
            <a:off x="532438" y="2187976"/>
            <a:ext cx="2471487" cy="3609577"/>
          </a:xfrm>
          <a:prstGeom prst="rect">
            <a:avLst/>
          </a:prstGeom>
          <a:noFill/>
          <a:ln w="38100" cmpd="sng">
            <a:noFill/>
            <a:miter lim="800000"/>
            <a:headEnd/>
            <a:tailEnd/>
          </a:ln>
        </p:spPr>
      </p:pic>
      <p:sp>
        <p:nvSpPr>
          <p:cNvPr id="13" name="TextBox 12"/>
          <p:cNvSpPr txBox="1"/>
          <p:nvPr/>
        </p:nvSpPr>
        <p:spPr>
          <a:xfrm>
            <a:off x="3184392" y="1883409"/>
            <a:ext cx="5464308" cy="4660266"/>
          </a:xfrm>
          <a:prstGeom prst="rect">
            <a:avLst/>
          </a:prstGeom>
          <a:noFill/>
        </p:spPr>
        <p:txBody>
          <a:bodyPr wrap="square" rtlCol="0">
            <a:noAutofit/>
          </a:bodyPr>
          <a:lstStyle/>
          <a:p>
            <a:pPr marL="571500" indent="-571500" rtl="0">
              <a:spcBef>
                <a:spcPts val="1200"/>
              </a:spcBef>
              <a:buFont typeface="Wingdings" charset="2"/>
              <a:buChar char="q"/>
            </a:pPr>
            <a:r>
              <a:rPr lang="es" sz="3200" b="1" dirty="0">
                <a:latin typeface="Century Gothic"/>
                <a:cs typeface="Century Gothic"/>
              </a:rPr>
              <a:t>Eficientes</a:t>
            </a:r>
            <a:r>
              <a:rPr lang="es" sz="2400" dirty="0">
                <a:latin typeface="Century Gothic"/>
                <a:cs typeface="Century Gothic"/>
              </a:rPr>
              <a:t> y fáciles de utilizar</a:t>
            </a:r>
          </a:p>
          <a:p>
            <a:pPr marL="571500" indent="-571500" rtl="0">
              <a:spcBef>
                <a:spcPts val="1200"/>
              </a:spcBef>
              <a:buFont typeface="Wingdings" charset="2"/>
              <a:buChar char="q"/>
            </a:pPr>
            <a:r>
              <a:rPr lang="es" sz="3200" b="1" dirty="0">
                <a:latin typeface="Century Gothic"/>
                <a:cs typeface="Century Gothic"/>
              </a:rPr>
              <a:t>Adaptables </a:t>
            </a:r>
            <a:r>
              <a:rPr lang="es" sz="2400" spc="-150" dirty="0" smtClean="0">
                <a:latin typeface="Century Gothic"/>
                <a:cs typeface="Century Gothic"/>
              </a:rPr>
              <a:t>a </a:t>
            </a:r>
            <a:r>
              <a:rPr lang="es" sz="2400" dirty="0">
                <a:latin typeface="Century Gothic"/>
                <a:cs typeface="Century Gothic"/>
              </a:rPr>
              <a:t>su foco de interés</a:t>
            </a:r>
          </a:p>
          <a:p>
            <a:pPr marL="571500" indent="-571500" rtl="0">
              <a:spcBef>
                <a:spcPts val="1200"/>
              </a:spcBef>
              <a:buFont typeface="Wingdings" charset="2"/>
              <a:buChar char="q"/>
            </a:pPr>
            <a:r>
              <a:rPr lang="es" sz="3200" b="1" dirty="0" smtClean="0">
                <a:latin typeface="Century Gothic"/>
                <a:cs typeface="Century Gothic"/>
              </a:rPr>
              <a:t>Informativas</a:t>
            </a:r>
            <a:r>
              <a:rPr lang="es" sz="2400" b="1" dirty="0" smtClean="0">
                <a:latin typeface="Century Gothic"/>
                <a:cs typeface="Century Gothic"/>
              </a:rPr>
              <a:t> </a:t>
            </a:r>
            <a:r>
              <a:rPr lang="es" sz="2400" dirty="0">
                <a:latin typeface="Century Gothic"/>
                <a:cs typeface="Century Gothic"/>
              </a:rPr>
              <a:t>para la instrucción</a:t>
            </a:r>
          </a:p>
          <a:p>
            <a:pPr marL="571500" indent="-571500" rtl="0">
              <a:spcBef>
                <a:spcPts val="1200"/>
              </a:spcBef>
              <a:buFont typeface="Wingdings" charset="2"/>
              <a:buChar char="q"/>
            </a:pPr>
            <a:r>
              <a:rPr lang="es" sz="3200" b="1" dirty="0">
                <a:latin typeface="Century Gothic"/>
                <a:cs typeface="Century Gothic"/>
              </a:rPr>
              <a:t>Pueden compartirse</a:t>
            </a:r>
            <a:r>
              <a:rPr lang="es" sz="2400" dirty="0">
                <a:latin typeface="Century Gothic"/>
                <a:cs typeface="Century Gothic"/>
              </a:rPr>
              <a:t> con las familias</a:t>
            </a:r>
          </a:p>
          <a:p>
            <a:pPr marL="571500" indent="-571500" rtl="0">
              <a:spcBef>
                <a:spcPts val="1200"/>
              </a:spcBef>
              <a:buFont typeface="Wingdings" charset="2"/>
              <a:buChar char="q"/>
            </a:pPr>
            <a:r>
              <a:rPr lang="es" sz="3200" b="1" dirty="0">
                <a:latin typeface="Century Gothic"/>
                <a:cs typeface="Century Gothic"/>
              </a:rPr>
              <a:t>Versátiles</a:t>
            </a:r>
            <a:r>
              <a:rPr lang="es" sz="2400" dirty="0">
                <a:latin typeface="Century Gothic"/>
                <a:cs typeface="Century Gothic"/>
              </a:rPr>
              <a:t> para múltiples propósitos</a:t>
            </a:r>
            <a:endParaRPr lang="en-US" sz="2400" dirty="0">
              <a:latin typeface="Century Gothic"/>
              <a:cs typeface="Century Gothic"/>
            </a:endParaRPr>
          </a:p>
        </p:txBody>
      </p:sp>
      <p:sp>
        <p:nvSpPr>
          <p:cNvPr id="14" name="TextBox 13"/>
          <p:cNvSpPr txBox="1"/>
          <p:nvPr/>
        </p:nvSpPr>
        <p:spPr>
          <a:xfrm>
            <a:off x="3235624" y="1716330"/>
            <a:ext cx="53220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rtl="0"/>
            <a:r>
              <a:rPr lang="es" sz="4000">
                <a:solidFill>
                  <a:srgbClr val="FF6600"/>
                </a:solidFill>
                <a:latin typeface="Zapf Dingbats"/>
                <a:ea typeface="Zapf Dingbats"/>
                <a:cs typeface="Zapf Dingbats"/>
              </a:rPr>
              <a:t>✓</a:t>
            </a:r>
            <a:endParaRPr lang="en-US" sz="4000" dirty="0">
              <a:solidFill>
                <a:srgbClr val="FF6600"/>
              </a:solidFill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3235624" y="2369885"/>
            <a:ext cx="53220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rtl="0"/>
            <a:r>
              <a:rPr lang="es" sz="4000" dirty="0">
                <a:solidFill>
                  <a:srgbClr val="FF6600"/>
                </a:solidFill>
                <a:latin typeface="Zapf Dingbats"/>
                <a:ea typeface="Zapf Dingbats"/>
                <a:cs typeface="Zapf Dingbats"/>
              </a:rPr>
              <a:t>✓</a:t>
            </a:r>
            <a:endParaRPr lang="en-US" sz="4000" dirty="0">
              <a:solidFill>
                <a:srgbClr val="FF6600"/>
              </a:solidFill>
            </a:endParaRPr>
          </a:p>
        </p:txBody>
      </p:sp>
      <p:sp>
        <p:nvSpPr>
          <p:cNvPr id="22" name="TextBox 21"/>
          <p:cNvSpPr txBox="1"/>
          <p:nvPr/>
        </p:nvSpPr>
        <p:spPr>
          <a:xfrm>
            <a:off x="3235624" y="3388299"/>
            <a:ext cx="53220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rtl="0"/>
            <a:r>
              <a:rPr lang="es" sz="4000">
                <a:solidFill>
                  <a:srgbClr val="FF6600"/>
                </a:solidFill>
                <a:latin typeface="Zapf Dingbats"/>
                <a:ea typeface="Zapf Dingbats"/>
                <a:cs typeface="Zapf Dingbats"/>
              </a:rPr>
              <a:t>✓</a:t>
            </a:r>
            <a:endParaRPr lang="en-US" sz="4000" dirty="0">
              <a:solidFill>
                <a:srgbClr val="FF6600"/>
              </a:solidFill>
            </a:endParaRPr>
          </a:p>
        </p:txBody>
      </p:sp>
      <p:sp>
        <p:nvSpPr>
          <p:cNvPr id="23" name="TextBox 22"/>
          <p:cNvSpPr txBox="1"/>
          <p:nvPr/>
        </p:nvSpPr>
        <p:spPr>
          <a:xfrm>
            <a:off x="3235624" y="4361999"/>
            <a:ext cx="53220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rtl="0"/>
            <a:r>
              <a:rPr lang="es" sz="4000">
                <a:solidFill>
                  <a:srgbClr val="FF6600"/>
                </a:solidFill>
                <a:latin typeface="Zapf Dingbats"/>
                <a:ea typeface="Zapf Dingbats"/>
                <a:cs typeface="Zapf Dingbats"/>
              </a:rPr>
              <a:t>✓</a:t>
            </a:r>
            <a:endParaRPr lang="en-US" sz="4000" dirty="0">
              <a:solidFill>
                <a:srgbClr val="FF6600"/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3235624" y="5399464"/>
            <a:ext cx="53220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rtl="0"/>
            <a:r>
              <a:rPr lang="es" sz="4000">
                <a:solidFill>
                  <a:srgbClr val="FF6600"/>
                </a:solidFill>
                <a:latin typeface="Zapf Dingbats"/>
                <a:ea typeface="Zapf Dingbats"/>
                <a:cs typeface="Zapf Dingbats"/>
              </a:rPr>
              <a:t>✓</a:t>
            </a:r>
            <a:endParaRPr lang="en-US" sz="4000" dirty="0">
              <a:solidFill>
                <a:srgbClr val="FF66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8899977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8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500"/>
                            </p:stCondLst>
                            <p:childTnLst>
                              <p:par>
                                <p:cTn id="10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2" dur="10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1500"/>
                            </p:stCondLst>
                            <p:childTnLst>
                              <p:par>
                                <p:cTn id="14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6" dur="10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2500"/>
                            </p:stCondLst>
                            <p:childTnLst>
                              <p:par>
                                <p:cTn id="18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0" dur="10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>
                            <p:stCondLst>
                              <p:cond delay="3500"/>
                            </p:stCondLst>
                            <p:childTnLst>
                              <p:par>
                                <p:cTn id="22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4" dur="10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4500"/>
                            </p:stCondLst>
                            <p:childTnLst>
                              <p:par>
                                <p:cTn id="26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8" dur="10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/>
      <p:bldP spid="14" grpId="0"/>
      <p:bldP spid="16" grpId="0"/>
      <p:bldP spid="22" grpId="0"/>
      <p:bldP spid="23" grpId="0"/>
      <p:bldP spid="24" grpId="0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7112517" y="6306368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s-MX" sz="8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Century Gothic"/>
                <a:ea typeface="ＭＳ Ｐゴシック" charset="0"/>
                <a:cs typeface="Century Gothic"/>
              </a:rPr>
              <a:t>PRIMAVERA</a:t>
            </a:r>
            <a:r>
              <a:rPr lang="en-US" sz="8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Century Gothic"/>
                <a:ea typeface="ＭＳ Ｐゴシック" charset="0"/>
                <a:cs typeface="Century Gothic"/>
              </a:rPr>
              <a:t>, 2014</a:t>
            </a:r>
            <a:endParaRPr lang="en-US" sz="800" dirty="0">
              <a:solidFill>
                <a:prstClr val="black">
                  <a:lumMod val="50000"/>
                  <a:lumOff val="50000"/>
                </a:prstClr>
              </a:solidFill>
              <a:latin typeface="Century Gothic"/>
              <a:ea typeface="ＭＳ Ｐゴシック" charset="0"/>
              <a:cs typeface="Century Gothic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381000" y="5675100"/>
            <a:ext cx="8382000" cy="60016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 fontAlgn="base">
              <a:spcBef>
                <a:spcPct val="0"/>
              </a:spcBef>
              <a:spcAft>
                <a:spcPct val="0"/>
              </a:spcAft>
            </a:pPr>
            <a:r>
              <a:rPr lang="es-ES" sz="1300" dirty="0">
                <a:solidFill>
                  <a:prstClr val="black"/>
                </a:solidFill>
                <a:latin typeface="Century Gothic" pitchFamily="34" charset="0"/>
                <a:ea typeface="ＭＳ Ｐゴシック" charset="0"/>
                <a:cs typeface="Arial" pitchFamily="34" charset="0"/>
              </a:rPr>
              <a:t>Si desea más información, escríbanos a: </a:t>
            </a:r>
            <a:r>
              <a:rPr lang="es-ES" sz="1300" b="1" dirty="0">
                <a:solidFill>
                  <a:prstClr val="black"/>
                </a:solidFill>
                <a:latin typeface="Century Gothic" pitchFamily="34" charset="0"/>
                <a:ea typeface="ＭＳ Ｐゴシック" charset="0"/>
                <a:cs typeface="Arial" pitchFamily="34" charset="0"/>
              </a:rPr>
              <a:t>NCQTL@UW.EDU</a:t>
            </a:r>
            <a:r>
              <a:rPr lang="es-ES" sz="1300" dirty="0">
                <a:solidFill>
                  <a:prstClr val="black"/>
                </a:solidFill>
                <a:latin typeface="Century Gothic" pitchFamily="34" charset="0"/>
                <a:ea typeface="ＭＳ Ｐゴシック" charset="0"/>
                <a:cs typeface="Arial" pitchFamily="34" charset="0"/>
              </a:rPr>
              <a:t> o llámenos al 877-731-0764</a:t>
            </a:r>
          </a:p>
          <a:p>
            <a:pPr algn="ctr" fontAlgn="base">
              <a:spcBef>
                <a:spcPct val="0"/>
              </a:spcBef>
              <a:spcAft>
                <a:spcPct val="0"/>
              </a:spcAft>
            </a:pPr>
            <a:endParaRPr lang="es-ES" sz="400" dirty="0">
              <a:solidFill>
                <a:prstClr val="black"/>
              </a:solidFill>
              <a:latin typeface="Century Gothic" pitchFamily="34" charset="0"/>
              <a:ea typeface="ＭＳ Ｐゴシック" charset="0"/>
              <a:cs typeface="Arial" pitchFamily="34" charset="0"/>
            </a:endParaRPr>
          </a:p>
          <a:p>
            <a:pPr algn="ctr" fontAlgn="base">
              <a:spcBef>
                <a:spcPct val="0"/>
              </a:spcBef>
              <a:spcAft>
                <a:spcPct val="0"/>
              </a:spcAft>
            </a:pPr>
            <a:r>
              <a:rPr lang="es-MX" sz="800" dirty="0">
                <a:solidFill>
                  <a:prstClr val="black"/>
                </a:solidFill>
                <a:latin typeface="Century Gothic" pitchFamily="34" charset="0"/>
                <a:ea typeface="ＭＳ Ｐゴシック" charset="0"/>
                <a:cs typeface="Arial" pitchFamily="34" charset="0"/>
              </a:rPr>
              <a:t>Este documento fue preparado por el Centro Nacional para la Enseñanza y el Aprendizaje de Calidad para el Departamento de Salud y Servicios Humanos </a:t>
            </a:r>
            <a:br>
              <a:rPr lang="es-MX" sz="800" dirty="0">
                <a:solidFill>
                  <a:prstClr val="black"/>
                </a:solidFill>
                <a:latin typeface="Century Gothic" pitchFamily="34" charset="0"/>
                <a:ea typeface="ＭＳ Ｐゴシック" charset="0"/>
                <a:cs typeface="Arial" pitchFamily="34" charset="0"/>
              </a:rPr>
            </a:br>
            <a:r>
              <a:rPr lang="es-MX" sz="800" dirty="0">
                <a:solidFill>
                  <a:prstClr val="black"/>
                </a:solidFill>
                <a:latin typeface="Century Gothic" pitchFamily="34" charset="0"/>
                <a:ea typeface="ＭＳ Ｐゴシック" charset="0"/>
                <a:cs typeface="Arial" pitchFamily="34" charset="0"/>
              </a:rPr>
              <a:t>de los Estados Unidos, Administración para Niños y Familias, Oficina Nacional de Head Start, con la subvención #90HC0002.</a:t>
            </a:r>
            <a:endParaRPr lang="en-US" sz="800" dirty="0">
              <a:solidFill>
                <a:prstClr val="black"/>
              </a:solidFill>
              <a:latin typeface="Century Gothic" pitchFamily="34" charset="0"/>
              <a:ea typeface="ＭＳ Ｐゴシック" charset="0"/>
              <a:cs typeface="Arial" pitchFamily="34" charset="0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1935958" y="2957700"/>
            <a:ext cx="2486025" cy="892175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fontAlgn="base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6" name="Picture 5" descr="NCQTL_Logo_SPANISH.png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49991" y="3071440"/>
            <a:ext cx="2223701" cy="6736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4592050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1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Powerpoint_template NCQTL_122011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4.xml><?xml version="1.0" encoding="utf-8"?>
<a:theme xmlns:a="http://schemas.openxmlformats.org/drawingml/2006/main" name="4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5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6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522</Words>
  <Application>Microsoft Office PowerPoint</Application>
  <PresentationFormat>On-screen Show (4:3)</PresentationFormat>
  <Paragraphs>184</Paragraphs>
  <Slides>21</Slides>
  <Notes>15</Notes>
  <HiddenSlides>0</HiddenSlides>
  <MMClips>2</MMClips>
  <ScaleCrop>false</ScaleCrop>
  <HeadingPairs>
    <vt:vector size="4" baseType="variant">
      <vt:variant>
        <vt:lpstr>Theme</vt:lpstr>
      </vt:variant>
      <vt:variant>
        <vt:i4>4</vt:i4>
      </vt:variant>
      <vt:variant>
        <vt:lpstr>Slide Titles</vt:lpstr>
      </vt:variant>
      <vt:variant>
        <vt:i4>21</vt:i4>
      </vt:variant>
    </vt:vector>
  </HeadingPairs>
  <TitlesOfParts>
    <vt:vector size="25" baseType="lpstr">
      <vt:lpstr>Office Theme</vt:lpstr>
      <vt:lpstr>1_Office Theme</vt:lpstr>
      <vt:lpstr>Powerpoint_template NCQTL_122011</vt:lpstr>
      <vt:lpstr>4_Office Theme</vt:lpstr>
      <vt:lpstr>PowerPoint Presentation</vt:lpstr>
      <vt:lpstr>MARCO PARA LA PRÁCTICA EFECTIVA  EN APOYO A LA PREPARACIÓN PARA LA ESCUELA PARA  TODOS LOS NIÑOS</vt:lpstr>
      <vt:lpstr>Objetivos</vt:lpstr>
      <vt:lpstr>PowerPoint Presentation</vt:lpstr>
      <vt:lpstr>DEFINICIÓN</vt:lpstr>
      <vt:lpstr>LO BÁSICO: LISTAS DE VERIFICACIÓN</vt:lpstr>
      <vt:lpstr>beneficios</vt:lpstr>
      <vt:lpstr>ELABORAR Y Utilizar LISTAS DE VERIFICACIÓN</vt:lpstr>
      <vt:lpstr>CREAR SU PROPIA LISTA DE VERIFICACIÓN</vt:lpstr>
      <vt:lpstr>DESARROLLAR EL FORMATO</vt:lpstr>
      <vt:lpstr> LISTA DE VERIFICACIÓN PARA EVALUAR  ACTIVIDADES DEL SALÓN DE CLASES  </vt:lpstr>
      <vt:lpstr>LISTA DE VERIFICACIÓN PARA  EVALUAR habilidades</vt:lpstr>
      <vt:lpstr>ELEGIR un MÉTODO DE REGISTRO</vt:lpstr>
      <vt:lpstr>EJEMPLO: LISTA DE VERIFICACIÓN PARA HABILIDADES MOTRICES GRUESAS</vt:lpstr>
      <vt:lpstr>EJEMPLO: UTILIZAR CONTEOS</vt:lpstr>
      <vt:lpstr>EJEMPLO: ESCALA DE RANGO</vt:lpstr>
      <vt:lpstr>MANTENERLO SENCILLO</vt:lpstr>
      <vt:lpstr>UTILIZAR LISTAS DE VERIFICACIÓN en el ciclo evaluación-instrucción </vt:lpstr>
      <vt:lpstr>PowerPoint Presentation</vt:lpstr>
      <vt:lpstr>Resumen: utilizar listas de verificación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creator/>
  <cp:lastModifiedBy/>
  <cp:revision>1</cp:revision>
  <dcterms:created xsi:type="dcterms:W3CDTF">2012-07-10T00:40:25Z</dcterms:created>
  <dcterms:modified xsi:type="dcterms:W3CDTF">2015-08-06T22:32:55Z</dcterms:modified>
</cp:coreProperties>
</file>