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1"/>
  </p:sldMasterIdLst>
  <p:notesMasterIdLst>
    <p:notesMasterId r:id="rId30"/>
  </p:notesMasterIdLst>
  <p:sldIdLst>
    <p:sldId id="289" r:id="rId2"/>
    <p:sldId id="290" r:id="rId3"/>
    <p:sldId id="291" r:id="rId4"/>
    <p:sldId id="292" r:id="rId5"/>
    <p:sldId id="293" r:id="rId6"/>
    <p:sldId id="294" r:id="rId7"/>
    <p:sldId id="297" r:id="rId8"/>
    <p:sldId id="298" r:id="rId9"/>
    <p:sldId id="299" r:id="rId10"/>
    <p:sldId id="300" r:id="rId11"/>
    <p:sldId id="301" r:id="rId12"/>
    <p:sldId id="302" r:id="rId13"/>
    <p:sldId id="303" r:id="rId14"/>
    <p:sldId id="304" r:id="rId15"/>
    <p:sldId id="305" r:id="rId16"/>
    <p:sldId id="306" r:id="rId17"/>
    <p:sldId id="307" r:id="rId18"/>
    <p:sldId id="308" r:id="rId19"/>
    <p:sldId id="309" r:id="rId20"/>
    <p:sldId id="310" r:id="rId21"/>
    <p:sldId id="311" r:id="rId22"/>
    <p:sldId id="312" r:id="rId23"/>
    <p:sldId id="313" r:id="rId24"/>
    <p:sldId id="314" r:id="rId25"/>
    <p:sldId id="315" r:id="rId26"/>
    <p:sldId id="319" r:id="rId27"/>
    <p:sldId id="317" r:id="rId28"/>
    <p:sldId id="320" r:id="rId29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3250" autoAdjust="0"/>
  </p:normalViewPr>
  <p:slideViewPr>
    <p:cSldViewPr snapToGrid="0" snapToObjects="1">
      <p:cViewPr varScale="1">
        <p:scale>
          <a:sx n="163" d="100"/>
          <a:sy n="163" d="100"/>
        </p:scale>
        <p:origin x="-1040" y="-1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notesMaster" Target="notesMasters/notesMaster1.xml"/><Relationship Id="rId31" Type="http://schemas.openxmlformats.org/officeDocument/2006/relationships/printerSettings" Target="printerSettings/printerSettings1.bin"/><Relationship Id="rId32" Type="http://schemas.openxmlformats.org/officeDocument/2006/relationships/commentAuthors" Target="commentAuthors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presProps" Target="presProps.xml"/><Relationship Id="rId34" Type="http://schemas.openxmlformats.org/officeDocument/2006/relationships/viewProps" Target="viewProps.xml"/><Relationship Id="rId35" Type="http://schemas.openxmlformats.org/officeDocument/2006/relationships/theme" Target="theme/theme1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424F317-DFCB-6D41-9169-4FC3807E3B8D}" type="doc">
      <dgm:prSet loTypeId="urn:microsoft.com/office/officeart/2005/8/layout/chevron2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E70C3BF-D272-1F4A-8771-8E1F965E26BB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1</a:t>
          </a:r>
          <a:endParaRPr lang="en-US" dirty="0">
            <a:latin typeface="Century Gothic"/>
            <a:cs typeface="Century Gothic"/>
          </a:endParaRPr>
        </a:p>
      </dgm:t>
    </dgm:pt>
    <dgm:pt modelId="{E9CC9579-F6B7-4344-AC82-CC02C4C7D33C}" type="parTrans" cxnId="{C55E822D-5901-6C47-A644-118C64D7233A}">
      <dgm:prSet/>
      <dgm:spPr/>
      <dgm:t>
        <a:bodyPr/>
        <a:lstStyle/>
        <a:p>
          <a:endParaRPr lang="en-US"/>
        </a:p>
      </dgm:t>
    </dgm:pt>
    <dgm:pt modelId="{7936F9CE-E74A-554F-AC5E-654ACE6F35CC}" type="sibTrans" cxnId="{C55E822D-5901-6C47-A644-118C64D7233A}">
      <dgm:prSet/>
      <dgm:spPr/>
      <dgm:t>
        <a:bodyPr/>
        <a:lstStyle/>
        <a:p>
          <a:endParaRPr lang="en-US"/>
        </a:p>
      </dgm:t>
    </dgm:pt>
    <dgm:pt modelId="{CC4C90F3-C3F1-594E-99F7-84E6F9555816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Setting Goals</a:t>
          </a:r>
          <a:endParaRPr lang="en-US" dirty="0">
            <a:latin typeface="Century Gothic"/>
            <a:cs typeface="Century Gothic"/>
          </a:endParaRPr>
        </a:p>
      </dgm:t>
    </dgm:pt>
    <dgm:pt modelId="{4D6FF3C4-A4B0-D945-8CA6-697EE08A1B22}" type="parTrans" cxnId="{940DE249-4402-EC4F-BEF8-8E198886303C}">
      <dgm:prSet/>
      <dgm:spPr/>
      <dgm:t>
        <a:bodyPr/>
        <a:lstStyle/>
        <a:p>
          <a:endParaRPr lang="en-US"/>
        </a:p>
      </dgm:t>
    </dgm:pt>
    <dgm:pt modelId="{8E249915-B395-B948-8529-28E3412077F3}" type="sibTrans" cxnId="{940DE249-4402-EC4F-BEF8-8E198886303C}">
      <dgm:prSet/>
      <dgm:spPr/>
      <dgm:t>
        <a:bodyPr/>
        <a:lstStyle/>
        <a:p>
          <a:endParaRPr lang="en-US"/>
        </a:p>
      </dgm:t>
    </dgm:pt>
    <dgm:pt modelId="{39772690-41BE-C345-A5FF-7543D40EA26F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2</a:t>
          </a:r>
          <a:endParaRPr lang="en-US" dirty="0">
            <a:latin typeface="Century Gothic"/>
            <a:cs typeface="Century Gothic"/>
          </a:endParaRPr>
        </a:p>
      </dgm:t>
    </dgm:pt>
    <dgm:pt modelId="{A26F7C37-DC79-5344-9448-913AE740439B}" type="parTrans" cxnId="{B880F0A3-1E1D-264D-B8D6-6A75EBBB66B8}">
      <dgm:prSet/>
      <dgm:spPr/>
      <dgm:t>
        <a:bodyPr/>
        <a:lstStyle/>
        <a:p>
          <a:endParaRPr lang="en-US"/>
        </a:p>
      </dgm:t>
    </dgm:pt>
    <dgm:pt modelId="{0CDB7E7D-3AE1-0742-8296-74D6CDEEB286}" type="sibTrans" cxnId="{B880F0A3-1E1D-264D-B8D6-6A75EBBB66B8}">
      <dgm:prSet/>
      <dgm:spPr/>
      <dgm:t>
        <a:bodyPr/>
        <a:lstStyle/>
        <a:p>
          <a:endParaRPr lang="en-US"/>
        </a:p>
      </dgm:t>
    </dgm:pt>
    <dgm:pt modelId="{EE223306-C63A-2847-B5DF-B95D41BD6B82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Planning and Implementing</a:t>
          </a:r>
          <a:endParaRPr lang="en-US" dirty="0">
            <a:latin typeface="Century Gothic"/>
            <a:cs typeface="Century Gothic"/>
          </a:endParaRPr>
        </a:p>
      </dgm:t>
    </dgm:pt>
    <dgm:pt modelId="{E2097A3E-BEBA-154F-8DF5-A0A964542422}" type="parTrans" cxnId="{831EFBF3-13C4-9849-BEEA-1D4F9534835F}">
      <dgm:prSet/>
      <dgm:spPr/>
      <dgm:t>
        <a:bodyPr/>
        <a:lstStyle/>
        <a:p>
          <a:endParaRPr lang="en-US"/>
        </a:p>
      </dgm:t>
    </dgm:pt>
    <dgm:pt modelId="{DE715267-31EB-BC43-B22B-CFDFB9BCF897}" type="sibTrans" cxnId="{831EFBF3-13C4-9849-BEEA-1D4F9534835F}">
      <dgm:prSet/>
      <dgm:spPr/>
      <dgm:t>
        <a:bodyPr/>
        <a:lstStyle/>
        <a:p>
          <a:endParaRPr lang="en-US"/>
        </a:p>
      </dgm:t>
    </dgm:pt>
    <dgm:pt modelId="{F8FE6FE4-0FED-AD41-B15A-14B2819AB51C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3</a:t>
          </a:r>
          <a:endParaRPr lang="en-US" dirty="0">
            <a:latin typeface="Century Gothic"/>
            <a:cs typeface="Century Gothic"/>
          </a:endParaRPr>
        </a:p>
      </dgm:t>
    </dgm:pt>
    <dgm:pt modelId="{C15BE82B-B095-3E4B-8F04-BF0B0E869001}" type="parTrans" cxnId="{FF840A42-9EA9-AE4E-8F09-CC98D5F67545}">
      <dgm:prSet/>
      <dgm:spPr/>
      <dgm:t>
        <a:bodyPr/>
        <a:lstStyle/>
        <a:p>
          <a:endParaRPr lang="en-US"/>
        </a:p>
      </dgm:t>
    </dgm:pt>
    <dgm:pt modelId="{EFC3DE04-B4CE-C844-9FC3-2FC667D8C7E9}" type="sibTrans" cxnId="{FF840A42-9EA9-AE4E-8F09-CC98D5F67545}">
      <dgm:prSet/>
      <dgm:spPr/>
      <dgm:t>
        <a:bodyPr/>
        <a:lstStyle/>
        <a:p>
          <a:endParaRPr lang="en-US"/>
        </a:p>
      </dgm:t>
    </dgm:pt>
    <dgm:pt modelId="{7AA65D62-F07C-EE4F-9AC6-AC2C19B2BB47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Determining Priorities for Improvement.</a:t>
          </a:r>
          <a:endParaRPr lang="en-US" dirty="0">
            <a:latin typeface="Century Gothic"/>
            <a:cs typeface="Century Gothic"/>
          </a:endParaRPr>
        </a:p>
      </dgm:t>
    </dgm:pt>
    <dgm:pt modelId="{7631CB78-0699-074B-9580-680ED98AF0C2}" type="parTrans" cxnId="{71A2B8A0-0AB9-354C-806A-5C9DADEF71B2}">
      <dgm:prSet/>
      <dgm:spPr/>
      <dgm:t>
        <a:bodyPr/>
        <a:lstStyle/>
        <a:p>
          <a:endParaRPr lang="en-US"/>
        </a:p>
      </dgm:t>
    </dgm:pt>
    <dgm:pt modelId="{E8C9AE1B-2F71-BD48-BD95-EB3909CD34BD}" type="sibTrans" cxnId="{71A2B8A0-0AB9-354C-806A-5C9DADEF71B2}">
      <dgm:prSet/>
      <dgm:spPr/>
      <dgm:t>
        <a:bodyPr/>
        <a:lstStyle/>
        <a:p>
          <a:endParaRPr lang="en-US"/>
        </a:p>
      </dgm:t>
    </dgm:pt>
    <dgm:pt modelId="{D22166AE-18C8-924A-81DE-0B892E4B9E36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4</a:t>
          </a:r>
          <a:endParaRPr lang="en-US" dirty="0">
            <a:latin typeface="Century Gothic"/>
            <a:cs typeface="Century Gothic"/>
          </a:endParaRPr>
        </a:p>
      </dgm:t>
    </dgm:pt>
    <dgm:pt modelId="{AFD82B9B-3702-8443-AA47-DFACA24D3197}" type="parTrans" cxnId="{CBF0C115-D1EE-434D-BA98-B5D53683D3A9}">
      <dgm:prSet/>
      <dgm:spPr/>
      <dgm:t>
        <a:bodyPr/>
        <a:lstStyle/>
        <a:p>
          <a:endParaRPr lang="en-US"/>
        </a:p>
      </dgm:t>
    </dgm:pt>
    <dgm:pt modelId="{1192ED16-0128-6448-B372-905E2C145C52}" type="sibTrans" cxnId="{CBF0C115-D1EE-434D-BA98-B5D53683D3A9}">
      <dgm:prSet/>
      <dgm:spPr/>
      <dgm:t>
        <a:bodyPr/>
        <a:lstStyle/>
        <a:p>
          <a:endParaRPr lang="en-US"/>
        </a:p>
      </dgm:t>
    </dgm:pt>
    <dgm:pt modelId="{5111DEE3-47FC-814F-8C5D-427068AEB9F5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Tracking Progress</a:t>
          </a:r>
          <a:endParaRPr lang="en-US" dirty="0">
            <a:latin typeface="Century Gothic"/>
            <a:cs typeface="Century Gothic"/>
          </a:endParaRPr>
        </a:p>
      </dgm:t>
    </dgm:pt>
    <dgm:pt modelId="{F5861AC9-F508-3D42-B202-CED55ED5603B}" type="parTrans" cxnId="{E7CFBE9B-F2A1-D84F-808A-0B8E2C5A7CF7}">
      <dgm:prSet/>
      <dgm:spPr/>
      <dgm:t>
        <a:bodyPr/>
        <a:lstStyle/>
        <a:p>
          <a:endParaRPr lang="en-US"/>
        </a:p>
      </dgm:t>
    </dgm:pt>
    <dgm:pt modelId="{F4181052-9BA6-9544-B9DC-60EE54647562}" type="sibTrans" cxnId="{E7CFBE9B-F2A1-D84F-808A-0B8E2C5A7CF7}">
      <dgm:prSet/>
      <dgm:spPr/>
      <dgm:t>
        <a:bodyPr/>
        <a:lstStyle/>
        <a:p>
          <a:endParaRPr lang="en-US"/>
        </a:p>
      </dgm:t>
    </dgm:pt>
    <dgm:pt modelId="{4359378C-C40A-5846-BD18-5CC16D7DA4A6}" type="pres">
      <dgm:prSet presAssocID="{0424F317-DFCB-6D41-9169-4FC3807E3B8D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E5D5F53D-ED2D-C044-8325-937CEB99E05D}" type="pres">
      <dgm:prSet presAssocID="{3E70C3BF-D272-1F4A-8771-8E1F965E26BB}" presName="composite" presStyleCnt="0"/>
      <dgm:spPr/>
    </dgm:pt>
    <dgm:pt modelId="{74B803DB-E52F-2841-8E98-407DD2D9011D}" type="pres">
      <dgm:prSet presAssocID="{3E70C3BF-D272-1F4A-8771-8E1F965E26BB}" presName="parentText" presStyleLbl="alignNode1" presStyleIdx="0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1BCBE19D-C0B1-BD4B-8D33-A5A7F91F9818}" type="pres">
      <dgm:prSet presAssocID="{3E70C3BF-D272-1F4A-8771-8E1F965E26BB}" presName="descendantText" presStyleLbl="alignAcc1" presStyleIdx="0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EFE2B85-3C17-2B4A-9D5E-DC61E5A67043}" type="pres">
      <dgm:prSet presAssocID="{7936F9CE-E74A-554F-AC5E-654ACE6F35CC}" presName="sp" presStyleCnt="0"/>
      <dgm:spPr/>
    </dgm:pt>
    <dgm:pt modelId="{0F5E3010-B210-E84C-89D5-F39E59C9DBBE}" type="pres">
      <dgm:prSet presAssocID="{39772690-41BE-C345-A5FF-7543D40EA26F}" presName="composite" presStyleCnt="0"/>
      <dgm:spPr/>
    </dgm:pt>
    <dgm:pt modelId="{9EABEB43-6C17-0D40-825E-9F504A0B6857}" type="pres">
      <dgm:prSet presAssocID="{39772690-41BE-C345-A5FF-7543D40EA26F}" presName="parentText" presStyleLbl="alignNode1" presStyleIdx="1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F92AFE2-E200-DC49-BB90-AEA3CA4467C9}" type="pres">
      <dgm:prSet presAssocID="{39772690-41BE-C345-A5FF-7543D40EA26F}" presName="descendantText" presStyleLbl="alignAcc1" presStyleIdx="1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F3FCC23-9AAC-B848-BC26-22A0D95AB264}" type="pres">
      <dgm:prSet presAssocID="{0CDB7E7D-3AE1-0742-8296-74D6CDEEB286}" presName="sp" presStyleCnt="0"/>
      <dgm:spPr/>
    </dgm:pt>
    <dgm:pt modelId="{F73970C8-D6AF-3D41-9B5C-A7F317F24FBE}" type="pres">
      <dgm:prSet presAssocID="{F8FE6FE4-0FED-AD41-B15A-14B2819AB51C}" presName="composite" presStyleCnt="0"/>
      <dgm:spPr/>
    </dgm:pt>
    <dgm:pt modelId="{7C18A5B0-BF21-414B-B05A-2B9755669A9A}" type="pres">
      <dgm:prSet presAssocID="{F8FE6FE4-0FED-AD41-B15A-14B2819AB51C}" presName="parentText" presStyleLbl="alignNode1" presStyleIdx="2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5AD8A84-4B14-1044-9293-AE186C3B49A3}" type="pres">
      <dgm:prSet presAssocID="{F8FE6FE4-0FED-AD41-B15A-14B2819AB51C}" presName="descendantText" presStyleLbl="alignAcc1" presStyleIdx="2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D38A29D-CD67-5640-A279-1717DED0FD58}" type="pres">
      <dgm:prSet presAssocID="{EFC3DE04-B4CE-C844-9FC3-2FC667D8C7E9}" presName="sp" presStyleCnt="0"/>
      <dgm:spPr/>
    </dgm:pt>
    <dgm:pt modelId="{FE6B6B31-4005-A84A-A1BC-0430804FE415}" type="pres">
      <dgm:prSet presAssocID="{D22166AE-18C8-924A-81DE-0B892E4B9E36}" presName="composite" presStyleCnt="0"/>
      <dgm:spPr/>
    </dgm:pt>
    <dgm:pt modelId="{DB66E66C-13B2-AE4C-9447-FB861E3486D2}" type="pres">
      <dgm:prSet presAssocID="{D22166AE-18C8-924A-81DE-0B892E4B9E36}" presName="parentText" presStyleLbl="alignNode1" presStyleIdx="3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06F0FF1-EAC9-A14F-B6CA-6410F1B5FA07}" type="pres">
      <dgm:prSet presAssocID="{D22166AE-18C8-924A-81DE-0B892E4B9E36}" presName="descendantText" presStyleLbl="alignAcc1" presStyleIdx="3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3637D29-C7F7-40D6-92F9-C205530BF24D}" type="presOf" srcId="{0424F317-DFCB-6D41-9169-4FC3807E3B8D}" destId="{4359378C-C40A-5846-BD18-5CC16D7DA4A6}" srcOrd="0" destOrd="0" presId="urn:microsoft.com/office/officeart/2005/8/layout/chevron2"/>
    <dgm:cxn modelId="{E7CFBE9B-F2A1-D84F-808A-0B8E2C5A7CF7}" srcId="{F8FE6FE4-0FED-AD41-B15A-14B2819AB51C}" destId="{5111DEE3-47FC-814F-8C5D-427068AEB9F5}" srcOrd="0" destOrd="0" parTransId="{F5861AC9-F508-3D42-B202-CED55ED5603B}" sibTransId="{F4181052-9BA6-9544-B9DC-60EE54647562}"/>
    <dgm:cxn modelId="{CBF0C115-D1EE-434D-BA98-B5D53683D3A9}" srcId="{0424F317-DFCB-6D41-9169-4FC3807E3B8D}" destId="{D22166AE-18C8-924A-81DE-0B892E4B9E36}" srcOrd="3" destOrd="0" parTransId="{AFD82B9B-3702-8443-AA47-DFACA24D3197}" sibTransId="{1192ED16-0128-6448-B372-905E2C145C52}"/>
    <dgm:cxn modelId="{92C80652-648F-4627-8F53-B46CD263BE72}" type="presOf" srcId="{39772690-41BE-C345-A5FF-7543D40EA26F}" destId="{9EABEB43-6C17-0D40-825E-9F504A0B6857}" srcOrd="0" destOrd="0" presId="urn:microsoft.com/office/officeart/2005/8/layout/chevron2"/>
    <dgm:cxn modelId="{C55E822D-5901-6C47-A644-118C64D7233A}" srcId="{0424F317-DFCB-6D41-9169-4FC3807E3B8D}" destId="{3E70C3BF-D272-1F4A-8771-8E1F965E26BB}" srcOrd="0" destOrd="0" parTransId="{E9CC9579-F6B7-4344-AC82-CC02C4C7D33C}" sibTransId="{7936F9CE-E74A-554F-AC5E-654ACE6F35CC}"/>
    <dgm:cxn modelId="{71A2B8A0-0AB9-354C-806A-5C9DADEF71B2}" srcId="{D22166AE-18C8-924A-81DE-0B892E4B9E36}" destId="{7AA65D62-F07C-EE4F-9AC6-AC2C19B2BB47}" srcOrd="0" destOrd="0" parTransId="{7631CB78-0699-074B-9580-680ED98AF0C2}" sibTransId="{E8C9AE1B-2F71-BD48-BD95-EB3909CD34BD}"/>
    <dgm:cxn modelId="{B880F0A3-1E1D-264D-B8D6-6A75EBBB66B8}" srcId="{0424F317-DFCB-6D41-9169-4FC3807E3B8D}" destId="{39772690-41BE-C345-A5FF-7543D40EA26F}" srcOrd="1" destOrd="0" parTransId="{A26F7C37-DC79-5344-9448-913AE740439B}" sibTransId="{0CDB7E7D-3AE1-0742-8296-74D6CDEEB286}"/>
    <dgm:cxn modelId="{ABD1D749-95AF-4C87-893B-3BF366E7B2F2}" type="presOf" srcId="{D22166AE-18C8-924A-81DE-0B892E4B9E36}" destId="{DB66E66C-13B2-AE4C-9447-FB861E3486D2}" srcOrd="0" destOrd="0" presId="urn:microsoft.com/office/officeart/2005/8/layout/chevron2"/>
    <dgm:cxn modelId="{831EFBF3-13C4-9849-BEEA-1D4F9534835F}" srcId="{39772690-41BE-C345-A5FF-7543D40EA26F}" destId="{EE223306-C63A-2847-B5DF-B95D41BD6B82}" srcOrd="0" destOrd="0" parTransId="{E2097A3E-BEBA-154F-8DF5-A0A964542422}" sibTransId="{DE715267-31EB-BC43-B22B-CFDFB9BCF897}"/>
    <dgm:cxn modelId="{1F2B7CDC-A0FD-4C5D-817D-F5F6F0E3960D}" type="presOf" srcId="{F8FE6FE4-0FED-AD41-B15A-14B2819AB51C}" destId="{7C18A5B0-BF21-414B-B05A-2B9755669A9A}" srcOrd="0" destOrd="0" presId="urn:microsoft.com/office/officeart/2005/8/layout/chevron2"/>
    <dgm:cxn modelId="{5236D981-95FC-4239-9955-C7B85D005963}" type="presOf" srcId="{CC4C90F3-C3F1-594E-99F7-84E6F9555816}" destId="{1BCBE19D-C0B1-BD4B-8D33-A5A7F91F9818}" srcOrd="0" destOrd="0" presId="urn:microsoft.com/office/officeart/2005/8/layout/chevron2"/>
    <dgm:cxn modelId="{C45DA7E2-9C96-48FB-9F79-833E90095857}" type="presOf" srcId="{5111DEE3-47FC-814F-8C5D-427068AEB9F5}" destId="{75AD8A84-4B14-1044-9293-AE186C3B49A3}" srcOrd="0" destOrd="0" presId="urn:microsoft.com/office/officeart/2005/8/layout/chevron2"/>
    <dgm:cxn modelId="{9F7F0C5D-8E25-4F0C-966A-7F8D744D7D79}" type="presOf" srcId="{7AA65D62-F07C-EE4F-9AC6-AC2C19B2BB47}" destId="{B06F0FF1-EAC9-A14F-B6CA-6410F1B5FA07}" srcOrd="0" destOrd="0" presId="urn:microsoft.com/office/officeart/2005/8/layout/chevron2"/>
    <dgm:cxn modelId="{3F2B1369-C046-4563-BD75-3225D5F1C9D3}" type="presOf" srcId="{EE223306-C63A-2847-B5DF-B95D41BD6B82}" destId="{DF92AFE2-E200-DC49-BB90-AEA3CA4467C9}" srcOrd="0" destOrd="0" presId="urn:microsoft.com/office/officeart/2005/8/layout/chevron2"/>
    <dgm:cxn modelId="{940DE249-4402-EC4F-BEF8-8E198886303C}" srcId="{3E70C3BF-D272-1F4A-8771-8E1F965E26BB}" destId="{CC4C90F3-C3F1-594E-99F7-84E6F9555816}" srcOrd="0" destOrd="0" parTransId="{4D6FF3C4-A4B0-D945-8CA6-697EE08A1B22}" sibTransId="{8E249915-B395-B948-8529-28E3412077F3}"/>
    <dgm:cxn modelId="{13DE8D0E-319C-4C03-8D0C-4158377EE080}" type="presOf" srcId="{3E70C3BF-D272-1F4A-8771-8E1F965E26BB}" destId="{74B803DB-E52F-2841-8E98-407DD2D9011D}" srcOrd="0" destOrd="0" presId="urn:microsoft.com/office/officeart/2005/8/layout/chevron2"/>
    <dgm:cxn modelId="{FF840A42-9EA9-AE4E-8F09-CC98D5F67545}" srcId="{0424F317-DFCB-6D41-9169-4FC3807E3B8D}" destId="{F8FE6FE4-0FED-AD41-B15A-14B2819AB51C}" srcOrd="2" destOrd="0" parTransId="{C15BE82B-B095-3E4B-8F04-BF0B0E869001}" sibTransId="{EFC3DE04-B4CE-C844-9FC3-2FC667D8C7E9}"/>
    <dgm:cxn modelId="{AC2FC2D0-1102-4883-9894-74074BD3AA00}" type="presParOf" srcId="{4359378C-C40A-5846-BD18-5CC16D7DA4A6}" destId="{E5D5F53D-ED2D-C044-8325-937CEB99E05D}" srcOrd="0" destOrd="0" presId="urn:microsoft.com/office/officeart/2005/8/layout/chevron2"/>
    <dgm:cxn modelId="{8F9AFB85-5ABC-4F0B-AECA-429A7F4A2808}" type="presParOf" srcId="{E5D5F53D-ED2D-C044-8325-937CEB99E05D}" destId="{74B803DB-E52F-2841-8E98-407DD2D9011D}" srcOrd="0" destOrd="0" presId="urn:microsoft.com/office/officeart/2005/8/layout/chevron2"/>
    <dgm:cxn modelId="{123AC835-87AF-4233-A984-1374A4A2098B}" type="presParOf" srcId="{E5D5F53D-ED2D-C044-8325-937CEB99E05D}" destId="{1BCBE19D-C0B1-BD4B-8D33-A5A7F91F9818}" srcOrd="1" destOrd="0" presId="urn:microsoft.com/office/officeart/2005/8/layout/chevron2"/>
    <dgm:cxn modelId="{32D0D2BE-9FE6-4663-9C18-FE85633734FC}" type="presParOf" srcId="{4359378C-C40A-5846-BD18-5CC16D7DA4A6}" destId="{0EFE2B85-3C17-2B4A-9D5E-DC61E5A67043}" srcOrd="1" destOrd="0" presId="urn:microsoft.com/office/officeart/2005/8/layout/chevron2"/>
    <dgm:cxn modelId="{5014F8F6-9C69-4A3E-A9E7-6D91F6905890}" type="presParOf" srcId="{4359378C-C40A-5846-BD18-5CC16D7DA4A6}" destId="{0F5E3010-B210-E84C-89D5-F39E59C9DBBE}" srcOrd="2" destOrd="0" presId="urn:microsoft.com/office/officeart/2005/8/layout/chevron2"/>
    <dgm:cxn modelId="{B3F25DE1-C971-4D11-B191-3BF3564F180E}" type="presParOf" srcId="{0F5E3010-B210-E84C-89D5-F39E59C9DBBE}" destId="{9EABEB43-6C17-0D40-825E-9F504A0B6857}" srcOrd="0" destOrd="0" presId="urn:microsoft.com/office/officeart/2005/8/layout/chevron2"/>
    <dgm:cxn modelId="{9B27B883-9521-4DF9-8501-AF5B2EB4FEC2}" type="presParOf" srcId="{0F5E3010-B210-E84C-89D5-F39E59C9DBBE}" destId="{DF92AFE2-E200-DC49-BB90-AEA3CA4467C9}" srcOrd="1" destOrd="0" presId="urn:microsoft.com/office/officeart/2005/8/layout/chevron2"/>
    <dgm:cxn modelId="{770DFF8E-04A2-4CF2-AD31-C1F585F0F3BE}" type="presParOf" srcId="{4359378C-C40A-5846-BD18-5CC16D7DA4A6}" destId="{7F3FCC23-9AAC-B848-BC26-22A0D95AB264}" srcOrd="3" destOrd="0" presId="urn:microsoft.com/office/officeart/2005/8/layout/chevron2"/>
    <dgm:cxn modelId="{13BA7BC2-65AC-47A3-8274-69F1CA3CB975}" type="presParOf" srcId="{4359378C-C40A-5846-BD18-5CC16D7DA4A6}" destId="{F73970C8-D6AF-3D41-9B5C-A7F317F24FBE}" srcOrd="4" destOrd="0" presId="urn:microsoft.com/office/officeart/2005/8/layout/chevron2"/>
    <dgm:cxn modelId="{69253FD6-0A18-4B37-BD6B-35CB952FA0FD}" type="presParOf" srcId="{F73970C8-D6AF-3D41-9B5C-A7F317F24FBE}" destId="{7C18A5B0-BF21-414B-B05A-2B9755669A9A}" srcOrd="0" destOrd="0" presId="urn:microsoft.com/office/officeart/2005/8/layout/chevron2"/>
    <dgm:cxn modelId="{E2B88B31-C786-48BB-930C-4B07D00425A8}" type="presParOf" srcId="{F73970C8-D6AF-3D41-9B5C-A7F317F24FBE}" destId="{75AD8A84-4B14-1044-9293-AE186C3B49A3}" srcOrd="1" destOrd="0" presId="urn:microsoft.com/office/officeart/2005/8/layout/chevron2"/>
    <dgm:cxn modelId="{160EB56E-B06F-4189-8DB0-F3BE4CB58CDB}" type="presParOf" srcId="{4359378C-C40A-5846-BD18-5CC16D7DA4A6}" destId="{FD38A29D-CD67-5640-A279-1717DED0FD58}" srcOrd="5" destOrd="0" presId="urn:microsoft.com/office/officeart/2005/8/layout/chevron2"/>
    <dgm:cxn modelId="{0A81FFFE-FC05-4995-B006-6DA302245CC1}" type="presParOf" srcId="{4359378C-C40A-5846-BD18-5CC16D7DA4A6}" destId="{FE6B6B31-4005-A84A-A1BC-0430804FE415}" srcOrd="6" destOrd="0" presId="urn:microsoft.com/office/officeart/2005/8/layout/chevron2"/>
    <dgm:cxn modelId="{8A24CF19-2133-4FA1-973F-C3863C16B07A}" type="presParOf" srcId="{FE6B6B31-4005-A84A-A1BC-0430804FE415}" destId="{DB66E66C-13B2-AE4C-9447-FB861E3486D2}" srcOrd="0" destOrd="0" presId="urn:microsoft.com/office/officeart/2005/8/layout/chevron2"/>
    <dgm:cxn modelId="{8D04F35C-32AE-4353-B620-F1A42EC6C673}" type="presParOf" srcId="{FE6B6B31-4005-A84A-A1BC-0430804FE415}" destId="{B06F0FF1-EAC9-A14F-B6CA-6410F1B5FA07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4B803DB-E52F-2841-8E98-407DD2D9011D}">
      <dsp:nvSpPr>
        <dsp:cNvPr id="0" name=""/>
        <dsp:cNvSpPr/>
      </dsp:nvSpPr>
      <dsp:spPr>
        <a:xfrm rot="5400000">
          <a:off x="-177583" y="180559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1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417338"/>
        <a:ext cx="828723" cy="355167"/>
      </dsp:txXfrm>
    </dsp:sp>
    <dsp:sp modelId="{1BCBE19D-C0B1-BD4B-8D33-A5A7F91F9818}">
      <dsp:nvSpPr>
        <dsp:cNvPr id="0" name=""/>
        <dsp:cNvSpPr/>
      </dsp:nvSpPr>
      <dsp:spPr>
        <a:xfrm rot="5400000">
          <a:off x="4045493" y="-3213794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Setting Goals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40540"/>
        <a:ext cx="7165503" cy="694398"/>
      </dsp:txXfrm>
    </dsp:sp>
    <dsp:sp modelId="{9EABEB43-6C17-0D40-825E-9F504A0B6857}">
      <dsp:nvSpPr>
        <dsp:cNvPr id="0" name=""/>
        <dsp:cNvSpPr/>
      </dsp:nvSpPr>
      <dsp:spPr>
        <a:xfrm rot="5400000">
          <a:off x="-177583" y="1216928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2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1453707"/>
        <a:ext cx="828723" cy="355167"/>
      </dsp:txXfrm>
    </dsp:sp>
    <dsp:sp modelId="{DF92AFE2-E200-DC49-BB90-AEA3CA4467C9}">
      <dsp:nvSpPr>
        <dsp:cNvPr id="0" name=""/>
        <dsp:cNvSpPr/>
      </dsp:nvSpPr>
      <dsp:spPr>
        <a:xfrm rot="5400000">
          <a:off x="4045493" y="-2177424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Planning and Implementing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1076910"/>
        <a:ext cx="7165503" cy="694398"/>
      </dsp:txXfrm>
    </dsp:sp>
    <dsp:sp modelId="{7C18A5B0-BF21-414B-B05A-2B9755669A9A}">
      <dsp:nvSpPr>
        <dsp:cNvPr id="0" name=""/>
        <dsp:cNvSpPr/>
      </dsp:nvSpPr>
      <dsp:spPr>
        <a:xfrm rot="5400000">
          <a:off x="-177583" y="2253297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3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2490076"/>
        <a:ext cx="828723" cy="355167"/>
      </dsp:txXfrm>
    </dsp:sp>
    <dsp:sp modelId="{75AD8A84-4B14-1044-9293-AE186C3B49A3}">
      <dsp:nvSpPr>
        <dsp:cNvPr id="0" name=""/>
        <dsp:cNvSpPr/>
      </dsp:nvSpPr>
      <dsp:spPr>
        <a:xfrm rot="5400000">
          <a:off x="4045493" y="-1141055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Tracking Progress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2113279"/>
        <a:ext cx="7165503" cy="694398"/>
      </dsp:txXfrm>
    </dsp:sp>
    <dsp:sp modelId="{DB66E66C-13B2-AE4C-9447-FB861E3486D2}">
      <dsp:nvSpPr>
        <dsp:cNvPr id="0" name=""/>
        <dsp:cNvSpPr/>
      </dsp:nvSpPr>
      <dsp:spPr>
        <a:xfrm rot="5400000">
          <a:off x="-177583" y="3289667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4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3526446"/>
        <a:ext cx="828723" cy="355167"/>
      </dsp:txXfrm>
    </dsp:sp>
    <dsp:sp modelId="{B06F0FF1-EAC9-A14F-B6CA-6410F1B5FA07}">
      <dsp:nvSpPr>
        <dsp:cNvPr id="0" name=""/>
        <dsp:cNvSpPr/>
      </dsp:nvSpPr>
      <dsp:spPr>
        <a:xfrm rot="5400000">
          <a:off x="4045493" y="-104686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Determining Priorities for Improvement.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3149648"/>
        <a:ext cx="7165503" cy="69439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B40607E-B157-7E4D-BDD4-B53465B6137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66FEC2B-43A8-8D46-B020-250D5B2F23B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302621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2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2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2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_rels/notesSlide2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5.xml"/></Relationships>
</file>

<file path=ppt/notesSlides/_rels/notesSlide2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6.xml"/></Relationships>
</file>

<file path=ppt/notesSlides/_rels/notesSlide2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7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buFont typeface="Arial"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496418D-3944-430F-83DF-501724AE6A71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i="1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818008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i="1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21</a:t>
            </a:fld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542195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24</a:t>
            </a:fld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25</a:t>
            </a:fld>
            <a:endParaRPr 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26</a:t>
            </a:fld>
            <a:endParaRPr lang="en-US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 fontAlgn="auto">
              <a:spcBef>
                <a:spcPts val="0"/>
              </a:spcBef>
              <a:spcAft>
                <a:spcPts val="1200"/>
              </a:spcAft>
              <a:buFont typeface="Arial" pitchFamily="34" charset="0"/>
              <a:buNone/>
              <a:defRPr/>
            </a:pPr>
            <a:endParaRPr lang="en-US" dirty="0"/>
          </a:p>
        </p:txBody>
      </p:sp>
      <p:sp>
        <p:nvSpPr>
          <p:cNvPr id="3686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50373132-146B-4EE7-A298-433359257195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</a:pPr>
              <a:t>27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2/4/13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188516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2/4/13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1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4" Type="http://schemas.openxmlformats.org/officeDocument/2006/relationships/diagramQuickStyle" Target="../diagrams/quickStyle1.xml"/><Relationship Id="rId5" Type="http://schemas.openxmlformats.org/officeDocument/2006/relationships/diagramColors" Target="../diagrams/colors1.xml"/><Relationship Id="rId6" Type="http://schemas.microsoft.com/office/2007/relationships/diagramDrawing" Target="../diagrams/drawing1.xml"/><Relationship Id="rId1" Type="http://schemas.openxmlformats.org/officeDocument/2006/relationships/slideLayout" Target="../slideLayouts/slideLayout2.xml"/><Relationship Id="rId2" Type="http://schemas.openxmlformats.org/officeDocument/2006/relationships/diagramData" Target="../diagrams/data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5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5.xml"/><Relationship Id="rId5" Type="http://schemas.openxmlformats.org/officeDocument/2006/relationships/image" Target="../media/image6.png"/><Relationship Id="rId6" Type="http://schemas.openxmlformats.org/officeDocument/2006/relationships/hyperlink" Target="http://developingchild.harvard.edu/" TargetMode="External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7.jpe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8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9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0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1.xml"/><Relationship Id="rId5" Type="http://schemas.openxmlformats.org/officeDocument/2006/relationships/image" Target="../media/image11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6.xml"/><Relationship Id="rId5" Type="http://schemas.openxmlformats.org/officeDocument/2006/relationships/image" Target="../media/image12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1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9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21.xml"/><Relationship Id="rId5" Type="http://schemas.openxmlformats.org/officeDocument/2006/relationships/image" Target="../media/image13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3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4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5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6.xml"/><Relationship Id="rId3" Type="http://schemas.openxmlformats.org/officeDocument/2006/relationships/image" Target="../media/image14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086100" y="2717800"/>
            <a:ext cx="5880100" cy="1447800"/>
          </a:xfrm>
          <a:prstGeom prst="rect">
            <a:avLst/>
          </a:prstGeom>
          <a:solidFill>
            <a:srgbClr val="005DA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3300" dirty="0" smtClean="0"/>
              <a:t>Building a Solid Foundation</a:t>
            </a:r>
            <a:endParaRPr lang="en-US" sz="3300" dirty="0"/>
          </a:p>
        </p:txBody>
      </p:sp>
      <p:sp>
        <p:nvSpPr>
          <p:cNvPr id="5" name="TextBox 4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367998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SUPPORTING SCHOOL READINESS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787052168"/>
              </p:ext>
            </p:extLst>
          </p:nvPr>
        </p:nvGraphicFramePr>
        <p:xfrm>
          <a:off x="533328" y="2057400"/>
          <a:ext cx="8031792" cy="42989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pSp>
        <p:nvGrpSpPr>
          <p:cNvPr id="6" name="Group 5"/>
          <p:cNvGrpSpPr/>
          <p:nvPr/>
        </p:nvGrpSpPr>
        <p:grpSpPr>
          <a:xfrm>
            <a:off x="1362052" y="3096502"/>
            <a:ext cx="7203068" cy="769528"/>
            <a:chOff x="828723" y="1039346"/>
            <a:chExt cx="7203068" cy="769528"/>
          </a:xfrm>
          <a:solidFill>
            <a:schemeClr val="tx2">
              <a:lumMod val="40000"/>
              <a:lumOff val="60000"/>
            </a:schemeClr>
          </a:solidFill>
        </p:grpSpPr>
        <p:sp>
          <p:nvSpPr>
            <p:cNvPr id="7" name="Round Same Side Corner Rectangle 6"/>
            <p:cNvSpPr/>
            <p:nvPr/>
          </p:nvSpPr>
          <p:spPr>
            <a:xfrm rot="5400000">
              <a:off x="4045493" y="-2177424"/>
              <a:ext cx="769528" cy="7203068"/>
            </a:xfrm>
            <a:prstGeom prst="round2SameRect">
              <a:avLst/>
            </a:prstGeom>
            <a:grpFill/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8" name="Round Same Side Corner Rectangle 4"/>
            <p:cNvSpPr/>
            <p:nvPr/>
          </p:nvSpPr>
          <p:spPr>
            <a:xfrm>
              <a:off x="828724" y="1076910"/>
              <a:ext cx="7165503" cy="694398"/>
            </a:xfrm>
            <a:prstGeom prst="rect">
              <a:avLst/>
            </a:prstGeom>
            <a:grpFill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99136" tIns="17780" rIns="17780" bIns="17780" numCol="1" spcCol="1270" anchor="ctr" anchorCtr="0">
              <a:noAutofit/>
            </a:bodyPr>
            <a:lstStyle/>
            <a:p>
              <a:pPr marL="285750" lvl="1" indent="-285750" algn="l" defTabSz="12446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n-US" sz="2800" kern="1200" dirty="0" smtClean="0">
                  <a:latin typeface="Century Gothic"/>
                  <a:cs typeface="Century Gothic"/>
                </a:rPr>
                <a:t>Planning and Implementing</a:t>
              </a:r>
              <a:endParaRPr lang="en-US" sz="2800" kern="1200" dirty="0">
                <a:latin typeface="Century Gothic"/>
                <a:cs typeface="Century Gothic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8922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>
          <a:xfrm>
            <a:off x="381000" y="2063920"/>
            <a:ext cx="4916864" cy="4413079"/>
          </a:xfrm>
        </p:spPr>
        <p:txBody>
          <a:bodyPr/>
          <a:lstStyle/>
          <a:p>
            <a:r>
              <a:rPr lang="en-US" sz="2400" dirty="0" smtClean="0">
                <a:solidFill>
                  <a:schemeClr val="tx2"/>
                </a:solidFill>
              </a:rPr>
              <a:t>Need to consider multiple elements of programs:</a:t>
            </a:r>
            <a:endParaRPr lang="en-US" sz="2000" dirty="0" smtClean="0"/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Engaging Interactions and Environments</a:t>
            </a:r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Research-Based Curricula and Teaching Practices</a:t>
            </a:r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Ongoing Child Assessment</a:t>
            </a:r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Highly Individualized Teaching and Learning.</a:t>
            </a:r>
          </a:p>
          <a:p>
            <a:pPr lvl="1"/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dirty="0" smtClean="0"/>
              <a:t>STEP 2: PLANNING AND IMPLEMENTING</a:t>
            </a:r>
            <a:endParaRPr lang="en-US" sz="2800" dirty="0"/>
          </a:p>
        </p:txBody>
      </p:sp>
      <p:pic>
        <p:nvPicPr>
          <p:cNvPr id="7" name="Picture 6" descr="House-Graphic-header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854" r="17551"/>
          <a:stretch/>
        </p:blipFill>
        <p:spPr>
          <a:xfrm>
            <a:off x="5064727" y="1815957"/>
            <a:ext cx="3500392" cy="41281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05435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ouse-Graphic-header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854" r="17551"/>
          <a:stretch/>
        </p:blipFill>
        <p:spPr>
          <a:xfrm>
            <a:off x="331984" y="1600200"/>
            <a:ext cx="4264522" cy="5029329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Century Gothic" pitchFamily="34" charset="0"/>
              </a:rPr>
              <a:t>HOUSE FOUNDATION</a:t>
            </a:r>
            <a:endParaRPr lang="en-US" dirty="0">
              <a:latin typeface="Century Gothic" pitchFamily="34" charset="0"/>
            </a:endParaRPr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0" y="2743200"/>
            <a:ext cx="4114800" cy="1600200"/>
          </a:xfrm>
          <a:ln w="101600">
            <a:noFill/>
          </a:ln>
        </p:spPr>
        <p:txBody>
          <a:bodyPr>
            <a:normAutofit fontScale="92500" lnSpcReduction="10000"/>
          </a:bodyPr>
          <a:lstStyle/>
          <a:p>
            <a:pPr marL="164592" indent="-164592"/>
            <a:r>
              <a:rPr lang="en-US" sz="2400" b="1" dirty="0" smtClean="0"/>
              <a:t>Engaging Interactions </a:t>
            </a:r>
            <a:br>
              <a:rPr lang="en-US" sz="2400" b="1" dirty="0" smtClean="0"/>
            </a:br>
            <a:r>
              <a:rPr lang="en-US" sz="2400" b="1" dirty="0" smtClean="0"/>
              <a:t>and Environments </a:t>
            </a:r>
            <a:br>
              <a:rPr lang="en-US" sz="2400" b="1" dirty="0" smtClean="0"/>
            </a:br>
            <a:r>
              <a:rPr lang="en-US" sz="2400" dirty="0" smtClean="0"/>
              <a:t>are the foundation for all learning in early childhood classrooms. </a:t>
            </a:r>
          </a:p>
          <a:p>
            <a:pPr marL="164592" indent="-164592"/>
            <a:endParaRPr lang="en-US" dirty="0"/>
          </a:p>
        </p:txBody>
      </p:sp>
      <p:sp>
        <p:nvSpPr>
          <p:cNvPr id="4" name="Rounded Rectangle 3"/>
          <p:cNvSpPr/>
          <p:nvPr/>
        </p:nvSpPr>
        <p:spPr>
          <a:xfrm>
            <a:off x="4495800" y="2565267"/>
            <a:ext cx="4191000" cy="1949098"/>
          </a:xfrm>
          <a:prstGeom prst="roundRect">
            <a:avLst/>
          </a:prstGeom>
          <a:noFill/>
          <a:ln w="101600">
            <a:solidFill>
              <a:schemeClr val="tx2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89393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2599E-6 3.58085E-6 L -0.44614 0.3442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2307" y="17210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6" presetClass="emph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</p:cBhvr>
                                      <p:by x="100000" y="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68489" y="1944852"/>
            <a:ext cx="7848600" cy="4407408"/>
          </a:xfrm>
        </p:spPr>
        <p:txBody>
          <a:bodyPr>
            <a:normAutofit/>
          </a:bodyPr>
          <a:lstStyle/>
          <a:p>
            <a:r>
              <a:rPr lang="en-US" sz="2400" dirty="0" smtClean="0"/>
              <a:t>Interactions are the </a:t>
            </a:r>
            <a:r>
              <a:rPr lang="en-US" sz="2400" b="1" dirty="0" smtClean="0"/>
              <a:t>back-and-forth exchanges </a:t>
            </a:r>
            <a:r>
              <a:rPr lang="en-US" sz="2400" dirty="0" smtClean="0"/>
              <a:t>among teachers and children. </a:t>
            </a:r>
          </a:p>
          <a:p>
            <a:endParaRPr lang="en-US" sz="2400" dirty="0"/>
          </a:p>
          <a:p>
            <a:r>
              <a:rPr lang="en-US" sz="2400" dirty="0" smtClean="0"/>
              <a:t>Interactions include:</a:t>
            </a:r>
          </a:p>
          <a:p>
            <a:pPr lvl="1"/>
            <a:r>
              <a:rPr lang="en-US" dirty="0" smtClean="0"/>
              <a:t>Teachers and children</a:t>
            </a:r>
          </a:p>
          <a:p>
            <a:pPr lvl="1"/>
            <a:r>
              <a:rPr lang="en-US" dirty="0" smtClean="0"/>
              <a:t>Children with peers.</a:t>
            </a:r>
          </a:p>
          <a:p>
            <a:pPr lvl="1"/>
            <a:endParaRPr lang="en-US" dirty="0" smtClean="0"/>
          </a:p>
          <a:p>
            <a:r>
              <a:rPr lang="en-US" sz="2400" dirty="0" smtClean="0"/>
              <a:t>These interactions occur</a:t>
            </a:r>
          </a:p>
          <a:p>
            <a:pPr>
              <a:buNone/>
            </a:pPr>
            <a:r>
              <a:rPr lang="en-US" sz="2400" dirty="0" smtClean="0"/>
              <a:t>    in </a:t>
            </a:r>
            <a:r>
              <a:rPr lang="en-US" sz="2400" b="1" dirty="0" smtClean="0"/>
              <a:t>every moment of the day.</a:t>
            </a:r>
          </a:p>
          <a:p>
            <a:endParaRPr lang="en-US" sz="2400" b="1" dirty="0" smtClean="0"/>
          </a:p>
          <a:p>
            <a:endParaRPr lang="en-US" sz="2400" b="1" dirty="0" smtClean="0"/>
          </a:p>
          <a:p>
            <a:endParaRPr lang="en-US" sz="2400" b="1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ENGAGING </a:t>
            </a:r>
            <a:br>
              <a:rPr lang="en-US" dirty="0" smtClean="0"/>
            </a:br>
            <a:r>
              <a:rPr lang="en-US" sz="6000" dirty="0" smtClean="0"/>
              <a:t>INTERACTIONS</a:t>
            </a:r>
            <a:endParaRPr lang="en-US" sz="6000" dirty="0"/>
          </a:p>
        </p:txBody>
      </p:sp>
      <p:pic>
        <p:nvPicPr>
          <p:cNvPr id="49156" name="Picture 4" descr="Picture 1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89810" y="3071832"/>
            <a:ext cx="3606063" cy="2163637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42533074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EARLY EXPERIENCES </a:t>
            </a:r>
            <a:endParaRPr lang="en-US" dirty="0"/>
          </a:p>
        </p:txBody>
      </p:sp>
      <p:pic>
        <p:nvPicPr>
          <p:cNvPr id="4" name="InBrief-The Science of ECD - subtitle_final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31984" y="175845"/>
            <a:ext cx="8346831" cy="6260123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0" y="6504746"/>
            <a:ext cx="91440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Source: Center on the Developing Child at Harvard University. </a:t>
            </a:r>
            <a:r>
              <a:rPr lang="en-US" sz="1400" dirty="0" smtClean="0">
                <a:solidFill>
                  <a:schemeClr val="tx1">
                    <a:lumMod val="50000"/>
                    <a:lumOff val="50000"/>
                  </a:schemeClr>
                </a:solidFill>
                <a:hlinkClick r:id="rId6"/>
              </a:rPr>
              <a:t>http://developingchild.harvard.edu</a:t>
            </a:r>
            <a:endParaRPr lang="en-US" sz="14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29837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41712" y="1904952"/>
            <a:ext cx="8081547" cy="4407408"/>
          </a:xfrm>
        </p:spPr>
        <p:txBody>
          <a:bodyPr>
            <a:normAutofit/>
          </a:bodyPr>
          <a:lstStyle/>
          <a:p>
            <a:r>
              <a:rPr lang="en-US" sz="2400" dirty="0" smtClean="0"/>
              <a:t>Environments are </a:t>
            </a:r>
            <a:r>
              <a:rPr lang="en-US" sz="2400" b="1" dirty="0" smtClean="0"/>
              <a:t>where children learn </a:t>
            </a:r>
            <a:r>
              <a:rPr lang="en-US" sz="2400" dirty="0" smtClean="0"/>
              <a:t>and spend time throughout the day.</a:t>
            </a:r>
          </a:p>
          <a:p>
            <a:endParaRPr lang="en-US" sz="2400" dirty="0" smtClean="0"/>
          </a:p>
          <a:p>
            <a:r>
              <a:rPr lang="en-US" sz="2400" dirty="0" smtClean="0"/>
              <a:t>Environments include:</a:t>
            </a:r>
          </a:p>
          <a:p>
            <a:pPr lvl="1"/>
            <a:r>
              <a:rPr lang="en-US" sz="2000" dirty="0" smtClean="0"/>
              <a:t>Materials</a:t>
            </a:r>
          </a:p>
          <a:p>
            <a:pPr lvl="1"/>
            <a:r>
              <a:rPr lang="en-US" sz="2000" dirty="0" smtClean="0"/>
              <a:t>Books</a:t>
            </a:r>
          </a:p>
          <a:p>
            <a:pPr lvl="1"/>
            <a:r>
              <a:rPr lang="en-US" sz="2000" dirty="0" smtClean="0"/>
              <a:t>Furnishings</a:t>
            </a:r>
          </a:p>
          <a:p>
            <a:pPr lvl="1"/>
            <a:r>
              <a:rPr lang="en-US" sz="2000" dirty="0" smtClean="0"/>
              <a:t>Room arrangement</a:t>
            </a:r>
          </a:p>
          <a:p>
            <a:pPr lvl="1"/>
            <a:r>
              <a:rPr lang="en-US" sz="2000" dirty="0" smtClean="0"/>
              <a:t>Outside learning areas</a:t>
            </a:r>
          </a:p>
          <a:p>
            <a:pPr lvl="1"/>
            <a:r>
              <a:rPr lang="en-US" sz="2000" dirty="0" smtClean="0"/>
              <a:t>Staff placements in the room.</a:t>
            </a:r>
            <a:endParaRPr lang="en-US" sz="2400" dirty="0" smtClean="0"/>
          </a:p>
          <a:p>
            <a:endParaRPr lang="en-US" sz="2400" b="1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309791"/>
            <a:ext cx="8477737" cy="1409281"/>
          </a:xfrm>
        </p:spPr>
        <p:txBody>
          <a:bodyPr>
            <a:normAutofit/>
          </a:bodyPr>
          <a:lstStyle/>
          <a:p>
            <a:r>
              <a:rPr lang="en-US" sz="2400" dirty="0" smtClean="0"/>
              <a:t>ENGAGING</a:t>
            </a:r>
            <a:r>
              <a:rPr lang="en-US" sz="3200" dirty="0" smtClean="0"/>
              <a:t> </a:t>
            </a:r>
            <a:br>
              <a:rPr lang="en-US" sz="3200" dirty="0" smtClean="0"/>
            </a:br>
            <a:r>
              <a:rPr lang="en-US" sz="4400" dirty="0" smtClean="0"/>
              <a:t>ENVIRONMENTS</a:t>
            </a:r>
            <a:endParaRPr lang="en-US" sz="4400" dirty="0"/>
          </a:p>
        </p:txBody>
      </p:sp>
      <p:pic>
        <p:nvPicPr>
          <p:cNvPr id="47106" name="Picture 2" descr="http://farm5.static.flickr.com/4131/5081010702_fbc50701ee.jpg"/>
          <p:cNvPicPr>
            <a:picLocks noChangeAspect="1" noChangeArrowheads="1"/>
          </p:cNvPicPr>
          <p:nvPr/>
        </p:nvPicPr>
        <p:blipFill rotWithShape="1">
          <a:blip r:embed="rId3" cstate="print"/>
          <a:srcRect r="33267"/>
          <a:stretch/>
        </p:blipFill>
        <p:spPr bwMode="auto">
          <a:xfrm>
            <a:off x="4978102" y="2512557"/>
            <a:ext cx="3560645" cy="3201429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02971284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812012"/>
            <a:ext cx="5029200" cy="4407408"/>
          </a:xfrm>
        </p:spPr>
        <p:txBody>
          <a:bodyPr>
            <a:normAutofit lnSpcReduction="10000"/>
          </a:bodyPr>
          <a:lstStyle/>
          <a:p>
            <a:r>
              <a:rPr lang="en-US" sz="2400" dirty="0" smtClean="0"/>
              <a:t>Interactions and environments are engaging when they </a:t>
            </a:r>
            <a:r>
              <a:rPr lang="en-US" sz="2400" b="1" dirty="0"/>
              <a:t>support children’s involvement in </a:t>
            </a:r>
            <a:r>
              <a:rPr lang="en-US" sz="2400" b="1" dirty="0" smtClean="0"/>
              <a:t>activities </a:t>
            </a:r>
            <a:br>
              <a:rPr lang="en-US" sz="2400" b="1" dirty="0" smtClean="0"/>
            </a:br>
            <a:r>
              <a:rPr lang="en-US" sz="2400" b="1" dirty="0" smtClean="0"/>
              <a:t>that </a:t>
            </a:r>
            <a:r>
              <a:rPr lang="en-US" sz="2400" b="1" dirty="0"/>
              <a:t>promote </a:t>
            </a:r>
            <a:r>
              <a:rPr lang="en-US" sz="2400" b="1" dirty="0" smtClean="0"/>
              <a:t>positive development and learning.</a:t>
            </a:r>
          </a:p>
          <a:p>
            <a:endParaRPr lang="en-US" sz="2400" b="1" dirty="0" smtClean="0"/>
          </a:p>
          <a:p>
            <a:r>
              <a:rPr lang="en-US" sz="2400" dirty="0" smtClean="0"/>
              <a:t>They are foundational to development across areas of the Head Start Child </a:t>
            </a:r>
            <a:r>
              <a:rPr lang="en-US" sz="2400" dirty="0"/>
              <a:t>Development and Early Learning </a:t>
            </a:r>
            <a:r>
              <a:rPr lang="en-US" sz="2400" dirty="0" smtClean="0"/>
              <a:t>Framework. </a:t>
            </a:r>
            <a:endParaRPr lang="en-US" sz="2400" b="1" dirty="0" smtClean="0"/>
          </a:p>
          <a:p>
            <a:endParaRPr lang="en-US" sz="2400" b="1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ENGAGING </a:t>
            </a:r>
            <a:br>
              <a:rPr lang="en-US" dirty="0" smtClean="0"/>
            </a:br>
            <a:r>
              <a:rPr lang="en-US" dirty="0" smtClean="0"/>
              <a:t>INTERACTIONS AND ENVIRONMENTS</a:t>
            </a:r>
            <a:endParaRPr lang="en-US" dirty="0"/>
          </a:p>
        </p:txBody>
      </p:sp>
      <p:pic>
        <p:nvPicPr>
          <p:cNvPr id="5" name="Picture 4" descr="HS framework.png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77984" y="1936194"/>
            <a:ext cx="3602277" cy="43685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00588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House-Graphic-header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400711" y="1716892"/>
            <a:ext cx="4321281" cy="3972609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200" b="1" dirty="0" smtClean="0"/>
              <a:t>Framework for Effective Practice: 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n-US" sz="2800" dirty="0" smtClean="0"/>
              <a:t>Supporting School Readiness for all Children</a:t>
            </a:r>
            <a:endParaRPr lang="en-US" sz="2800" dirty="0"/>
          </a:p>
        </p:txBody>
      </p:sp>
      <p:grpSp>
        <p:nvGrpSpPr>
          <p:cNvPr id="2" name="Group 16"/>
          <p:cNvGrpSpPr>
            <a:grpSpLocks/>
          </p:cNvGrpSpPr>
          <p:nvPr/>
        </p:nvGrpSpPr>
        <p:grpSpPr bwMode="auto">
          <a:xfrm>
            <a:off x="2556841" y="4627459"/>
            <a:ext cx="3968045" cy="1227594"/>
            <a:chOff x="-3655403" y="3484055"/>
            <a:chExt cx="8001002" cy="1405424"/>
          </a:xfrm>
        </p:grpSpPr>
        <p:sp>
          <p:nvSpPr>
            <p:cNvPr id="6" name="Rectangle 5"/>
            <p:cNvSpPr/>
            <p:nvPr/>
          </p:nvSpPr>
          <p:spPr>
            <a:xfrm>
              <a:off x="-3655403" y="3484055"/>
              <a:ext cx="2667001" cy="1066800"/>
            </a:xfrm>
            <a:prstGeom prst="rect">
              <a:avLst/>
            </a:prstGeom>
            <a:solidFill>
              <a:schemeClr val="accent5"/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/>
            </a:p>
          </p:txBody>
        </p:sp>
        <p:sp>
          <p:nvSpPr>
            <p:cNvPr id="7" name="Rectangle 6"/>
            <p:cNvSpPr/>
            <p:nvPr/>
          </p:nvSpPr>
          <p:spPr>
            <a:xfrm>
              <a:off x="-988402" y="3484055"/>
              <a:ext cx="2667001" cy="1066800"/>
            </a:xfrm>
            <a:prstGeom prst="rect">
              <a:avLst/>
            </a:prstGeom>
            <a:solidFill>
              <a:schemeClr val="accent5"/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/>
            </a:p>
          </p:txBody>
        </p:sp>
        <p:grpSp>
          <p:nvGrpSpPr>
            <p:cNvPr id="5" name="Group 13"/>
            <p:cNvGrpSpPr>
              <a:grpSpLocks/>
            </p:cNvGrpSpPr>
            <p:nvPr/>
          </p:nvGrpSpPr>
          <p:grpSpPr bwMode="auto">
            <a:xfrm>
              <a:off x="-3655403" y="3484057"/>
              <a:ext cx="8001002" cy="1405422"/>
              <a:chOff x="-3655403" y="3484057"/>
              <a:chExt cx="8001002" cy="1405422"/>
            </a:xfrm>
          </p:grpSpPr>
          <p:sp>
            <p:nvSpPr>
              <p:cNvPr id="10" name="TextBox 21"/>
              <p:cNvSpPr txBox="1">
                <a:spLocks noChangeArrowheads="1"/>
              </p:cNvSpPr>
              <p:nvPr/>
            </p:nvSpPr>
            <p:spPr bwMode="auto">
              <a:xfrm>
                <a:off x="-3655403" y="3537152"/>
                <a:ext cx="2412732" cy="116279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marL="0" lvl="1" algn="ctr"/>
                <a:r>
                  <a:rPr lang="en-US" sz="1400" b="1" dirty="0">
                    <a:solidFill>
                      <a:schemeClr val="bg1"/>
                    </a:solidFill>
                    <a:latin typeface="Century Gothic" pitchFamily="34" charset="0"/>
                  </a:rPr>
                  <a:t>Social and Emotional Support</a:t>
                </a:r>
              </a:p>
              <a:p>
                <a:pPr algn="ctr"/>
                <a:endParaRPr lang="en-US" dirty="0">
                  <a:solidFill>
                    <a:schemeClr val="bg1"/>
                  </a:solidFill>
                  <a:latin typeface="Century Gothic" pitchFamily="34" charset="0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678598" y="3484057"/>
                <a:ext cx="2667001" cy="1078470"/>
              </a:xfrm>
              <a:prstGeom prst="rect">
                <a:avLst/>
              </a:prstGeom>
              <a:solidFill>
                <a:schemeClr val="accent5"/>
              </a:solidFill>
              <a:scene3d>
                <a:camera prst="orthographicFront"/>
                <a:lightRig rig="threePt" dir="t"/>
              </a:scene3d>
              <a:sp3d>
                <a:bevelT/>
              </a:sp3d>
            </p:spPr>
            <p:style>
              <a:lnRef idx="2">
                <a:schemeClr val="accent2">
                  <a:shade val="50000"/>
                </a:schemeClr>
              </a:lnRef>
              <a:fillRef idx="1">
                <a:schemeClr val="accent2"/>
              </a:fillRef>
              <a:effectRef idx="0">
                <a:schemeClr val="accent2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fontAlgn="auto">
                  <a:spcBef>
                    <a:spcPts val="0"/>
                  </a:spcBef>
                  <a:spcAft>
                    <a:spcPts val="0"/>
                  </a:spcAft>
                  <a:defRPr/>
                </a:pPr>
                <a:r>
                  <a:rPr lang="en-US" sz="1400" b="1" dirty="0" smtClean="0">
                    <a:solidFill>
                      <a:schemeClr val="bg1"/>
                    </a:solidFill>
                    <a:latin typeface="Century Gothic"/>
                    <a:cs typeface="Century Gothic"/>
                  </a:rPr>
                  <a:t>Instructional Interactions</a:t>
                </a:r>
                <a:endParaRPr lang="en-US" sz="1400" b="1" dirty="0">
                  <a:solidFill>
                    <a:schemeClr val="bg1"/>
                  </a:solidFill>
                  <a:latin typeface="Century Gothic"/>
                  <a:cs typeface="Century Gothic"/>
                </a:endParaRPr>
              </a:p>
            </p:txBody>
          </p:sp>
          <p:sp>
            <p:nvSpPr>
              <p:cNvPr id="12" name="TextBox 23"/>
              <p:cNvSpPr txBox="1">
                <a:spLocks noChangeArrowheads="1"/>
              </p:cNvSpPr>
              <p:nvPr/>
            </p:nvSpPr>
            <p:spPr bwMode="auto">
              <a:xfrm>
                <a:off x="-988402" y="3499313"/>
                <a:ext cx="2667001" cy="139016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marL="0" lvl="1" algn="ctr"/>
                <a:r>
                  <a:rPr lang="en-US" sz="1400" b="1" dirty="0" smtClean="0">
                    <a:solidFill>
                      <a:srgbClr val="FFFFFF"/>
                    </a:solidFill>
                    <a:latin typeface="Century Gothic" pitchFamily="34" charset="0"/>
                  </a:rPr>
                  <a:t>Well</a:t>
                </a:r>
                <a:r>
                  <a:rPr lang="en-US" sz="1400" b="1" dirty="0">
                    <a:solidFill>
                      <a:srgbClr val="FFFFFF"/>
                    </a:solidFill>
                    <a:latin typeface="Century Gothic" pitchFamily="34" charset="0"/>
                  </a:rPr>
                  <a:t>-Organized Classrooms</a:t>
                </a:r>
              </a:p>
              <a:p>
                <a:pPr algn="ctr"/>
                <a:endParaRPr lang="en-US" dirty="0">
                  <a:solidFill>
                    <a:schemeClr val="bg1"/>
                  </a:solidFill>
                  <a:latin typeface="Century Gothic" pitchFamily="34" charset="0"/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0348488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BLOCKS OF THE FOUNDATION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685800" y="3200400"/>
            <a:ext cx="24384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609600" y="3276600"/>
            <a:ext cx="25146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/>
              <a:t>Social and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124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791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124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3276600"/>
            <a:ext cx="25908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74320" lvl="0" indent="-228600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</a:pPr>
            <a:r>
              <a:rPr lang="en-US" sz="2400" dirty="0" smtClean="0">
                <a:solidFill>
                  <a:schemeClr val="tx2"/>
                </a:solidFill>
              </a:rPr>
              <a:t>The </a:t>
            </a:r>
            <a:r>
              <a:rPr lang="en-US" sz="2400" b="1" dirty="0" smtClean="0">
                <a:solidFill>
                  <a:schemeClr val="tx2"/>
                </a:solidFill>
              </a:rPr>
              <a:t>first major block </a:t>
            </a:r>
            <a:r>
              <a:rPr lang="en-US" sz="2400" dirty="0" smtClean="0">
                <a:solidFill>
                  <a:schemeClr val="tx2"/>
                </a:solidFill>
              </a:rPr>
              <a:t>of this foundation:</a:t>
            </a:r>
          </a:p>
        </p:txBody>
      </p:sp>
    </p:spTree>
    <p:extLst>
      <p:ext uri="{BB962C8B-B14F-4D97-AF65-F5344CB8AC3E}">
        <p14:creationId xmlns:p14="http://schemas.microsoft.com/office/powerpoint/2010/main" val="22612549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7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497665"/>
            <a:ext cx="4800600" cy="3962400"/>
          </a:xfrm>
        </p:spPr>
        <p:txBody>
          <a:bodyPr>
            <a:normAutofit fontScale="40000" lnSpcReduction="20000"/>
          </a:bodyPr>
          <a:lstStyle/>
          <a:p>
            <a:pPr marL="45720" indent="0">
              <a:buNone/>
            </a:pPr>
            <a:endParaRPr lang="en-US" sz="2900" dirty="0" smtClean="0"/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Have positive relationships </a:t>
            </a:r>
            <a:br>
              <a:rPr lang="en-US" sz="5000" dirty="0" smtClean="0"/>
            </a:br>
            <a:r>
              <a:rPr lang="en-US" sz="5000" dirty="0" smtClean="0"/>
              <a:t>with children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Foster positive peer relationships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Notice and respond when children need support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Recognize and label children’s emotions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Respond to children’s ideas and interests.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SOCIAL AND EMOTIONAL SUPPORT</a:t>
            </a:r>
            <a:endParaRPr lang="en-US" dirty="0"/>
          </a:p>
        </p:txBody>
      </p:sp>
      <p:pic>
        <p:nvPicPr>
          <p:cNvPr id="40962" name="Picture 2" descr="Picture 26"/>
          <p:cNvPicPr>
            <a:picLocks noChangeAspect="1" noChangeArrowheads="1"/>
          </p:cNvPicPr>
          <p:nvPr/>
        </p:nvPicPr>
        <p:blipFill>
          <a:blip r:embed="rId3" cstate="print"/>
          <a:srcRect l="6863" r="9910"/>
          <a:stretch>
            <a:fillRect/>
          </a:stretch>
        </p:blipFill>
        <p:spPr bwMode="auto">
          <a:xfrm>
            <a:off x="5105401" y="3190848"/>
            <a:ext cx="3488096" cy="2514638"/>
          </a:xfrm>
          <a:prstGeom prst="rect">
            <a:avLst/>
          </a:prstGeom>
          <a:noFill/>
        </p:spPr>
      </p:pic>
      <p:sp>
        <p:nvSpPr>
          <p:cNvPr id="4" name="TextBox 3"/>
          <p:cNvSpPr txBox="1"/>
          <p:nvPr/>
        </p:nvSpPr>
        <p:spPr>
          <a:xfrm>
            <a:off x="476265" y="1766713"/>
            <a:ext cx="8058135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In settings with effective </a:t>
            </a:r>
            <a:r>
              <a:rPr lang="en-US" sz="2400" b="1" dirty="0" smtClean="0">
                <a:solidFill>
                  <a:schemeClr val="tx2"/>
                </a:solidFill>
                <a:latin typeface="Century Gothic"/>
                <a:cs typeface="Century Gothic"/>
              </a:rPr>
              <a:t>social and emotional support</a:t>
            </a: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, teachers:</a:t>
            </a:r>
            <a:endParaRPr lang="en-US" sz="2400" dirty="0">
              <a:solidFill>
                <a:srgbClr val="00569D"/>
              </a:solidFill>
              <a:latin typeface="Century Gothic"/>
              <a:cs typeface="Century Gothic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9920288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uppet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4520491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>
              <a:latin typeface="Calibri" pitchFamily="34" charset="0"/>
              <a:cs typeface="Calibri" pitchFamily="34" charset="0"/>
            </a:endParaRPr>
          </a:p>
          <a:p>
            <a:r>
              <a:rPr lang="en-US" dirty="0" smtClean="0"/>
              <a:t>What social and emotional supports did you notice?</a:t>
            </a:r>
          </a:p>
          <a:p>
            <a:pPr>
              <a:buNone/>
            </a:pPr>
            <a:endParaRPr lang="en-US" dirty="0"/>
          </a:p>
          <a:p>
            <a:r>
              <a:rPr lang="en-US" dirty="0" smtClean="0"/>
              <a:t>What impact did these interactions have on the children in the clip?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72802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317606"/>
            <a:ext cx="8381260" cy="1344705"/>
          </a:xfrm>
        </p:spPr>
        <p:txBody>
          <a:bodyPr/>
          <a:lstStyle/>
          <a:p>
            <a:r>
              <a:rPr lang="en-US" dirty="0" smtClean="0"/>
              <a:t>IN THIS CLIP…</a:t>
            </a:r>
            <a:endParaRPr lang="en-US" b="1" dirty="0"/>
          </a:p>
        </p:txBody>
      </p:sp>
      <p:sp>
        <p:nvSpPr>
          <p:cNvPr id="16" name="Rounded Rectangle 15"/>
          <p:cNvSpPr/>
          <p:nvPr/>
        </p:nvSpPr>
        <p:spPr>
          <a:xfrm>
            <a:off x="5638800" y="3276600"/>
            <a:ext cx="2860683" cy="1556951"/>
          </a:xfrm>
          <a:prstGeom prst="roundRect">
            <a:avLst/>
          </a:prstGeom>
          <a:solidFill>
            <a:srgbClr val="C3309F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rgbClr val="FFFFFF"/>
                </a:solidFill>
              </a:rPr>
              <a:t>Supports children’s </a:t>
            </a:r>
          </a:p>
          <a:p>
            <a:pPr algn="ctr"/>
            <a:r>
              <a:rPr lang="en-US" sz="2000" b="1" dirty="0" smtClean="0">
                <a:solidFill>
                  <a:srgbClr val="FFFFFF"/>
                </a:solidFill>
              </a:rPr>
              <a:t>Social &amp; Emotional Development</a:t>
            </a:r>
          </a:p>
        </p:txBody>
      </p:sp>
      <p:sp>
        <p:nvSpPr>
          <p:cNvPr id="10" name="Rounded Rectangle 9"/>
          <p:cNvSpPr/>
          <p:nvPr/>
        </p:nvSpPr>
        <p:spPr>
          <a:xfrm>
            <a:off x="607881" y="2062560"/>
            <a:ext cx="4192718" cy="1704323"/>
          </a:xfrm>
          <a:prstGeom prst="roundRect">
            <a:avLst/>
          </a:prstGeom>
          <a:solidFill>
            <a:srgbClr val="C3309F">
              <a:alpha val="18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Teacher: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Connects individually with each child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Uses children’s names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Smiles warmly 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Uses respectful language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Has an enthusiastic tone.</a:t>
            </a:r>
          </a:p>
        </p:txBody>
      </p:sp>
      <p:sp>
        <p:nvSpPr>
          <p:cNvPr id="12" name="Rounded Rectangle 11"/>
          <p:cNvSpPr/>
          <p:nvPr/>
        </p:nvSpPr>
        <p:spPr>
          <a:xfrm>
            <a:off x="607880" y="4419600"/>
            <a:ext cx="4268919" cy="1540102"/>
          </a:xfrm>
          <a:prstGeom prst="roundRect">
            <a:avLst/>
          </a:prstGeom>
          <a:solidFill>
            <a:srgbClr val="C3309F">
              <a:alpha val="18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Children: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Display physical affection with teacher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Cooperate and show enthusiasm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Are comfortable showing their work.</a:t>
            </a:r>
            <a:endParaRPr lang="en-US" sz="2000" dirty="0">
              <a:solidFill>
                <a:schemeClr val="tx1"/>
              </a:solidFill>
            </a:endParaRPr>
          </a:p>
        </p:txBody>
      </p:sp>
      <p:sp>
        <p:nvSpPr>
          <p:cNvPr id="2" name="Left-Right Arrow 1"/>
          <p:cNvSpPr/>
          <p:nvPr/>
        </p:nvSpPr>
        <p:spPr>
          <a:xfrm rot="16200000">
            <a:off x="2457990" y="3981001"/>
            <a:ext cx="457200" cy="228600"/>
          </a:xfrm>
          <a:prstGeom prst="left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ight Arrow 3"/>
          <p:cNvSpPr/>
          <p:nvPr/>
        </p:nvSpPr>
        <p:spPr>
          <a:xfrm>
            <a:off x="2800891" y="4025777"/>
            <a:ext cx="2690694" cy="113403"/>
          </a:xfrm>
          <a:prstGeom prst="rightArrow">
            <a:avLst/>
          </a:prstGeom>
          <a:solidFill>
            <a:schemeClr val="tx1">
              <a:lumMod val="75000"/>
              <a:lumOff val="25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1994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0" grpId="0" animBg="1"/>
      <p:bldP spid="12" grpId="0" animBg="1"/>
      <p:bldP spid="2" grpId="0" animBg="1"/>
      <p:bldP spid="4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BLOCKS OF THE FOUNDATION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6096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762000" y="3276600"/>
            <a:ext cx="2438400" cy="923330"/>
          </a:xfrm>
          <a:prstGeom prst="rect">
            <a:avLst/>
          </a:prstGeom>
          <a:solidFill>
            <a:schemeClr val="accent5"/>
          </a:solidFill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dirty="0" smtClean="0">
                <a:solidFill>
                  <a:schemeClr val="bg1"/>
                </a:solidFill>
              </a:rPr>
              <a:t>Social &amp;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276600" y="3200400"/>
            <a:ext cx="25146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791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276600" y="3276600"/>
            <a:ext cx="2514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dirty="0" smtClean="0">
                <a:solidFill>
                  <a:srgbClr val="000000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2971800"/>
            <a:ext cx="2514600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endParaRPr lang="en-US" sz="2000" b="1" dirty="0" smtClean="0">
              <a:solidFill>
                <a:schemeClr val="bg1"/>
              </a:solidFill>
            </a:endParaRPr>
          </a:p>
          <a:p>
            <a:pPr marL="0" lvl="1" algn="ctr"/>
            <a:r>
              <a:rPr lang="en-US" b="1" dirty="0" smtClean="0">
                <a:solidFill>
                  <a:schemeClr val="bg1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74320" lvl="0" indent="-228600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</a:pP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The </a:t>
            </a:r>
            <a:r>
              <a:rPr lang="en-US" sz="2400" b="1" dirty="0" smtClean="0">
                <a:solidFill>
                  <a:schemeClr val="tx2"/>
                </a:solidFill>
                <a:latin typeface="Century Gothic"/>
                <a:cs typeface="Century Gothic"/>
              </a:rPr>
              <a:t>second major block </a:t>
            </a: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of this foundation:</a:t>
            </a:r>
          </a:p>
        </p:txBody>
      </p:sp>
    </p:spTree>
    <p:extLst>
      <p:ext uri="{BB962C8B-B14F-4D97-AF65-F5344CB8AC3E}">
        <p14:creationId xmlns:p14="http://schemas.microsoft.com/office/powerpoint/2010/main" val="15812295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0999" y="1758196"/>
            <a:ext cx="8534401" cy="4710336"/>
          </a:xfrm>
        </p:spPr>
        <p:txBody>
          <a:bodyPr>
            <a:noAutofit/>
          </a:bodyPr>
          <a:lstStyle/>
          <a:p>
            <a:r>
              <a:rPr lang="en-US" sz="2400" dirty="0" smtClean="0">
                <a:solidFill>
                  <a:schemeClr val="tx2"/>
                </a:solidFill>
              </a:rPr>
              <a:t>Settings with </a:t>
            </a:r>
            <a:r>
              <a:rPr lang="en-US" sz="2400" b="1" dirty="0" smtClean="0">
                <a:solidFill>
                  <a:schemeClr val="tx2"/>
                </a:solidFill>
              </a:rPr>
              <a:t>well-organized classrooms</a:t>
            </a:r>
            <a:r>
              <a:rPr lang="en-US" sz="2400" dirty="0" smtClean="0">
                <a:solidFill>
                  <a:schemeClr val="tx2"/>
                </a:solidFill>
              </a:rPr>
              <a:t> have</a:t>
            </a:r>
            <a:r>
              <a:rPr lang="en-US" sz="2400" dirty="0" smtClean="0"/>
              <a:t>: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Consistent schedules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Well-designed learning centers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Established routines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Sensitive and appropriate guidance and behavior support strategies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Staff who work together as a team.</a:t>
            </a:r>
            <a:endParaRPr lang="en-US" sz="24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WELL-ORGANIZED CLASSROOMS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78211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Art Activity video</a:t>
            </a:r>
            <a:endParaRPr lang="en-US" dirty="0"/>
          </a:p>
        </p:txBody>
      </p:sp>
      <p:pic>
        <p:nvPicPr>
          <p:cNvPr id="4" name="Well-Organized-Art-Activity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2663540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do you notice about how the teacher organized the classroom?</a:t>
            </a:r>
            <a:endParaRPr lang="en-US" dirty="0"/>
          </a:p>
          <a:p>
            <a:endParaRPr lang="en-US" dirty="0" smtClean="0"/>
          </a:p>
          <a:p>
            <a:r>
              <a:rPr lang="en-US" dirty="0" smtClean="0"/>
              <a:t>What impact does this have on the children?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4088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317606"/>
            <a:ext cx="8381260" cy="1344705"/>
          </a:xfrm>
        </p:spPr>
        <p:txBody>
          <a:bodyPr/>
          <a:lstStyle/>
          <a:p>
            <a:r>
              <a:rPr lang="en-US" dirty="0" smtClean="0"/>
              <a:t>IN THIS CLIP…</a:t>
            </a:r>
            <a:endParaRPr lang="en-US" b="1" dirty="0"/>
          </a:p>
        </p:txBody>
      </p:sp>
      <p:sp>
        <p:nvSpPr>
          <p:cNvPr id="10" name="Rounded Rectangle 9"/>
          <p:cNvSpPr/>
          <p:nvPr/>
        </p:nvSpPr>
        <p:spPr>
          <a:xfrm>
            <a:off x="457200" y="1981200"/>
            <a:ext cx="4495800" cy="1676400"/>
          </a:xfrm>
          <a:prstGeom prst="roundRect">
            <a:avLst/>
          </a:prstGeom>
          <a:solidFill>
            <a:srgbClr val="699AFF">
              <a:alpha val="25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teachers: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Observe and join in to support children’s engagement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Have materials readily accessible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Proactively monitor the children.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5562600" y="3124200"/>
            <a:ext cx="3002692" cy="1556951"/>
          </a:xfrm>
          <a:prstGeom prst="roundRect">
            <a:avLst/>
          </a:prstGeom>
          <a:solidFill>
            <a:srgbClr val="699AFF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rgbClr val="FFFFFF"/>
                </a:solidFill>
              </a:rPr>
              <a:t>Supports children’s </a:t>
            </a:r>
          </a:p>
          <a:p>
            <a:pPr lvl="0" algn="ctr"/>
            <a:r>
              <a:rPr lang="en-US" sz="2000" b="1" dirty="0" smtClean="0">
                <a:solidFill>
                  <a:srgbClr val="FFFFFF"/>
                </a:solidFill>
              </a:rPr>
              <a:t>Approaches to Learning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457200" y="4419600"/>
            <a:ext cx="4495800" cy="1600200"/>
          </a:xfrm>
          <a:prstGeom prst="roundRect">
            <a:avLst/>
          </a:prstGeom>
          <a:solidFill>
            <a:srgbClr val="699AFF">
              <a:alpha val="25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children: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Are engaged in the activity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Behave appropriately.</a:t>
            </a:r>
          </a:p>
          <a:p>
            <a:pPr marL="285750" lvl="0" indent="-285750">
              <a:buFont typeface="Arial"/>
              <a:buChar char="•"/>
            </a:pPr>
            <a:endParaRPr lang="en-US" sz="1600" dirty="0" smtClean="0">
              <a:solidFill>
                <a:schemeClr val="tx1"/>
              </a:solidFill>
            </a:endParaRPr>
          </a:p>
        </p:txBody>
      </p:sp>
      <p:sp>
        <p:nvSpPr>
          <p:cNvPr id="8" name="Left-Right Arrow 7"/>
          <p:cNvSpPr/>
          <p:nvPr/>
        </p:nvSpPr>
        <p:spPr>
          <a:xfrm rot="16200000">
            <a:off x="2476500" y="3924300"/>
            <a:ext cx="457200" cy="228600"/>
          </a:xfrm>
          <a:prstGeom prst="left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/>
          <p:cNvSpPr/>
          <p:nvPr/>
        </p:nvSpPr>
        <p:spPr>
          <a:xfrm>
            <a:off x="2819400" y="3969075"/>
            <a:ext cx="2690694" cy="113403"/>
          </a:xfrm>
          <a:prstGeom prst="rightArrow">
            <a:avLst/>
          </a:prstGeom>
          <a:solidFill>
            <a:schemeClr val="tx1">
              <a:lumMod val="75000"/>
              <a:lumOff val="25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45774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6" grpId="0" animBg="1"/>
      <p:bldP spid="11" grpId="0" animBg="1"/>
      <p:bldP spid="8" grpId="0" animBg="1"/>
      <p:bldP spid="7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BLOCKS OF THE FOUNDATION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457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457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Social &amp;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124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791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124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rgbClr val="000000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74320" lvl="0" indent="-228600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</a:pP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The </a:t>
            </a:r>
            <a:r>
              <a:rPr lang="en-US" sz="2400" b="1" dirty="0" smtClean="0">
                <a:solidFill>
                  <a:schemeClr val="tx2"/>
                </a:solidFill>
                <a:latin typeface="Century Gothic"/>
                <a:cs typeface="Century Gothic"/>
              </a:rPr>
              <a:t>third major block </a:t>
            </a: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of this foundation:</a:t>
            </a:r>
          </a:p>
          <a:p>
            <a:pPr marL="274320" marR="0" lvl="0" indent="-2286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/>
              <a:buChar char="•"/>
              <a:tabLst/>
              <a:defRPr/>
            </a:pPr>
            <a:endParaRPr kumimoji="0" lang="en-US" sz="2600" b="0" i="0" u="none" strike="noStrike" kern="1200" cap="none" spc="150" normalizeH="0" baseline="0" noProof="0" dirty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526217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4303" y="1950518"/>
            <a:ext cx="7983104" cy="4450281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000" dirty="0" smtClean="0">
                <a:solidFill>
                  <a:schemeClr val="tx2"/>
                </a:solidFill>
              </a:rPr>
              <a:t>In settings with </a:t>
            </a:r>
            <a:r>
              <a:rPr lang="en-US" sz="2000" b="1" dirty="0" smtClean="0">
                <a:solidFill>
                  <a:schemeClr val="tx2"/>
                </a:solidFill>
              </a:rPr>
              <a:t>engaging instructional interactions</a:t>
            </a:r>
            <a:r>
              <a:rPr lang="en-US" sz="2000" dirty="0" smtClean="0">
                <a:solidFill>
                  <a:schemeClr val="tx2"/>
                </a:solidFill>
              </a:rPr>
              <a:t>, teachers:</a:t>
            </a:r>
          </a:p>
          <a:p>
            <a:endParaRPr lang="en-US" sz="1800" dirty="0" smtClean="0"/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Encourage children to think deeply about the world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Scaffold children’s learning of new skills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Motivate children to keep working, even when tasks </a:t>
            </a:r>
            <a:br>
              <a:rPr lang="en-US" sz="2000" dirty="0" smtClean="0"/>
            </a:br>
            <a:r>
              <a:rPr lang="en-US" sz="2000" dirty="0" smtClean="0"/>
              <a:t>get hard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Engage children in frequent and extended conversations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Introduce children to new language in contexts they know and understand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Provide materials that stimulate and support learning.</a:t>
            </a:r>
            <a:br>
              <a:rPr lang="en-US" sz="2000" dirty="0" smtClean="0"/>
            </a:br>
            <a:endParaRPr lang="en-US" sz="2000" dirty="0" smtClean="0"/>
          </a:p>
          <a:p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INSTRUCTIONAL INTERACTIONS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783369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Voting video</a:t>
            </a:r>
            <a:endParaRPr lang="en-US" dirty="0"/>
          </a:p>
        </p:txBody>
      </p:sp>
      <p:sp>
        <p:nvSpPr>
          <p:cNvPr id="4" name="TextBox 2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Source: The Center for Advanced Study of Teaching and Learning (CASTL)</a:t>
            </a:r>
            <a:endParaRPr lang="en-US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pic>
        <p:nvPicPr>
          <p:cNvPr id="6" name="Voting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11480" y="27432"/>
            <a:ext cx="8351520" cy="62636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480643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What instructional interactions did you notice?</a:t>
            </a:r>
          </a:p>
          <a:p>
            <a:pPr>
              <a:buNone/>
            </a:pPr>
            <a:endParaRPr lang="en-US" dirty="0"/>
          </a:p>
          <a:p>
            <a:r>
              <a:rPr lang="en-US" dirty="0" smtClean="0"/>
              <a:t>What impact did these interactions have on the children?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99268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333096"/>
            <a:ext cx="8381260" cy="1344705"/>
          </a:xfrm>
        </p:spPr>
        <p:txBody>
          <a:bodyPr/>
          <a:lstStyle/>
          <a:p>
            <a:r>
              <a:rPr lang="en-US" dirty="0" smtClean="0"/>
              <a:t>IN THIS CLIP…</a:t>
            </a:r>
            <a:endParaRPr lang="en-US" b="1" dirty="0"/>
          </a:p>
        </p:txBody>
      </p:sp>
      <p:sp>
        <p:nvSpPr>
          <p:cNvPr id="16" name="Rounded Rectangle 15"/>
          <p:cNvSpPr/>
          <p:nvPr/>
        </p:nvSpPr>
        <p:spPr>
          <a:xfrm>
            <a:off x="5638800" y="2612754"/>
            <a:ext cx="3002692" cy="1556951"/>
          </a:xfrm>
          <a:prstGeom prst="roundRect">
            <a:avLst/>
          </a:prstGeom>
          <a:solidFill>
            <a:srgbClr val="00548F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rgbClr val="FFFFFF"/>
                </a:solidFill>
              </a:rPr>
              <a:t>Supports children’s </a:t>
            </a:r>
          </a:p>
          <a:p>
            <a:pPr lvl="0" algn="ctr"/>
            <a:r>
              <a:rPr lang="en-US" sz="2000" b="1" dirty="0" smtClean="0">
                <a:solidFill>
                  <a:srgbClr val="FFFFFF"/>
                </a:solidFill>
              </a:rPr>
              <a:t>Language Development</a:t>
            </a:r>
            <a:endParaRPr lang="en-US" sz="2000" b="1" dirty="0">
              <a:solidFill>
                <a:srgbClr val="FFFFFF"/>
              </a:solidFill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464924" y="1871137"/>
            <a:ext cx="4335675" cy="2472264"/>
          </a:xfrm>
          <a:prstGeom prst="roundRect">
            <a:avLst/>
          </a:prstGeom>
          <a:solidFill>
            <a:srgbClr val="27AAE1">
              <a:alpha val="18000"/>
            </a:srgbClr>
          </a:solidFill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500" b="1" dirty="0" smtClean="0">
                <a:solidFill>
                  <a:schemeClr val="tx1"/>
                </a:solidFill>
              </a:rPr>
              <a:t>The teacher: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Introduces new vocabulary (“vote”)</a:t>
            </a:r>
            <a:r>
              <a:rPr lang="en-US" sz="1500" dirty="0">
                <a:solidFill>
                  <a:schemeClr val="tx1"/>
                </a:solidFill>
              </a:rPr>
              <a:t> </a:t>
            </a:r>
            <a:r>
              <a:rPr lang="en-US" sz="1500" dirty="0" smtClean="0">
                <a:solidFill>
                  <a:schemeClr val="tx1"/>
                </a:solidFill>
              </a:rPr>
              <a:t>in </a:t>
            </a:r>
            <a:br>
              <a:rPr lang="en-US" sz="1500" dirty="0" smtClean="0">
                <a:solidFill>
                  <a:schemeClr val="tx1"/>
                </a:solidFill>
              </a:rPr>
            </a:br>
            <a:r>
              <a:rPr lang="en-US" sz="1500" dirty="0" smtClean="0">
                <a:solidFill>
                  <a:schemeClr val="tx1"/>
                </a:solidFill>
              </a:rPr>
              <a:t>multiple ways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Asks for children’s ideas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Repeats and extends children’s responses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Asks follow-up questions to get children to share more about what they know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Asks children to compare group sizes.</a:t>
            </a:r>
            <a:endParaRPr lang="en-US" sz="1500" dirty="0">
              <a:solidFill>
                <a:schemeClr val="tx1"/>
              </a:solidFill>
            </a:endParaRPr>
          </a:p>
        </p:txBody>
      </p:sp>
      <p:sp>
        <p:nvSpPr>
          <p:cNvPr id="6" name="Rounded Rectangle 5"/>
          <p:cNvSpPr/>
          <p:nvPr/>
        </p:nvSpPr>
        <p:spPr>
          <a:xfrm>
            <a:off x="5638800" y="4571274"/>
            <a:ext cx="3002692" cy="1556951"/>
          </a:xfrm>
          <a:prstGeom prst="roundRect">
            <a:avLst/>
          </a:prstGeom>
          <a:solidFill>
            <a:srgbClr val="008000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Supports children’s </a:t>
            </a:r>
          </a:p>
          <a:p>
            <a:pPr lvl="0" algn="ctr"/>
            <a:r>
              <a:rPr lang="en-US" sz="2000" b="1" dirty="0" smtClean="0">
                <a:solidFill>
                  <a:schemeClr val="bg1"/>
                </a:solidFill>
              </a:rPr>
              <a:t>Math Knowledge &amp; Skills</a:t>
            </a:r>
          </a:p>
        </p:txBody>
      </p:sp>
      <p:sp>
        <p:nvSpPr>
          <p:cNvPr id="8" name="Left-Right Arrow 7"/>
          <p:cNvSpPr/>
          <p:nvPr/>
        </p:nvSpPr>
        <p:spPr>
          <a:xfrm rot="16200000">
            <a:off x="2552702" y="4533900"/>
            <a:ext cx="457200" cy="228600"/>
          </a:xfrm>
          <a:prstGeom prst="left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464924" y="4953000"/>
            <a:ext cx="4411876" cy="1600200"/>
          </a:xfrm>
          <a:prstGeom prst="roundRect">
            <a:avLst/>
          </a:prstGeom>
          <a:solidFill>
            <a:srgbClr val="27AAE1">
              <a:alpha val="18000"/>
            </a:srgbClr>
          </a:solidFill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>
              <a:lnSpc>
                <a:spcPct val="114000"/>
              </a:lnSpc>
            </a:pPr>
            <a:r>
              <a:rPr lang="en-US" sz="1500" b="1" dirty="0" smtClean="0">
                <a:solidFill>
                  <a:schemeClr val="tx1"/>
                </a:solidFill>
              </a:rPr>
              <a:t>The children:</a:t>
            </a:r>
          </a:p>
          <a:p>
            <a:pPr marL="192024" lvl="0" indent="-192024">
              <a:lnSpc>
                <a:spcPct val="114000"/>
              </a:lnSpc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Respond and share their ideas with the teacher</a:t>
            </a:r>
          </a:p>
          <a:p>
            <a:pPr marL="192024" lvl="0" indent="-192024">
              <a:lnSpc>
                <a:spcPct val="114000"/>
              </a:lnSpc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Are actively engaged in the activity.</a:t>
            </a:r>
          </a:p>
          <a:p>
            <a:pPr marL="285750" lvl="0" indent="-285750">
              <a:lnSpc>
                <a:spcPct val="114000"/>
              </a:lnSpc>
              <a:buFont typeface="Arial"/>
              <a:buChar char="•"/>
            </a:pPr>
            <a:endParaRPr lang="en-US" sz="1500" dirty="0" smtClean="0">
              <a:solidFill>
                <a:schemeClr val="tx1"/>
              </a:solidFill>
            </a:endParaRPr>
          </a:p>
        </p:txBody>
      </p:sp>
      <p:cxnSp>
        <p:nvCxnSpPr>
          <p:cNvPr id="7" name="Elbow Connector 6"/>
          <p:cNvCxnSpPr/>
          <p:nvPr/>
        </p:nvCxnSpPr>
        <p:spPr>
          <a:xfrm rot="10800000" flipH="1" flipV="1">
            <a:off x="2985252" y="4614006"/>
            <a:ext cx="2513291" cy="989492"/>
          </a:xfrm>
          <a:prstGeom prst="bentConnector3">
            <a:avLst>
              <a:gd name="adj1" fmla="val 84738"/>
            </a:avLst>
          </a:prstGeom>
          <a:ln w="57150" cmpd="sng">
            <a:solidFill>
              <a:schemeClr val="tx1">
                <a:lumMod val="75000"/>
                <a:lumOff val="25000"/>
              </a:schemeClr>
            </a:solidFill>
            <a:tailEnd type="arrow"/>
          </a:ln>
          <a:effectLst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7" name="Elbow Connector 16"/>
          <p:cNvCxnSpPr/>
          <p:nvPr/>
        </p:nvCxnSpPr>
        <p:spPr>
          <a:xfrm rot="5400000" flipH="1" flipV="1">
            <a:off x="4678425" y="3824001"/>
            <a:ext cx="1222776" cy="357236"/>
          </a:xfrm>
          <a:prstGeom prst="bentConnector3">
            <a:avLst>
              <a:gd name="adj1" fmla="val 100670"/>
            </a:avLst>
          </a:prstGeom>
          <a:ln w="57150" cmpd="sng">
            <a:solidFill>
              <a:schemeClr val="tx1">
                <a:lumMod val="75000"/>
                <a:lumOff val="25000"/>
              </a:schemeClr>
            </a:solidFill>
            <a:tailEnd type="arrow"/>
          </a:ln>
          <a:effectLst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657771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0" grpId="0" animBg="1"/>
      <p:bldP spid="6" grpId="0" animBg="1"/>
      <p:bldP spid="8" grpId="0" animBg="1"/>
      <p:bldP spid="9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1939178"/>
            <a:ext cx="8610600" cy="4187302"/>
          </a:xfrm>
        </p:spPr>
        <p:txBody>
          <a:bodyPr>
            <a:normAutofit fontScale="92500" lnSpcReduction="20000"/>
          </a:bodyPr>
          <a:lstStyle/>
          <a:p>
            <a:pPr>
              <a:lnSpc>
                <a:spcPct val="120000"/>
              </a:lnSpc>
            </a:pPr>
            <a:r>
              <a:rPr lang="en-US" b="1" dirty="0" smtClean="0"/>
              <a:t>Be intentional in interactions with children and </a:t>
            </a:r>
            <a:br>
              <a:rPr lang="en-US" b="1" dirty="0" smtClean="0"/>
            </a:br>
            <a:r>
              <a:rPr lang="en-US" b="1" dirty="0" smtClean="0"/>
              <a:t>in setting up the classroom environment. </a:t>
            </a:r>
            <a:br>
              <a:rPr lang="en-US" b="1" dirty="0" smtClean="0"/>
            </a:br>
            <a:r>
              <a:rPr lang="en-US" dirty="0" smtClean="0"/>
              <a:t>Plan engaging activities for children and think ahead about how you will engage with children during those activities to foster learning and development.</a:t>
            </a:r>
          </a:p>
          <a:p>
            <a:pPr>
              <a:lnSpc>
                <a:spcPct val="110000"/>
              </a:lnSpc>
              <a:buNone/>
            </a:pPr>
            <a:endParaRPr lang="en-US" b="1" dirty="0" smtClean="0"/>
          </a:p>
          <a:p>
            <a:pPr>
              <a:lnSpc>
                <a:spcPct val="110000"/>
              </a:lnSpc>
            </a:pPr>
            <a:r>
              <a:rPr lang="en-US" b="1" dirty="0" smtClean="0"/>
              <a:t>Make the most out of every moment. </a:t>
            </a:r>
            <a:r>
              <a:rPr lang="en-US" sz="2800" dirty="0" smtClean="0"/>
              <a:t>See every moment in the classroom as an opportunity to support children’s learning and development.</a:t>
            </a:r>
          </a:p>
          <a:p>
            <a:pPr>
              <a:lnSpc>
                <a:spcPct val="110000"/>
              </a:lnSpc>
            </a:pPr>
            <a:endParaRPr lang="en-US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HOW TO BUILD A SOLID FOUNDATION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52655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368010"/>
            <a:ext cx="8381260" cy="1181641"/>
          </a:xfrm>
        </p:spPr>
        <p:txBody>
          <a:bodyPr/>
          <a:lstStyle/>
          <a:p>
            <a:r>
              <a:rPr lang="en-US" sz="3000" dirty="0"/>
              <a:t>NCQTL </a:t>
            </a:r>
            <a:r>
              <a:rPr lang="en-US" sz="3000" dirty="0" smtClean="0"/>
              <a:t>In-Service Suites for </a:t>
            </a:r>
            <a:r>
              <a:rPr lang="en-US" sz="3000" dirty="0"/>
              <a:t>Building </a:t>
            </a:r>
            <a:r>
              <a:rPr lang="en-US" sz="3000" dirty="0" smtClean="0"/>
              <a:t/>
            </a:r>
            <a:br>
              <a:rPr lang="en-US" sz="3000" dirty="0" smtClean="0"/>
            </a:br>
            <a:r>
              <a:rPr lang="en-US" sz="3000" b="1" dirty="0" smtClean="0"/>
              <a:t>Engaging </a:t>
            </a:r>
            <a:r>
              <a:rPr lang="en-US" sz="3000" b="1" dirty="0"/>
              <a:t>Interactions &amp;</a:t>
            </a:r>
            <a:r>
              <a:rPr lang="en-US" sz="3000" dirty="0"/>
              <a:t> </a:t>
            </a:r>
            <a:r>
              <a:rPr lang="en-US" sz="3000" b="1" dirty="0"/>
              <a:t>Environments</a:t>
            </a:r>
            <a:endParaRPr lang="en-US" sz="3000" dirty="0"/>
          </a:p>
        </p:txBody>
      </p:sp>
      <p:sp>
        <p:nvSpPr>
          <p:cNvPr id="4" name="Rectangle 3"/>
          <p:cNvSpPr/>
          <p:nvPr/>
        </p:nvSpPr>
        <p:spPr>
          <a:xfrm>
            <a:off x="571119" y="205515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723519" y="2207550"/>
            <a:ext cx="24384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Social &amp;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238119" y="2055150"/>
            <a:ext cx="25908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828919" y="205515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161919" y="2207550"/>
            <a:ext cx="27432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828919" y="2207550"/>
            <a:ext cx="25908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45720" marR="0" lvl="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Tx/>
              <a:tabLst/>
              <a:defRPr/>
            </a:pPr>
            <a:endParaRPr kumimoji="0" lang="en-US" sz="2600" b="0" i="0" u="none" strike="noStrike" kern="1200" cap="none" spc="150" normalizeH="0" baseline="0" noProof="0" dirty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58547" y="3227050"/>
            <a:ext cx="2679572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3464" lvl="2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Building </a:t>
            </a:r>
            <a:r>
              <a:rPr lang="en-US" dirty="0">
                <a:latin typeface="Century Gothic"/>
                <a:cs typeface="Century Gothic"/>
              </a:rPr>
              <a:t>Relationships: Fostering Connections</a:t>
            </a:r>
          </a:p>
          <a:p>
            <a:pPr marL="283464" indent="-285750">
              <a:spcBef>
                <a:spcPts val="1200"/>
              </a:spcBef>
              <a:buFont typeface="Arial"/>
              <a:buChar char="•"/>
            </a:pPr>
            <a:r>
              <a:rPr lang="en-US" smtClean="0">
                <a:latin typeface="Century Gothic"/>
                <a:cs typeface="Century Gothic"/>
              </a:rPr>
              <a:t>Interest-Based </a:t>
            </a:r>
            <a:r>
              <a:rPr lang="en-US" dirty="0" smtClean="0">
                <a:latin typeface="Century Gothic"/>
                <a:cs typeface="Century Gothic"/>
              </a:rPr>
              <a:t>Learning: Following Children’s Lead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238119" y="3278699"/>
            <a:ext cx="2590800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Managing the Classroom: Designing Environments</a:t>
            </a:r>
          </a:p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Behavior Guidance: Creating Classroom Rules</a:t>
            </a:r>
          </a:p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Staffing: Zoning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828919" y="3227051"/>
            <a:ext cx="2883027" cy="32932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Engaging Interactions: Making Learning Meaningful</a:t>
            </a:r>
            <a:endParaRPr lang="en-US" dirty="0">
              <a:latin typeface="Century Gothic"/>
              <a:cs typeface="Century Gothic"/>
            </a:endParaRPr>
          </a:p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Language Modeling and Conversations: Engaging Children in Conversations</a:t>
            </a:r>
          </a:p>
          <a:p>
            <a:pPr marL="285750" indent="-285750">
              <a:buFont typeface="Arial"/>
              <a:buChar char="•"/>
            </a:pPr>
            <a:endParaRPr lang="en-US" dirty="0" smtClean="0">
              <a:latin typeface="Century Gothic"/>
              <a:cs typeface="Century Gothic"/>
            </a:endParaRPr>
          </a:p>
          <a:p>
            <a:endParaRPr lang="en-US" dirty="0" smtClean="0">
              <a:latin typeface="Century Gothic"/>
              <a:cs typeface="Century Gothic"/>
            </a:endParaRPr>
          </a:p>
          <a:p>
            <a:pPr marL="285750" indent="-285750"/>
            <a:r>
              <a:rPr lang="en-US" dirty="0" smtClean="0">
                <a:latin typeface="Century Gothic"/>
                <a:cs typeface="Century Gothic"/>
              </a:rPr>
              <a:t>			And more ….</a:t>
            </a:r>
          </a:p>
          <a:p>
            <a:pPr marL="285750" indent="-285750">
              <a:buFont typeface="Arial"/>
              <a:buChar char="•"/>
            </a:pPr>
            <a:endParaRPr lang="en-US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5591462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11" grpId="0"/>
      <p:bldP spid="12" grpId="0"/>
      <p:bldP spid="5" grpId="0"/>
      <p:bldP spid="8" grpId="0"/>
      <p:bldP spid="16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dirty="0"/>
              <a:t>IN-SERVICE SUITE RESOURCES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 sz="half" idx="1"/>
          </p:nvPr>
        </p:nvSpPr>
        <p:spPr>
          <a:xfrm>
            <a:off x="457200" y="2443844"/>
            <a:ext cx="4038600" cy="3018064"/>
          </a:xfrm>
        </p:spPr>
        <p:txBody>
          <a:bodyPr>
            <a:normAutofit/>
          </a:bodyPr>
          <a:lstStyle/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dirty="0"/>
              <a:t>Learning </a:t>
            </a:r>
            <a:r>
              <a:rPr lang="en-US" dirty="0" smtClean="0"/>
              <a:t>Activities</a:t>
            </a:r>
          </a:p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dirty="0" smtClean="0"/>
              <a:t>Tips</a:t>
            </a:r>
            <a:r>
              <a:rPr lang="en-US" sz="2800" dirty="0" smtClean="0"/>
              <a:t> for Teachers </a:t>
            </a:r>
          </a:p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sz="2800" dirty="0" smtClean="0"/>
              <a:t>Tools for Supervisors</a:t>
            </a:r>
          </a:p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sz="2800" dirty="0" smtClean="0"/>
              <a:t>Helpful Resources</a:t>
            </a:r>
            <a:endParaRPr lang="en-US" dirty="0"/>
          </a:p>
        </p:txBody>
      </p:sp>
      <p:pic>
        <p:nvPicPr>
          <p:cNvPr id="5" name="Content Placeholder 4" descr="Screen shot 2012-03-05 at 3.19.13 PM.png"/>
          <p:cNvPicPr>
            <a:picLocks noGrp="1" noChangeAspect="1"/>
          </p:cNvPicPr>
          <p:nvPr>
            <p:ph sz="half" idx="2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714" t="12787" r="27816" b="4100"/>
          <a:stretch/>
        </p:blipFill>
        <p:spPr>
          <a:xfrm>
            <a:off x="4495800" y="2016127"/>
            <a:ext cx="4129867" cy="3544624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27659375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4"/>
          <p:cNvSpPr txBox="1"/>
          <p:nvPr/>
        </p:nvSpPr>
        <p:spPr>
          <a:xfrm>
            <a:off x="6278457" y="6259804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 fontAlgn="auto">
              <a:spcBef>
                <a:spcPts val="0"/>
              </a:spcBef>
              <a:spcAft>
                <a:spcPts val="0"/>
              </a:spcAft>
            </a:pPr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FALL 2012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410058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</Template>
  <TotalTime>0</TotalTime>
  <Words>667</Words>
  <Application>Microsoft Macintosh PowerPoint</Application>
  <PresentationFormat>On-screen Show (4:3)</PresentationFormat>
  <Paragraphs>194</Paragraphs>
  <Slides>28</Slides>
  <Notes>26</Notes>
  <HiddenSlides>0</HiddenSlides>
  <MMClips>4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29" baseType="lpstr">
      <vt:lpstr>Powerpoint_template</vt:lpstr>
      <vt:lpstr>Building a Solid Foundation</vt:lpstr>
      <vt:lpstr>SUPPORTING SCHOOL READINESS</vt:lpstr>
      <vt:lpstr>STEP 2: PLANNING AND IMPLEMENTING</vt:lpstr>
      <vt:lpstr>HOUSE FOUNDATION</vt:lpstr>
      <vt:lpstr>ENGAGING  INTERACTIONS</vt:lpstr>
      <vt:lpstr>EARLY EXPERIENCES </vt:lpstr>
      <vt:lpstr>ENGAGING  ENVIRONMENTS</vt:lpstr>
      <vt:lpstr>ENGAGING  INTERACTIONS AND ENVIRONMENTS</vt:lpstr>
      <vt:lpstr>Framework for Effective Practice:  Supporting School Readiness for all Children</vt:lpstr>
      <vt:lpstr>BLOCKS OF THE FOUNDATION</vt:lpstr>
      <vt:lpstr>SOCIAL AND EMOTIONAL SUPPORT</vt:lpstr>
      <vt:lpstr>PowerPoint Presentation</vt:lpstr>
      <vt:lpstr>QUESTIONS…</vt:lpstr>
      <vt:lpstr>IN THIS CLIP…</vt:lpstr>
      <vt:lpstr>BLOCKS OF THE FOUNDATION</vt:lpstr>
      <vt:lpstr>WELL-ORGANIZED CLASSROOMS</vt:lpstr>
      <vt:lpstr>Art Activity video</vt:lpstr>
      <vt:lpstr>QUESTIONS…</vt:lpstr>
      <vt:lpstr>IN THIS CLIP…</vt:lpstr>
      <vt:lpstr>BLOCKS OF THE FOUNDATION</vt:lpstr>
      <vt:lpstr>INSTRUCTIONAL INTERACTIONS</vt:lpstr>
      <vt:lpstr>Voting video</vt:lpstr>
      <vt:lpstr>QUESTIONS…</vt:lpstr>
      <vt:lpstr>IN THIS CLIP…</vt:lpstr>
      <vt:lpstr>HOW TO BUILD A SOLID FOUNDATION</vt:lpstr>
      <vt:lpstr>NCQTL In-Service Suites for Building  Engaging Interactions &amp; Environments</vt:lpstr>
      <vt:lpstr>IN-SERVICE SUITE RESOURCES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/>
  <cp:lastModifiedBy/>
  <cp:revision>1</cp:revision>
  <dcterms:created xsi:type="dcterms:W3CDTF">2012-07-10T00:44:17Z</dcterms:created>
  <dcterms:modified xsi:type="dcterms:W3CDTF">2013-02-04T18:22:36Z</dcterms:modified>
</cp:coreProperties>
</file>