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handoutMasterIdLst>
    <p:handoutMasterId r:id="rId5"/>
  </p:handoutMasterIdLst>
  <p:sldIdLst>
    <p:sldId id="282" r:id="rId2"/>
    <p:sldId id="283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ngela Notari Syverson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9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182" autoAdjust="0"/>
    <p:restoredTop sz="73992" autoAdjust="0"/>
  </p:normalViewPr>
  <p:slideViewPr>
    <p:cSldViewPr snapToGrid="0" snapToObjects="1">
      <p:cViewPr varScale="1">
        <p:scale>
          <a:sx n="85" d="100"/>
          <a:sy n="85" d="100"/>
        </p:scale>
        <p:origin x="-240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5" d="100"/>
        <a:sy n="11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495535-83A3-F346-B9D9-6B39DCF83FAA}" type="datetimeFigureOut">
              <a:rPr lang="en-US" smtClean="0"/>
              <a:t>9/4/2012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366F94-7F9F-454B-ACF4-0D916537A7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2889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0D4465-6E02-D14F-B06D-CBF873318A01}" type="datetimeFigureOut">
              <a:rPr lang="en-US" smtClean="0"/>
              <a:t>9/4/2012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E54B4F-FD1A-F548-9208-682B13D752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690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E54B4F-FD1A-F548-9208-682B13D7523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110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E54B4F-FD1A-F548-9208-682B13D7523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876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FF424-F111-43CB-9C75-D52325012943}" type="datetime1">
              <a:rPr lang="en-US" smtClean="0"/>
              <a:pPr/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6C9C-DC18-4195-8FD5-A50AA931D41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6499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d Pag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3563C-D9B3-4432-B336-144C997D6215}" type="datetime1">
              <a:rPr lang="en-US" smtClean="0"/>
              <a:pPr/>
              <a:t>9/4/2012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7886C9C-DC18-4195-8FD5-A50AA931D419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31983" y="5584015"/>
            <a:ext cx="8477737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0" i="0" u="none" strike="noStrike" kern="1200" baseline="0" dirty="0" smtClean="0">
                <a:solidFill>
                  <a:schemeClr val="tx1"/>
                </a:solidFill>
                <a:latin typeface="Century Gothic"/>
                <a:ea typeface="+mn-ea"/>
                <a:cs typeface="Century Gothic"/>
              </a:rPr>
              <a:t>For more Information, contact us at: </a:t>
            </a:r>
            <a:r>
              <a:rPr lang="en-US" sz="1400" b="1" i="0" u="none" strike="noStrike" kern="1200" baseline="0" dirty="0" smtClean="0">
                <a:solidFill>
                  <a:schemeClr val="tx1"/>
                </a:solidFill>
                <a:latin typeface="Century Gothic"/>
                <a:ea typeface="+mn-ea"/>
                <a:cs typeface="Century Gothic"/>
              </a:rPr>
              <a:t>NCQTL@UW.EDU </a:t>
            </a:r>
            <a:r>
              <a:rPr lang="en-US" sz="1400" b="0" i="0" u="none" strike="noStrike" kern="1200" baseline="0" dirty="0" smtClean="0">
                <a:solidFill>
                  <a:schemeClr val="tx1"/>
                </a:solidFill>
                <a:latin typeface="Century Gothic"/>
                <a:ea typeface="+mn-ea"/>
                <a:cs typeface="Century Gothic"/>
              </a:rPr>
              <a:t>or 877-731-0764</a:t>
            </a:r>
          </a:p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00" b="0" i="0" u="none" strike="noStrike" kern="1200" baseline="0" dirty="0" smtClean="0">
                <a:solidFill>
                  <a:schemeClr val="tx1"/>
                </a:solidFill>
                <a:latin typeface="Century Gothic"/>
                <a:ea typeface="+mn-ea"/>
                <a:cs typeface="Century Gothic"/>
              </a:rPr>
              <a:t>This document was prepared under Grant #90HC0002 for the U.S. Department of Health and Human Services, </a:t>
            </a:r>
            <a:br>
              <a:rPr lang="en-US" sz="900" b="0" i="0" u="none" strike="noStrike" kern="1200" baseline="0" dirty="0" smtClean="0">
                <a:solidFill>
                  <a:schemeClr val="tx1"/>
                </a:solidFill>
                <a:latin typeface="Century Gothic"/>
                <a:ea typeface="+mn-ea"/>
                <a:cs typeface="Century Gothic"/>
              </a:rPr>
            </a:br>
            <a:r>
              <a:rPr lang="en-US" sz="900" b="0" i="0" u="none" strike="noStrike" kern="1200" baseline="0" dirty="0" smtClean="0">
                <a:solidFill>
                  <a:schemeClr val="tx1"/>
                </a:solidFill>
                <a:latin typeface="Century Gothic"/>
                <a:ea typeface="+mn-ea"/>
                <a:cs typeface="Century Gothic"/>
              </a:rPr>
              <a:t>Administration for Children and Families, Office of Head Start, by the National Center on Quality Teaching and Learning.</a:t>
            </a:r>
          </a:p>
          <a:p>
            <a:pPr marL="0">
              <a:spcBef>
                <a:spcPts val="600"/>
              </a:spcBef>
            </a:pP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2381889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0458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458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DA190-4BDC-4D39-B5BB-A14B3E8B1B3D}" type="datetime1">
              <a:rPr lang="en-US" smtClean="0"/>
              <a:pPr/>
              <a:t>9/4/2012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6C9C-DC18-4195-8FD5-A50AA931D41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4959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17929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657691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017929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657691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3563C-D9B3-4432-B336-144C997D6215}" type="datetime1">
              <a:rPr lang="en-US" smtClean="0"/>
              <a:pPr/>
              <a:t>9/4/2012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7886C9C-DC18-4195-8FD5-A50AA931D419}" type="slidenum">
              <a:rPr lang="en-US" smtClean="0"/>
              <a:pPr algn="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4539817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13737-8506-438E-ABC0-0BE7E06DCCA6}" type="datetime1">
              <a:rPr lang="en-US" smtClean="0"/>
              <a:pPr/>
              <a:t>9/4/2012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6C9C-DC18-4195-8FD5-A50AA931D41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881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D58AA-1C84-40C9-BFEE-631CCB17636C}" type="datetime1">
              <a:rPr lang="en-US" smtClean="0"/>
              <a:pPr/>
              <a:t>9/4/2012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6C9C-DC18-4195-8FD5-A50AA931D41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0926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3563C-D9B3-4432-B336-144C997D6215}" type="datetime1">
              <a:rPr lang="en-US" smtClean="0"/>
              <a:pPr/>
              <a:t>9/4/2012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7886C9C-DC18-4195-8FD5-A50AA931D419}" type="slidenum">
              <a:rPr lang="en-US" smtClean="0"/>
              <a:pPr algn="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1426632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42AA2-D442-471A-9D69-80392E1E581D}" type="datetime1">
              <a:rPr lang="en-US" smtClean="0"/>
              <a:pPr/>
              <a:t>9/4/2012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6C9C-DC18-4195-8FD5-A50AA931D41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69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3563C-D9B3-4432-B336-144C997D6215}" type="datetime1">
              <a:rPr lang="en-US" smtClean="0"/>
              <a:pPr/>
              <a:t>9/4/2012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7886C9C-DC18-4195-8FD5-A50AA931D419}" type="slidenum">
              <a:rPr lang="en-US" smtClean="0"/>
              <a:pPr algn="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9141366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3563C-D9B3-4432-B336-144C997D6215}" type="datetime1">
              <a:rPr lang="en-US" smtClean="0"/>
              <a:pPr/>
              <a:t>9/4/2012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7886C9C-DC18-4195-8FD5-A50AA931D419}" type="slidenum">
              <a:rPr lang="en-US" smtClean="0"/>
              <a:pPr algn="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7416698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1984" y="457200"/>
            <a:ext cx="8477737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1983" y="1830387"/>
            <a:ext cx="8477737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43563C-D9B3-4432-B336-144C997D6215}" type="datetime1">
              <a:rPr lang="en-US" smtClean="0"/>
              <a:pPr/>
              <a:t>9/4/2012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/>
            <a:fld id="{F7886C9C-DC18-4195-8FD5-A50AA931D419}" type="slidenum">
              <a:rPr lang="en-US" smtClean="0"/>
              <a:pPr algn="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604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3600" kern="1200" cap="all">
          <a:solidFill>
            <a:schemeClr val="tx1"/>
          </a:solidFill>
          <a:latin typeface="Century Gothic"/>
          <a:ea typeface="+mj-ea"/>
          <a:cs typeface="Century Gothic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Century Gothic"/>
          <a:ea typeface="+mn-ea"/>
          <a:cs typeface="Century Gothic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Century Gothic"/>
          <a:ea typeface="+mn-ea"/>
          <a:cs typeface="Century Gothic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Century Gothic"/>
          <a:ea typeface="+mn-ea"/>
          <a:cs typeface="Century Gothic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Century Gothic"/>
          <a:ea typeface="+mn-ea"/>
          <a:cs typeface="Century Gothic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Century Gothic"/>
          <a:ea typeface="+mn-ea"/>
          <a:cs typeface="Century Gothic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Determining Expected behaviors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in </a:t>
            </a:r>
            <a:r>
              <a:rPr lang="en-US" dirty="0" smtClean="0"/>
              <a:t>advance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Directions for: </a:t>
            </a:r>
          </a:p>
          <a:p>
            <a:pPr marL="0" indent="0">
              <a:buNone/>
            </a:pPr>
            <a:r>
              <a:rPr lang="en-US" dirty="0" smtClean="0"/>
              <a:t>Learning Activity: </a:t>
            </a:r>
            <a:r>
              <a:rPr lang="en-US" i="1" dirty="0" smtClean="0"/>
              <a:t>Identifying Behaviors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Make </a:t>
            </a:r>
            <a:r>
              <a:rPr lang="en-US" dirty="0"/>
              <a:t>a list of </a:t>
            </a:r>
            <a:r>
              <a:rPr lang="en-US" dirty="0" smtClean="0"/>
              <a:t>behaviors </a:t>
            </a:r>
            <a:r>
              <a:rPr lang="en-US" dirty="0"/>
              <a:t>you </a:t>
            </a:r>
            <a:r>
              <a:rPr lang="en-US" dirty="0" smtClean="0"/>
              <a:t>want to see less of </a:t>
            </a:r>
            <a:r>
              <a:rPr lang="en-US" dirty="0"/>
              <a:t>and </a:t>
            </a:r>
            <a:r>
              <a:rPr lang="en-US" dirty="0" smtClean="0"/>
              <a:t>a list </a:t>
            </a:r>
            <a:r>
              <a:rPr lang="en-US" dirty="0" smtClean="0"/>
              <a:t>of </a:t>
            </a:r>
            <a:r>
              <a:rPr lang="en-US" dirty="0" smtClean="0"/>
              <a:t>what </a:t>
            </a:r>
            <a:r>
              <a:rPr lang="en-US" dirty="0"/>
              <a:t>you want to see more </a:t>
            </a:r>
            <a:r>
              <a:rPr lang="en-US" dirty="0" smtClean="0"/>
              <a:t>of.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18105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Determining Expected Behaviors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in </a:t>
            </a:r>
            <a:r>
              <a:rPr lang="en-US" dirty="0" smtClean="0"/>
              <a:t>advance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73279196"/>
              </p:ext>
            </p:extLst>
          </p:nvPr>
        </p:nvGraphicFramePr>
        <p:xfrm>
          <a:off x="452740" y="1882776"/>
          <a:ext cx="8184602" cy="38059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92301"/>
                <a:gridCol w="4092301"/>
              </a:tblGrid>
              <a:tr h="358038">
                <a:tc>
                  <a:txBody>
                    <a:bodyPr/>
                    <a:lstStyle/>
                    <a:p>
                      <a:r>
                        <a:rPr lang="en-US" sz="1700" dirty="0" smtClean="0"/>
                        <a:t>What </a:t>
                      </a:r>
                      <a:r>
                        <a:rPr lang="en-US" sz="1700" dirty="0" smtClean="0"/>
                        <a:t>I </a:t>
                      </a:r>
                      <a:r>
                        <a:rPr lang="en-US" sz="1700" dirty="0" smtClean="0"/>
                        <a:t>want to </a:t>
                      </a:r>
                      <a:r>
                        <a:rPr lang="en-US" sz="1700" dirty="0" smtClean="0"/>
                        <a:t>see less of:</a:t>
                      </a:r>
                      <a:endParaRPr lang="en-US" sz="1700" dirty="0"/>
                    </a:p>
                  </a:txBody>
                  <a:tcPr marL="89017" marR="89017" marT="44142" marB="44142"/>
                </a:tc>
                <a:tc>
                  <a:txBody>
                    <a:bodyPr/>
                    <a:lstStyle/>
                    <a:p>
                      <a:r>
                        <a:rPr lang="en-US" sz="1700" dirty="0" smtClean="0"/>
                        <a:t>What I want to see more </a:t>
                      </a:r>
                      <a:r>
                        <a:rPr lang="en-US" sz="1700" dirty="0" smtClean="0"/>
                        <a:t>of:</a:t>
                      </a:r>
                      <a:endParaRPr lang="en-US" sz="1700" dirty="0"/>
                    </a:p>
                  </a:txBody>
                  <a:tcPr marL="89017" marR="89017" marT="44142" marB="44142"/>
                </a:tc>
              </a:tr>
              <a:tr h="358038">
                <a:tc>
                  <a:txBody>
                    <a:bodyPr/>
                    <a:lstStyle/>
                    <a:p>
                      <a:r>
                        <a:rPr lang="en-US" sz="1700" dirty="0" smtClean="0"/>
                        <a:t> </a:t>
                      </a:r>
                      <a:r>
                        <a:rPr lang="en-US" sz="1700" dirty="0" smtClean="0"/>
                        <a:t>Example</a:t>
                      </a:r>
                      <a:r>
                        <a:rPr lang="en-US" sz="1700" dirty="0" smtClean="0"/>
                        <a:t>:</a:t>
                      </a:r>
                      <a:r>
                        <a:rPr lang="en-US" sz="1700" baseline="0" dirty="0" smtClean="0"/>
                        <a:t> </a:t>
                      </a:r>
                      <a:r>
                        <a:rPr lang="en-US" sz="1700" baseline="0" dirty="0" smtClean="0"/>
                        <a:t>Not </a:t>
                      </a:r>
                      <a:r>
                        <a:rPr lang="en-US" sz="1700" baseline="0" dirty="0" smtClean="0"/>
                        <a:t>listening to story</a:t>
                      </a:r>
                      <a:endParaRPr lang="en-US" sz="1700" dirty="0"/>
                    </a:p>
                  </a:txBody>
                  <a:tcPr marL="89017" marR="89017" marT="44142" marB="44142"/>
                </a:tc>
                <a:tc>
                  <a:txBody>
                    <a:bodyPr/>
                    <a:lstStyle/>
                    <a:p>
                      <a:r>
                        <a:rPr lang="en-US" sz="1700" dirty="0" smtClean="0"/>
                        <a:t> </a:t>
                      </a:r>
                      <a:r>
                        <a:rPr lang="en-US" sz="1700" dirty="0" smtClean="0"/>
                        <a:t>Example</a:t>
                      </a:r>
                      <a:r>
                        <a:rPr lang="en-US" sz="1700" dirty="0" smtClean="0"/>
                        <a:t>:</a:t>
                      </a:r>
                      <a:r>
                        <a:rPr lang="en-US" sz="1700" baseline="0" dirty="0" smtClean="0"/>
                        <a:t> </a:t>
                      </a:r>
                      <a:r>
                        <a:rPr lang="en-US" sz="1700" baseline="0" dirty="0" smtClean="0"/>
                        <a:t>Children’s </a:t>
                      </a:r>
                      <a:r>
                        <a:rPr lang="en-US" sz="1700" baseline="0" dirty="0" smtClean="0"/>
                        <a:t>eyes on the storybook</a:t>
                      </a:r>
                      <a:endParaRPr lang="en-US" sz="1700" dirty="0"/>
                    </a:p>
                  </a:txBody>
                  <a:tcPr marL="89017" marR="89017" marT="44142" marB="44142"/>
                </a:tc>
              </a:tr>
              <a:tr h="617983">
                <a:tc>
                  <a:txBody>
                    <a:bodyPr/>
                    <a:lstStyle/>
                    <a:p>
                      <a:r>
                        <a:rPr lang="en-US" sz="1700" dirty="0" smtClean="0"/>
                        <a:t>1.</a:t>
                      </a:r>
                    </a:p>
                    <a:p>
                      <a:endParaRPr lang="en-US" sz="1700" dirty="0"/>
                    </a:p>
                  </a:txBody>
                  <a:tcPr marL="89017" marR="89017" marT="44142" marB="44142"/>
                </a:tc>
                <a:tc>
                  <a:txBody>
                    <a:bodyPr/>
                    <a:lstStyle/>
                    <a:p>
                      <a:r>
                        <a:rPr lang="en-US" sz="1700" dirty="0" smtClean="0"/>
                        <a:t>1.</a:t>
                      </a:r>
                      <a:endParaRPr lang="en-US" sz="1700" dirty="0"/>
                    </a:p>
                  </a:txBody>
                  <a:tcPr marL="89017" marR="89017" marT="44142" marB="44142"/>
                </a:tc>
              </a:tr>
              <a:tr h="617983">
                <a:tc>
                  <a:txBody>
                    <a:bodyPr/>
                    <a:lstStyle/>
                    <a:p>
                      <a:r>
                        <a:rPr lang="en-US" sz="1700" dirty="0" smtClean="0"/>
                        <a:t>2.</a:t>
                      </a:r>
                    </a:p>
                    <a:p>
                      <a:endParaRPr lang="en-US" sz="1700" dirty="0"/>
                    </a:p>
                  </a:txBody>
                  <a:tcPr marL="89017" marR="89017" marT="44142" marB="44142"/>
                </a:tc>
                <a:tc>
                  <a:txBody>
                    <a:bodyPr/>
                    <a:lstStyle/>
                    <a:p>
                      <a:r>
                        <a:rPr lang="en-US" sz="1700" dirty="0" smtClean="0"/>
                        <a:t>2.</a:t>
                      </a:r>
                      <a:endParaRPr lang="en-US" sz="1700" dirty="0"/>
                    </a:p>
                  </a:txBody>
                  <a:tcPr marL="89017" marR="89017" marT="44142" marB="44142"/>
                </a:tc>
              </a:tr>
              <a:tr h="617983">
                <a:tc>
                  <a:txBody>
                    <a:bodyPr/>
                    <a:lstStyle/>
                    <a:p>
                      <a:r>
                        <a:rPr lang="en-US" sz="1700" dirty="0" smtClean="0"/>
                        <a:t>3.</a:t>
                      </a:r>
                    </a:p>
                    <a:p>
                      <a:endParaRPr lang="en-US" sz="1700" dirty="0"/>
                    </a:p>
                  </a:txBody>
                  <a:tcPr marL="89017" marR="89017" marT="44142" marB="44142"/>
                </a:tc>
                <a:tc>
                  <a:txBody>
                    <a:bodyPr/>
                    <a:lstStyle/>
                    <a:p>
                      <a:r>
                        <a:rPr lang="en-US" sz="1700" dirty="0" smtClean="0"/>
                        <a:t>3.</a:t>
                      </a:r>
                      <a:endParaRPr lang="en-US" sz="1700" dirty="0"/>
                    </a:p>
                  </a:txBody>
                  <a:tcPr marL="89017" marR="89017" marT="44142" marB="44142"/>
                </a:tc>
              </a:tr>
              <a:tr h="617983">
                <a:tc>
                  <a:txBody>
                    <a:bodyPr/>
                    <a:lstStyle/>
                    <a:p>
                      <a:r>
                        <a:rPr lang="en-US" sz="1700" dirty="0" smtClean="0"/>
                        <a:t>4.</a:t>
                      </a:r>
                    </a:p>
                    <a:p>
                      <a:endParaRPr lang="en-US" sz="1700" dirty="0"/>
                    </a:p>
                  </a:txBody>
                  <a:tcPr marL="89017" marR="89017" marT="44142" marB="44142"/>
                </a:tc>
                <a:tc>
                  <a:txBody>
                    <a:bodyPr/>
                    <a:lstStyle/>
                    <a:p>
                      <a:r>
                        <a:rPr lang="en-US" sz="1700" dirty="0" smtClean="0"/>
                        <a:t>4.</a:t>
                      </a:r>
                      <a:endParaRPr lang="en-US" sz="1700" dirty="0"/>
                    </a:p>
                  </a:txBody>
                  <a:tcPr marL="89017" marR="89017" marT="44142" marB="44142"/>
                </a:tc>
              </a:tr>
              <a:tr h="617983">
                <a:tc>
                  <a:txBody>
                    <a:bodyPr/>
                    <a:lstStyle/>
                    <a:p>
                      <a:r>
                        <a:rPr lang="en-US" sz="1700" dirty="0" smtClean="0"/>
                        <a:t>5.</a:t>
                      </a:r>
                    </a:p>
                    <a:p>
                      <a:endParaRPr lang="en-US" sz="1700" dirty="0"/>
                    </a:p>
                  </a:txBody>
                  <a:tcPr marL="89017" marR="89017" marT="44142" marB="44142"/>
                </a:tc>
                <a:tc>
                  <a:txBody>
                    <a:bodyPr/>
                    <a:lstStyle/>
                    <a:p>
                      <a:r>
                        <a:rPr lang="en-US" sz="1700" dirty="0" smtClean="0"/>
                        <a:t>5.</a:t>
                      </a:r>
                      <a:endParaRPr lang="en-US" sz="1700" dirty="0"/>
                    </a:p>
                  </a:txBody>
                  <a:tcPr marL="89017" marR="89017" marT="44142" marB="44142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4645127"/>
      </p:ext>
    </p:extLst>
  </p:cSld>
  <p:clrMapOvr>
    <a:masterClrMapping/>
  </p:clrMapOvr>
</p:sld>
</file>

<file path=ppt/theme/theme1.xml><?xml version="1.0" encoding="utf-8"?>
<a:theme xmlns:a="http://schemas.openxmlformats.org/drawingml/2006/main" name="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Powerpoint_template.pptx</Template>
  <TotalTime>2285</TotalTime>
  <Words>90</Words>
  <Application>Microsoft Office PowerPoint</Application>
  <PresentationFormat>On-screen Show (4:3)</PresentationFormat>
  <Paragraphs>22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Powerpoint_template</vt:lpstr>
      <vt:lpstr>Determining Expected behaviors  in advance</vt:lpstr>
      <vt:lpstr>Determining Expected Behaviors  in advance</vt:lpstr>
    </vt:vector>
  </TitlesOfParts>
  <Company>University of Washington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K. Ainslie</dc:creator>
  <cp:lastModifiedBy>K. Ainslie</cp:lastModifiedBy>
  <cp:revision>185</cp:revision>
  <cp:lastPrinted>2011-07-07T20:36:09Z</cp:lastPrinted>
  <dcterms:created xsi:type="dcterms:W3CDTF">2011-03-22T22:20:26Z</dcterms:created>
  <dcterms:modified xsi:type="dcterms:W3CDTF">2012-09-04T19:24:34Z</dcterms:modified>
</cp:coreProperties>
</file>