
<file path=[Content_Types].xml><?xml version="1.0" encoding="utf-8"?>
<Types xmlns="http://schemas.openxmlformats.org/package/2006/content-types">
  <Default Extension="xml" ContentType="application/xml"/>
  <Default Extension="wmv" ContentType="video/unknown"/>
  <Default Extension="jpeg" ContentType="image/jpeg"/>
  <Default Extension="jpg" ContentType="image/jpeg"/>
  <Default Extension="rels" ContentType="application/vnd.openxmlformats-package.relationships+xml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theme/theme3.xml" ContentType="application/vnd.openxmlformats-officedocument.theme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theme/theme4.xml" ContentType="application/vnd.openxmlformats-officedocument.theme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theme/theme5.xml" ContentType="application/vnd.openxmlformats-officedocument.theme+xml"/>
  <Override PartName="/ppt/theme/theme6.xml" ContentType="application/vnd.openxmlformats-officedocument.theme+xml"/>
  <Override PartName="/ppt/theme/theme7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07" r:id="rId1"/>
    <p:sldMasterId id="2147483760" r:id="rId2"/>
    <p:sldMasterId id="2147483772" r:id="rId3"/>
    <p:sldMasterId id="2147483784" r:id="rId4"/>
    <p:sldMasterId id="2147483799" r:id="rId5"/>
  </p:sldMasterIdLst>
  <p:notesMasterIdLst>
    <p:notesMasterId r:id="rId23"/>
  </p:notesMasterIdLst>
  <p:handoutMasterIdLst>
    <p:handoutMasterId r:id="rId24"/>
  </p:handoutMasterIdLst>
  <p:sldIdLst>
    <p:sldId id="310" r:id="rId6"/>
    <p:sldId id="294" r:id="rId7"/>
    <p:sldId id="257" r:id="rId8"/>
    <p:sldId id="261" r:id="rId9"/>
    <p:sldId id="296" r:id="rId10"/>
    <p:sldId id="264" r:id="rId11"/>
    <p:sldId id="263" r:id="rId12"/>
    <p:sldId id="265" r:id="rId13"/>
    <p:sldId id="304" r:id="rId14"/>
    <p:sldId id="309" r:id="rId15"/>
    <p:sldId id="305" r:id="rId16"/>
    <p:sldId id="306" r:id="rId17"/>
    <p:sldId id="307" r:id="rId18"/>
    <p:sldId id="308" r:id="rId19"/>
    <p:sldId id="277" r:id="rId20"/>
    <p:sldId id="287" r:id="rId21"/>
    <p:sldId id="295" r:id="rId22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gjoseph" initials="g" lastIdx="3" clrIdx="0"/>
  <p:cmAuthor id="1" name="Maggie" initials="" lastIdx="3" clrIdx="1"/>
  <p:cmAuthor id="2" name="L. Slater" initials="LS" lastIdx="0" clrIdx="2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E46C0A"/>
    <a:srgbClr val="00AA4F"/>
    <a:srgbClr val="005DA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8124" autoAdjust="0"/>
    <p:restoredTop sz="89290" autoAdjust="0"/>
  </p:normalViewPr>
  <p:slideViewPr>
    <p:cSldViewPr snapToGrid="0" snapToObjects="1">
      <p:cViewPr varScale="1">
        <p:scale>
          <a:sx n="176" d="100"/>
          <a:sy n="176" d="100"/>
        </p:scale>
        <p:origin x="-1672" y="-10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 snapToGrid="0" snapToObjects="1">
      <p:cViewPr varScale="1">
        <p:scale>
          <a:sx n="86" d="100"/>
          <a:sy n="86" d="100"/>
        </p:scale>
        <p:origin x="-876" y="-72"/>
      </p:cViewPr>
      <p:guideLst>
        <p:guide orient="horz" pos="2928"/>
        <p:guide pos="2208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4.xml"/><Relationship Id="rId20" Type="http://schemas.openxmlformats.org/officeDocument/2006/relationships/slide" Target="slides/slide15.xml"/><Relationship Id="rId21" Type="http://schemas.openxmlformats.org/officeDocument/2006/relationships/slide" Target="slides/slide16.xml"/><Relationship Id="rId22" Type="http://schemas.openxmlformats.org/officeDocument/2006/relationships/slide" Target="slides/slide17.xml"/><Relationship Id="rId23" Type="http://schemas.openxmlformats.org/officeDocument/2006/relationships/notesMaster" Target="notesMasters/notesMaster1.xml"/><Relationship Id="rId24" Type="http://schemas.openxmlformats.org/officeDocument/2006/relationships/handoutMaster" Target="handoutMasters/handoutMaster1.xml"/><Relationship Id="rId25" Type="http://schemas.openxmlformats.org/officeDocument/2006/relationships/printerSettings" Target="printerSettings/printerSettings1.bin"/><Relationship Id="rId26" Type="http://schemas.openxmlformats.org/officeDocument/2006/relationships/commentAuthors" Target="commentAuthors.xml"/><Relationship Id="rId27" Type="http://schemas.openxmlformats.org/officeDocument/2006/relationships/presProps" Target="presProps.xml"/><Relationship Id="rId28" Type="http://schemas.openxmlformats.org/officeDocument/2006/relationships/viewProps" Target="viewProps.xml"/><Relationship Id="rId29" Type="http://schemas.openxmlformats.org/officeDocument/2006/relationships/theme" Target="theme/theme1.xml"/><Relationship Id="rId30" Type="http://schemas.openxmlformats.org/officeDocument/2006/relationships/tableStyles" Target="tableStyles.xml"/><Relationship Id="rId10" Type="http://schemas.openxmlformats.org/officeDocument/2006/relationships/slide" Target="slides/slide5.xml"/><Relationship Id="rId11" Type="http://schemas.openxmlformats.org/officeDocument/2006/relationships/slide" Target="slides/slide6.xml"/><Relationship Id="rId12" Type="http://schemas.openxmlformats.org/officeDocument/2006/relationships/slide" Target="slides/slide7.xml"/><Relationship Id="rId13" Type="http://schemas.openxmlformats.org/officeDocument/2006/relationships/slide" Target="slides/slide8.xml"/><Relationship Id="rId14" Type="http://schemas.openxmlformats.org/officeDocument/2006/relationships/slide" Target="slides/slide9.xml"/><Relationship Id="rId15" Type="http://schemas.openxmlformats.org/officeDocument/2006/relationships/slide" Target="slides/slide10.xml"/><Relationship Id="rId16" Type="http://schemas.openxmlformats.org/officeDocument/2006/relationships/slide" Target="slides/slide11.xml"/><Relationship Id="rId17" Type="http://schemas.openxmlformats.org/officeDocument/2006/relationships/slide" Target="slides/slide12.xml"/><Relationship Id="rId18" Type="http://schemas.openxmlformats.org/officeDocument/2006/relationships/slide" Target="slides/slide13.xml"/><Relationship Id="rId19" Type="http://schemas.openxmlformats.org/officeDocument/2006/relationships/slide" Target="slides/slide14.xml"/><Relationship Id="rId1" Type="http://schemas.openxmlformats.org/officeDocument/2006/relationships/slideMaster" Target="slideMasters/slideMaster1.xml"/><Relationship Id="rId2" Type="http://schemas.openxmlformats.org/officeDocument/2006/relationships/slideMaster" Target="slideMasters/slideMaster2.xml"/><Relationship Id="rId3" Type="http://schemas.openxmlformats.org/officeDocument/2006/relationships/slideMaster" Target="slideMasters/slideMaster3.xml"/><Relationship Id="rId4" Type="http://schemas.openxmlformats.org/officeDocument/2006/relationships/slideMaster" Target="slideMasters/slideMaster4.xml"/><Relationship Id="rId5" Type="http://schemas.openxmlformats.org/officeDocument/2006/relationships/slideMaster" Target="slideMasters/slideMaster5.xml"/><Relationship Id="rId6" Type="http://schemas.openxmlformats.org/officeDocument/2006/relationships/slide" Target="slides/slide1.xml"/><Relationship Id="rId7" Type="http://schemas.openxmlformats.org/officeDocument/2006/relationships/slide" Target="slides/slide2.xml"/><Relationship Id="rId8" Type="http://schemas.openxmlformats.org/officeDocument/2006/relationships/slide" Target="slides/slide3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7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B57F3672-96EF-4DD8-B18E-2393E8051348}" type="datetimeFigureOut">
              <a:rPr lang="en-US" smtClean="0"/>
              <a:t>9/18/12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AC5BAA83-ACFC-4A5C-A070-390364FECD4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37236937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6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5952E835-DA27-4DDE-A751-81C9320145C0}" type="datetimeFigureOut">
              <a:rPr lang="en-US" smtClean="0"/>
              <a:t>9/18/12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77" tIns="46589" rIns="93177" bIns="46589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7AB49568-1050-42E7-A89A-334810496F3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5699063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indent="0">
              <a:buNone/>
            </a:pPr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AB49568-1050-42E7-A89A-334810496F38}" type="slidenum">
              <a:rPr lang="en-US" smtClean="0"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276470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AB49568-1050-42E7-A89A-334810496F38}" type="slidenum">
              <a:rPr lang="en-US" smtClean="0"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6996106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indent="0">
              <a:buNone/>
            </a:pPr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AB49568-1050-42E7-A89A-334810496F38}" type="slidenum">
              <a:rPr lang="en-US" smtClean="0"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276470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AB49568-1050-42E7-A89A-334810496F38}" type="slidenum">
              <a:rPr lang="en-US" smtClean="0"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0863511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AB49568-1050-42E7-A89A-334810496F38}" type="slidenum">
              <a:rPr lang="en-US" smtClean="0"/>
              <a:t>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0285098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AB49568-1050-42E7-A89A-334810496F38}" type="slidenum">
              <a:rPr lang="en-US" smtClean="0"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57345472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AB49568-1050-42E7-A89A-334810496F38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6195179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AB49568-1050-42E7-A89A-334810496F38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2547855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png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2.png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4.jpg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Relationship Id="rId2" Type="http://schemas.openxmlformats.org/officeDocument/2006/relationships/image" Target="../media/image2.png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Relationship Id="rId2" Type="http://schemas.openxmlformats.org/officeDocument/2006/relationships/image" Target="../media/image4.jpg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Relationship Id="rId2" Type="http://schemas.openxmlformats.org/officeDocument/2006/relationships/image" Target="../media/image2.png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Relationship Id="rId2" Type="http://schemas.openxmlformats.org/officeDocument/2006/relationships/image" Target="../media/image3.png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Relationship Id="rId2" Type="http://schemas.openxmlformats.org/officeDocument/2006/relationships/image" Target="../media/image5.png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Relationship Id="rId2" Type="http://schemas.openxmlformats.org/officeDocument/2006/relationships/image" Target="../media/image3.pn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9/18/12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4" name="Rectangle 13"/>
          <p:cNvSpPr/>
          <p:nvPr userDrawn="1"/>
        </p:nvSpPr>
        <p:spPr>
          <a:xfrm>
            <a:off x="3009900" y="2658533"/>
            <a:ext cx="6019800" cy="15240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effectLst/>
            </a:endParaRPr>
          </a:p>
        </p:txBody>
      </p:sp>
      <p:sp>
        <p:nvSpPr>
          <p:cNvPr id="15" name="Rectangle 14"/>
          <p:cNvSpPr/>
          <p:nvPr userDrawn="1"/>
        </p:nvSpPr>
        <p:spPr>
          <a:xfrm>
            <a:off x="3124200" y="2734733"/>
            <a:ext cx="5867400" cy="1447800"/>
          </a:xfrm>
          <a:prstGeom prst="rect">
            <a:avLst/>
          </a:prstGeom>
          <a:solidFill>
            <a:srgbClr val="0A479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41135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EFF424-F111-43CB-9C75-D52325012943}" type="datetime1">
              <a:rPr lang="en-US" smtClean="0">
                <a:solidFill>
                  <a:srgbClr val="005DAA"/>
                </a:solidFill>
              </a:rPr>
              <a:pPr/>
              <a:t>9/18/12</a:t>
            </a:fld>
            <a:endParaRPr lang="en-US">
              <a:solidFill>
                <a:srgbClr val="005DAA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005DAA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</a:rPr>
              <a:pPr/>
              <a:t>‹#›</a:t>
            </a:fld>
            <a:endParaRPr lang="en-US">
              <a:solidFill>
                <a:srgbClr val="005DA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A8BBF0-342D-409A-9C0A-B1B451E92883}" type="datetime1">
              <a:rPr lang="en-US" smtClean="0"/>
              <a:pPr/>
              <a:t>9/18/12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>
                <a:solidFill>
                  <a:srgbClr val="D4D4D4"/>
                </a:solidFill>
              </a:rPr>
              <a:pPr algn="r"/>
              <a:t>‹#›</a:t>
            </a:fld>
            <a:endParaRPr lang="en-US" dirty="0">
              <a:solidFill>
                <a:srgbClr val="D4D4D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45DA190-4BDC-4D39-B5BB-A14B3E8B1B3D}" type="datetime1">
              <a:rPr lang="en-US" smtClean="0">
                <a:solidFill>
                  <a:srgbClr val="005DAA"/>
                </a:solidFill>
              </a:rPr>
              <a:pPr/>
              <a:t>9/18/12</a:t>
            </a:fld>
            <a:endParaRPr lang="en-US">
              <a:solidFill>
                <a:srgbClr val="005DAA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005DAA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</a:rPr>
              <a:pPr/>
              <a:t>‹#›</a:t>
            </a:fld>
            <a:endParaRPr lang="en-US">
              <a:solidFill>
                <a:srgbClr val="005DA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</a:rPr>
              <a:pPr/>
              <a:t>9/18/12</a:t>
            </a:fld>
            <a:endParaRPr lang="en-US" dirty="0">
              <a:solidFill>
                <a:srgbClr val="005DAA"/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>
                <a:solidFill>
                  <a:srgbClr val="005DAA"/>
                </a:solidFill>
              </a:rPr>
              <a:pPr algn="r"/>
              <a:t>‹#›</a:t>
            </a:fld>
            <a:endParaRPr lang="en-US" dirty="0">
              <a:solidFill>
                <a:srgbClr val="005DA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  <p:hf sldNum="0" hdr="0" ftr="0" dt="0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F13737-8506-438E-ABC0-0BE7E06DCCA6}" type="datetime1">
              <a:rPr lang="en-US" smtClean="0">
                <a:solidFill>
                  <a:srgbClr val="005DAA"/>
                </a:solidFill>
              </a:rPr>
              <a:pPr/>
              <a:t>9/18/12</a:t>
            </a:fld>
            <a:endParaRPr lang="en-US">
              <a:solidFill>
                <a:srgbClr val="005DAA"/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005DAA"/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</a:rPr>
              <a:pPr/>
              <a:t>‹#›</a:t>
            </a:fld>
            <a:endParaRPr lang="en-US">
              <a:solidFill>
                <a:srgbClr val="005DA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</a:rPr>
              <a:pPr/>
              <a:t>9/18/12</a:t>
            </a:fld>
            <a:endParaRPr lang="en-US" dirty="0">
              <a:solidFill>
                <a:srgbClr val="005DAA"/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>
                <a:solidFill>
                  <a:srgbClr val="005DAA"/>
                </a:solidFill>
              </a:rPr>
              <a:pPr algn="r"/>
              <a:t>‹#›</a:t>
            </a:fld>
            <a:endParaRPr lang="en-US" dirty="0">
              <a:solidFill>
                <a:srgbClr val="005DA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  <p:hf sldNum="0" hdr="0" ftr="0" dt="0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</a:rPr>
              <a:pPr/>
              <a:t>9/18/12</a:t>
            </a:fld>
            <a:endParaRPr lang="en-US" dirty="0">
              <a:solidFill>
                <a:srgbClr val="005DAA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>
                <a:solidFill>
                  <a:srgbClr val="005DAA"/>
                </a:solidFill>
              </a:rPr>
              <a:pPr algn="r"/>
              <a:t>‹#›</a:t>
            </a:fld>
            <a:endParaRPr lang="en-US" dirty="0">
              <a:solidFill>
                <a:srgbClr val="005DA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  <p:hf sldNum="0" hdr="0" ftr="0" dt="0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</a:rPr>
              <a:pPr/>
              <a:t>9/18/12</a:t>
            </a:fld>
            <a:endParaRPr lang="en-US" dirty="0">
              <a:solidFill>
                <a:srgbClr val="005DAA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>
                <a:solidFill>
                  <a:srgbClr val="005DAA"/>
                </a:solidFill>
              </a:rPr>
              <a:pPr algn="r"/>
              <a:t>‹#›</a:t>
            </a:fld>
            <a:endParaRPr lang="en-US" dirty="0">
              <a:solidFill>
                <a:srgbClr val="005DA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  <p:hf sldNum="0" hdr="0" ftr="0" dt="0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</a:rPr>
              <a:pPr/>
              <a:t>9/18/12</a:t>
            </a:fld>
            <a:endParaRPr lang="en-US" dirty="0">
              <a:solidFill>
                <a:srgbClr val="005DAA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>
                <a:solidFill>
                  <a:srgbClr val="005DAA"/>
                </a:solidFill>
              </a:rPr>
              <a:pPr algn="r"/>
              <a:t>‹#›</a:t>
            </a:fld>
            <a:endParaRPr lang="en-US" dirty="0">
              <a:solidFill>
                <a:srgbClr val="005DA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  <p:hf sldNum="0" hdr="0" ftr="0" dt="0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</a:rPr>
              <a:pPr/>
              <a:t>9/18/12</a:t>
            </a:fld>
            <a:endParaRPr lang="en-US" dirty="0">
              <a:solidFill>
                <a:srgbClr val="005DAA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>
                <a:solidFill>
                  <a:srgbClr val="005DAA"/>
                </a:solidFill>
              </a:rPr>
              <a:pPr algn="r"/>
              <a:t>‹#›</a:t>
            </a:fld>
            <a:endParaRPr lang="en-US" dirty="0">
              <a:solidFill>
                <a:srgbClr val="005DA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  <p:hf sldNum="0" hdr="0" ftr="0" dt="0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</a:rPr>
              <a:pPr/>
              <a:t>9/18/12</a:t>
            </a:fld>
            <a:endParaRPr lang="en-US" dirty="0">
              <a:solidFill>
                <a:srgbClr val="005DAA"/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>
                <a:solidFill>
                  <a:srgbClr val="005DAA"/>
                </a:solidFill>
              </a:rPr>
              <a:pPr algn="r"/>
              <a:t>‹#›</a:t>
            </a:fld>
            <a:endParaRPr lang="en-US" dirty="0">
              <a:solidFill>
                <a:srgbClr val="005DAA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For more Information, contact us at: </a:t>
            </a:r>
            <a:r>
              <a:rPr lang="en-US" sz="1400" b="1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NCQTL@UW.EDU </a:t>
            </a: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or 877-731-0764</a:t>
            </a:r>
          </a:p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This document was prepared under Grant #90HC0002 for the U.S. Department of Health and Human Services, </a:t>
            </a:r>
            <a:b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</a:b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 marL="0">
              <a:spcBef>
                <a:spcPts val="600"/>
              </a:spcBef>
            </a:pPr>
            <a:endParaRPr lang="en-US" sz="900" dirty="0"/>
          </a:p>
        </p:txBody>
      </p:sp>
    </p:spTree>
    <p:extLst>
      <p:ext uri="{BB962C8B-B14F-4D97-AF65-F5344CB8AC3E}">
        <p14:creationId xmlns:p14="http://schemas.microsoft.com/office/powerpoint/2010/main" val="32381889"/>
      </p:ext>
    </p:extLst>
  </p:cSld>
  <p:clrMapOvr>
    <a:masterClrMapping/>
  </p:clrMapOvr>
  <p:hf sldNum="0" hdr="0" ftr="0" dt="0"/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4" name="Rectangle 13"/>
          <p:cNvSpPr/>
          <p:nvPr userDrawn="1"/>
        </p:nvSpPr>
        <p:spPr>
          <a:xfrm>
            <a:off x="3011638" y="2683736"/>
            <a:ext cx="6043461" cy="1557006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8" name="Rectangle 7"/>
          <p:cNvSpPr/>
          <p:nvPr userDrawn="1"/>
        </p:nvSpPr>
        <p:spPr>
          <a:xfrm>
            <a:off x="3093129" y="2721836"/>
            <a:ext cx="5861065" cy="1450114"/>
          </a:xfrm>
          <a:prstGeom prst="rect">
            <a:avLst/>
          </a:prstGeom>
          <a:solidFill>
            <a:srgbClr val="005DA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7937706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EFF424-F111-43CB-9C75-D52325012943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21391389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45DA190-4BDC-4D39-B5BB-A14B3E8B1B3D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908921041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961510096"/>
      </p:ext>
    </p:extLst>
  </p:cSld>
  <p:clrMapOvr>
    <a:masterClrMapping/>
  </p:clrMapOvr>
  <p:hf sldNum="0" hdr="0" ftr="0" dt="0"/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F13737-8506-438E-ABC0-0BE7E06DCCA6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358647096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858691097"/>
      </p:ext>
    </p:extLst>
  </p:cSld>
  <p:clrMapOvr>
    <a:masterClrMapping/>
  </p:clrMapOvr>
  <p:hf sldNum="0" hdr="0" ftr="0" dt="0"/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574099127"/>
      </p:ext>
    </p:extLst>
  </p:cSld>
  <p:clrMapOvr>
    <a:masterClrMapping/>
  </p:clrMapOvr>
  <p:hf sldNum="0" hdr="0" ftr="0" dt="0"/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552125294"/>
      </p:ext>
    </p:extLst>
  </p:cSld>
  <p:clrMapOvr>
    <a:masterClrMapping/>
  </p:clrMapOvr>
  <p:hf sldNum="0" hdr="0" ftr="0" dt="0"/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571210853"/>
      </p:ext>
    </p:extLst>
  </p:cSld>
  <p:clrMapOvr>
    <a:masterClrMapping/>
  </p:clrMapOvr>
  <p:hf sldNum="0" hdr="0" ftr="0" dt="0"/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250130754"/>
      </p:ext>
    </p:extLst>
  </p:cSld>
  <p:clrMapOvr>
    <a:masterClrMapping/>
  </p:clrMapOvr>
  <p:hf sldNum="0" hdr="0" ftr="0" dt="0"/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209889308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4" name="Rectangle 13"/>
          <p:cNvSpPr/>
          <p:nvPr userDrawn="1"/>
        </p:nvSpPr>
        <p:spPr>
          <a:xfrm>
            <a:off x="3011638" y="2683736"/>
            <a:ext cx="6043461" cy="1557006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8" name="Rectangle 7"/>
          <p:cNvSpPr/>
          <p:nvPr userDrawn="1"/>
        </p:nvSpPr>
        <p:spPr>
          <a:xfrm>
            <a:off x="3093129" y="2721836"/>
            <a:ext cx="5861065" cy="1450114"/>
          </a:xfrm>
          <a:prstGeom prst="rect">
            <a:avLst/>
          </a:prstGeom>
          <a:solidFill>
            <a:srgbClr val="005DA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69937537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EFF424-F111-43CB-9C75-D52325012943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510688641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45DA190-4BDC-4D39-B5BB-A14B3E8B1B3D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442700794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646310422"/>
      </p:ext>
    </p:extLst>
  </p:cSld>
  <p:clrMapOvr>
    <a:masterClrMapping/>
  </p:clrMapOvr>
  <p:hf sldNum="0" hdr="0" ftr="0" dt="0"/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F13737-8506-438E-ABC0-0BE7E06DCCA6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37946758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31045341"/>
      </p:ext>
    </p:extLst>
  </p:cSld>
  <p:clrMapOvr>
    <a:masterClrMapping/>
  </p:clrMapOvr>
  <p:hf sldNum="0" hdr="0" ftr="0" dt="0"/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654833679"/>
      </p:ext>
    </p:extLst>
  </p:cSld>
  <p:clrMapOvr>
    <a:masterClrMapping/>
  </p:clrMapOvr>
  <p:hf sldNum="0" hdr="0" ftr="0" dt="0"/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019839679"/>
      </p:ext>
    </p:extLst>
  </p:cSld>
  <p:clrMapOvr>
    <a:masterClrMapping/>
  </p:clrMapOvr>
  <p:hf sldNum="0" hdr="0" ftr="0" dt="0"/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213714125"/>
      </p:ext>
    </p:extLst>
  </p:cSld>
  <p:clrMapOvr>
    <a:masterClrMapping/>
  </p:clrMapOvr>
  <p:hf sldNum="0" hdr="0" ftr="0" dt="0"/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818206904"/>
      </p:ext>
    </p:extLst>
  </p:cSld>
  <p:clrMapOvr>
    <a:masterClrMapping/>
  </p:clrMapOvr>
  <p:hf sldNum="0" hdr="0" ftr="0" dt="0"/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07923683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53502983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45034240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47059213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09640633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15143025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69145222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03662255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84A37A-AFC2-4A01-80A1-FC20F2C0D5B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96088287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69322394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2985755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77248989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457200">
              <a:defRPr/>
            </a:pPr>
            <a:r>
              <a:rPr lang="en-US" sz="1400" dirty="0" smtClean="0">
                <a:solidFill>
                  <a:prstClr val="black"/>
                </a:solidFill>
                <a:latin typeface="Century Gothic"/>
                <a:cs typeface="Century Gothic"/>
              </a:rPr>
              <a:t>For more Information, contact us at: </a:t>
            </a:r>
            <a:r>
              <a:rPr lang="en-US" sz="1400" b="1" dirty="0" smtClean="0">
                <a:solidFill>
                  <a:prstClr val="black"/>
                </a:solidFill>
                <a:latin typeface="Century Gothic"/>
                <a:cs typeface="Century Gothic"/>
              </a:rPr>
              <a:t>NCQTL@UW.EDU </a:t>
            </a:r>
            <a:r>
              <a:rPr lang="en-US" sz="1400" dirty="0" smtClean="0">
                <a:solidFill>
                  <a:prstClr val="black"/>
                </a:solidFill>
                <a:latin typeface="Century Gothic"/>
                <a:cs typeface="Century Gothic"/>
              </a:rPr>
              <a:t>or 877-731-0764</a:t>
            </a:r>
          </a:p>
          <a:p>
            <a:pPr algn="ctr" defTabSz="457200">
              <a:spcBef>
                <a:spcPts val="600"/>
              </a:spcBef>
              <a:defRPr/>
            </a:pPr>
            <a:r>
              <a:rPr lang="en-US" sz="900" dirty="0" smtClean="0">
                <a:solidFill>
                  <a:prstClr val="black"/>
                </a:solidFill>
                <a:latin typeface="Century Gothic"/>
                <a:cs typeface="Century Gothic"/>
              </a:rPr>
              <a:t>This document was prepared under Grant #90HC0002 for the U.S. Department of Health and Human Services, </a:t>
            </a:r>
            <a:br>
              <a:rPr lang="en-US" sz="900" dirty="0" smtClean="0">
                <a:solidFill>
                  <a:prstClr val="black"/>
                </a:solidFill>
                <a:latin typeface="Century Gothic"/>
                <a:cs typeface="Century Gothic"/>
              </a:rPr>
            </a:br>
            <a:r>
              <a:rPr lang="en-US" sz="900" dirty="0" smtClean="0">
                <a:solidFill>
                  <a:prstClr val="black"/>
                </a:solidFill>
                <a:latin typeface="Century Gothic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 defTabSz="457200">
              <a:spcBef>
                <a:spcPts val="600"/>
              </a:spcBef>
            </a:pPr>
            <a:endParaRPr lang="en-US" sz="900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96624417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896582290"/>
      </p:ext>
    </p:extLst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>
  <p:cSld name="2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733365" y="2708476"/>
            <a:ext cx="3313355" cy="1702160"/>
          </a:xfrm>
        </p:spPr>
        <p:txBody>
          <a:bodyPr>
            <a:normAutofit/>
          </a:bodyPr>
          <a:lstStyle>
            <a:lvl1pPr>
              <a:defRPr sz="36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733365" y="4421080"/>
            <a:ext cx="3309803" cy="1260629"/>
          </a:xfrm>
        </p:spPr>
        <p:txBody>
          <a:bodyPr>
            <a:normAutofit/>
          </a:bodyPr>
          <a:lstStyle>
            <a:lvl1pPr marL="0" indent="0" algn="l">
              <a:buNone/>
              <a:defRPr sz="1800">
                <a:solidFill>
                  <a:srgbClr val="42424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738744" y="1516828"/>
            <a:ext cx="2133600" cy="750981"/>
          </a:xfrm>
        </p:spPr>
        <p:txBody>
          <a:bodyPr anchor="b"/>
          <a:lstStyle>
            <a:lvl1pPr algn="l">
              <a:defRPr sz="2400"/>
            </a:lvl1pPr>
          </a:lstStyle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5303520" y="5719966"/>
            <a:ext cx="2831592" cy="365125"/>
          </a:xfrm>
        </p:spPr>
        <p:txBody>
          <a:bodyPr>
            <a:normAutofit/>
          </a:bodyPr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endParaRPr lang="en-US">
              <a:solidFill>
                <a:srgbClr val="4F81BD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649096" y="5719966"/>
            <a:ext cx="643666" cy="365125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fld id="{FA84A37A-AFC2-4A01-80A1-FC20F2C0D5BB}" type="slidenum">
              <a:rPr lang="en-US" smtClean="0">
                <a:solidFill>
                  <a:srgbClr val="4F81BD"/>
                </a:solidFill>
              </a:rPr>
              <a:pPr/>
              <a:t>‹#›</a:t>
            </a:fld>
            <a:endParaRPr lang="en-US" dirty="0">
              <a:solidFill>
                <a:srgbClr val="4F81BD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80953460"/>
      </p:ext>
    </p:extLst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4" name="Rectangle 13"/>
          <p:cNvSpPr/>
          <p:nvPr userDrawn="1"/>
        </p:nvSpPr>
        <p:spPr>
          <a:xfrm>
            <a:off x="3009900" y="2658533"/>
            <a:ext cx="6019800" cy="15240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5" name="Rectangle 14"/>
          <p:cNvSpPr/>
          <p:nvPr userDrawn="1"/>
        </p:nvSpPr>
        <p:spPr>
          <a:xfrm>
            <a:off x="3124200" y="2734733"/>
            <a:ext cx="5867400" cy="1447800"/>
          </a:xfrm>
          <a:prstGeom prst="rect">
            <a:avLst/>
          </a:prstGeom>
          <a:solidFill>
            <a:srgbClr val="0A479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41135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61336743"/>
      </p:ext>
    </p:extLst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EFF424-F111-43CB-9C75-D52325012943}" type="datetime1">
              <a:rPr lang="en-US" smtClean="0">
                <a:solidFill>
                  <a:srgbClr val="005DAA"/>
                </a:solidFill>
                <a:latin typeface="Calibri"/>
              </a:rPr>
              <a:pPr/>
              <a:t>9/18/12</a:t>
            </a:fld>
            <a:endParaRPr lang="en-US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  <a:latin typeface="Calibri"/>
              </a:rPr>
              <a:pPr/>
              <a:t>‹#›</a:t>
            </a:fld>
            <a:endParaRPr lang="en-US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186342772"/>
      </p:ext>
    </p:extLst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A8BBF0-342D-409A-9C0A-B1B451E92883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D4D4D4"/>
                </a:solidFill>
                <a:latin typeface="Calibri"/>
              </a:rPr>
              <a:pPr/>
              <a:t>‹#›</a:t>
            </a:fld>
            <a:endParaRPr lang="en-US" dirty="0">
              <a:solidFill>
                <a:srgbClr val="D4D4D4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505887087"/>
      </p:ext>
    </p:extLst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45DA190-4BDC-4D39-B5BB-A14B3E8B1B3D}" type="datetime1">
              <a:rPr lang="en-US" smtClean="0">
                <a:solidFill>
                  <a:srgbClr val="005DAA"/>
                </a:solidFill>
                <a:latin typeface="Calibri"/>
              </a:rPr>
              <a:pPr/>
              <a:t>9/18/12</a:t>
            </a:fld>
            <a:endParaRPr lang="en-US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  <a:latin typeface="Calibri"/>
              </a:rPr>
              <a:pPr/>
              <a:t>‹#›</a:t>
            </a:fld>
            <a:endParaRPr lang="en-US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122233221"/>
      </p:ext>
    </p:extLst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  <a:latin typeface="Calibri"/>
              </a:rPr>
              <a:pPr/>
              <a:t>9/18/12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  <a:latin typeface="Calibri"/>
              </a:rPr>
              <a:pPr/>
              <a:t>‹#›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728286115"/>
      </p:ext>
    </p:extLst>
  </p:cSld>
  <p:clrMapOvr>
    <a:masterClrMapping/>
  </p:clrMapOvr>
  <p:hf sldNum="0" hdr="0" ftr="0" dt="0"/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F13737-8506-438E-ABC0-0BE7E06DCCA6}" type="datetime1">
              <a:rPr lang="en-US" smtClean="0">
                <a:solidFill>
                  <a:srgbClr val="005DAA"/>
                </a:solidFill>
                <a:latin typeface="Calibri"/>
              </a:rPr>
              <a:pPr/>
              <a:t>9/18/12</a:t>
            </a:fld>
            <a:endParaRPr lang="en-US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  <a:latin typeface="Calibri"/>
              </a:rPr>
              <a:pPr/>
              <a:t>‹#›</a:t>
            </a:fld>
            <a:endParaRPr lang="en-US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751820284"/>
      </p:ext>
    </p:extLst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  <a:latin typeface="Calibri"/>
              </a:rPr>
              <a:pPr/>
              <a:t>9/18/12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  <a:latin typeface="Calibri"/>
              </a:rPr>
              <a:pPr/>
              <a:t>‹#›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360216335"/>
      </p:ext>
    </p:extLst>
  </p:cSld>
  <p:clrMapOvr>
    <a:masterClrMapping/>
  </p:clrMapOvr>
  <p:hf sldNum="0" hdr="0" ftr="0" dt="0"/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  <a:latin typeface="Calibri"/>
              </a:rPr>
              <a:pPr/>
              <a:t>9/18/12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  <a:latin typeface="Calibri"/>
              </a:rPr>
              <a:pPr/>
              <a:t>‹#›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749201030"/>
      </p:ext>
    </p:extLst>
  </p:cSld>
  <p:clrMapOvr>
    <a:masterClrMapping/>
  </p:clrMapOvr>
  <p:hf sldNum="0" hdr="0" ftr="0" dt="0"/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  <a:latin typeface="Calibri"/>
              </a:rPr>
              <a:pPr/>
              <a:t>9/18/12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  <a:latin typeface="Calibri"/>
              </a:rPr>
              <a:pPr/>
              <a:t>‹#›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812249597"/>
      </p:ext>
    </p:extLst>
  </p:cSld>
  <p:clrMapOvr>
    <a:masterClrMapping/>
  </p:clrMapOvr>
  <p:hf sldNum="0" hdr="0" ftr="0" dt="0"/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  <a:latin typeface="Calibri"/>
              </a:rPr>
              <a:pPr/>
              <a:t>9/18/12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  <a:latin typeface="Calibri"/>
              </a:rPr>
              <a:pPr/>
              <a:t>‹#›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271000480"/>
      </p:ext>
    </p:extLst>
  </p:cSld>
  <p:clrMapOvr>
    <a:masterClrMapping/>
  </p:clrMapOvr>
  <p:hf sldNum="0" hdr="0" ftr="0" dt="0"/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  <a:latin typeface="Calibri"/>
              </a:rPr>
              <a:pPr/>
              <a:t>9/18/12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  <a:latin typeface="Calibri"/>
              </a:rPr>
              <a:pPr/>
              <a:t>‹#›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812585622"/>
      </p:ext>
    </p:extLst>
  </p:cSld>
  <p:clrMapOvr>
    <a:masterClrMapping/>
  </p:clrMapOvr>
  <p:hf sldNum="0" hdr="0" ftr="0" dt="0"/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  <a:latin typeface="Calibri"/>
              </a:rPr>
              <a:pPr/>
              <a:t>9/18/12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  <a:latin typeface="Calibri"/>
              </a:rPr>
              <a:pPr/>
              <a:t>‹#›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457200">
              <a:defRPr/>
            </a:pPr>
            <a:r>
              <a:rPr lang="en-US" sz="1400" dirty="0" smtClean="0">
                <a:solidFill>
                  <a:prstClr val="black"/>
                </a:solidFill>
                <a:latin typeface="Century Gothic"/>
                <a:cs typeface="Century Gothic"/>
              </a:rPr>
              <a:t>For more Information, contact us at: </a:t>
            </a:r>
            <a:r>
              <a:rPr lang="en-US" sz="1400" b="1" dirty="0" smtClean="0">
                <a:solidFill>
                  <a:prstClr val="black"/>
                </a:solidFill>
                <a:latin typeface="Century Gothic"/>
                <a:cs typeface="Century Gothic"/>
              </a:rPr>
              <a:t>NCQTL@UW.EDU </a:t>
            </a:r>
            <a:r>
              <a:rPr lang="en-US" sz="1400" dirty="0" smtClean="0">
                <a:solidFill>
                  <a:prstClr val="black"/>
                </a:solidFill>
                <a:latin typeface="Century Gothic"/>
                <a:cs typeface="Century Gothic"/>
              </a:rPr>
              <a:t>or 877-731-0764</a:t>
            </a:r>
          </a:p>
          <a:p>
            <a:pPr algn="ctr" defTabSz="457200">
              <a:spcBef>
                <a:spcPts val="600"/>
              </a:spcBef>
              <a:defRPr/>
            </a:pPr>
            <a:r>
              <a:rPr lang="en-US" sz="900" dirty="0" smtClean="0">
                <a:solidFill>
                  <a:prstClr val="black"/>
                </a:solidFill>
                <a:latin typeface="Century Gothic"/>
                <a:cs typeface="Century Gothic"/>
              </a:rPr>
              <a:t>This document was prepared under Grant #90HC0002 for the U.S. Department of Health and Human Services, </a:t>
            </a:r>
            <a:br>
              <a:rPr lang="en-US" sz="900" dirty="0" smtClean="0">
                <a:solidFill>
                  <a:prstClr val="black"/>
                </a:solidFill>
                <a:latin typeface="Century Gothic"/>
                <a:cs typeface="Century Gothic"/>
              </a:rPr>
            </a:br>
            <a:r>
              <a:rPr lang="en-US" sz="900" dirty="0" smtClean="0">
                <a:solidFill>
                  <a:prstClr val="black"/>
                </a:solidFill>
                <a:latin typeface="Century Gothic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>
              <a:spcBef>
                <a:spcPts val="600"/>
              </a:spcBef>
            </a:pPr>
            <a:endParaRPr lang="en-US" sz="900" dirty="0">
              <a:solidFill>
                <a:prstClr val="black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314147226"/>
      </p:ext>
    </p:extLst>
  </p:cSld>
  <p:clrMapOvr>
    <a:masterClrMapping/>
  </p:clrMapOvr>
  <p:hf sldNum="0" hdr="0" ftr="0" dt="0"/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theme" Target="../theme/theme1.xml"/><Relationship Id="rId14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_rels/slideMaster2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23.xml"/><Relationship Id="rId12" Type="http://schemas.openxmlformats.org/officeDocument/2006/relationships/theme" Target="../theme/theme2.xml"/><Relationship Id="rId13" Type="http://schemas.openxmlformats.org/officeDocument/2006/relationships/image" Target="../media/image1.png"/><Relationship Id="rId1" Type="http://schemas.openxmlformats.org/officeDocument/2006/relationships/slideLayout" Target="../slideLayouts/slideLayout13.xml"/><Relationship Id="rId2" Type="http://schemas.openxmlformats.org/officeDocument/2006/relationships/slideLayout" Target="../slideLayouts/slideLayout14.xml"/><Relationship Id="rId3" Type="http://schemas.openxmlformats.org/officeDocument/2006/relationships/slideLayout" Target="../slideLayouts/slideLayout15.xml"/><Relationship Id="rId4" Type="http://schemas.openxmlformats.org/officeDocument/2006/relationships/slideLayout" Target="../slideLayouts/slideLayout16.xml"/><Relationship Id="rId5" Type="http://schemas.openxmlformats.org/officeDocument/2006/relationships/slideLayout" Target="../slideLayouts/slideLayout17.xml"/><Relationship Id="rId6" Type="http://schemas.openxmlformats.org/officeDocument/2006/relationships/slideLayout" Target="../slideLayouts/slideLayout18.xml"/><Relationship Id="rId7" Type="http://schemas.openxmlformats.org/officeDocument/2006/relationships/slideLayout" Target="../slideLayouts/slideLayout19.xml"/><Relationship Id="rId8" Type="http://schemas.openxmlformats.org/officeDocument/2006/relationships/slideLayout" Target="../slideLayouts/slideLayout20.xml"/><Relationship Id="rId9" Type="http://schemas.openxmlformats.org/officeDocument/2006/relationships/slideLayout" Target="../slideLayouts/slideLayout21.xml"/><Relationship Id="rId10" Type="http://schemas.openxmlformats.org/officeDocument/2006/relationships/slideLayout" Target="../slideLayouts/slideLayout22.xml"/></Relationships>
</file>

<file path=ppt/slideMasters/_rels/slideMaster3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34.xml"/><Relationship Id="rId12" Type="http://schemas.openxmlformats.org/officeDocument/2006/relationships/theme" Target="../theme/theme3.xml"/><Relationship Id="rId13" Type="http://schemas.openxmlformats.org/officeDocument/2006/relationships/image" Target="../media/image1.png"/><Relationship Id="rId1" Type="http://schemas.openxmlformats.org/officeDocument/2006/relationships/slideLayout" Target="../slideLayouts/slideLayout24.xml"/><Relationship Id="rId2" Type="http://schemas.openxmlformats.org/officeDocument/2006/relationships/slideLayout" Target="../slideLayouts/slideLayout25.xml"/><Relationship Id="rId3" Type="http://schemas.openxmlformats.org/officeDocument/2006/relationships/slideLayout" Target="../slideLayouts/slideLayout26.xml"/><Relationship Id="rId4" Type="http://schemas.openxmlformats.org/officeDocument/2006/relationships/slideLayout" Target="../slideLayouts/slideLayout27.xml"/><Relationship Id="rId5" Type="http://schemas.openxmlformats.org/officeDocument/2006/relationships/slideLayout" Target="../slideLayouts/slideLayout28.xml"/><Relationship Id="rId6" Type="http://schemas.openxmlformats.org/officeDocument/2006/relationships/slideLayout" Target="../slideLayouts/slideLayout29.xml"/><Relationship Id="rId7" Type="http://schemas.openxmlformats.org/officeDocument/2006/relationships/slideLayout" Target="../slideLayouts/slideLayout30.xml"/><Relationship Id="rId8" Type="http://schemas.openxmlformats.org/officeDocument/2006/relationships/slideLayout" Target="../slideLayouts/slideLayout31.xml"/><Relationship Id="rId9" Type="http://schemas.openxmlformats.org/officeDocument/2006/relationships/slideLayout" Target="../slideLayouts/slideLayout32.xml"/><Relationship Id="rId10" Type="http://schemas.openxmlformats.org/officeDocument/2006/relationships/slideLayout" Target="../slideLayouts/slideLayout33.xml"/></Relationships>
</file>

<file path=ppt/slideMasters/_rels/slideMaster4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45.xml"/><Relationship Id="rId12" Type="http://schemas.openxmlformats.org/officeDocument/2006/relationships/slideLayout" Target="../slideLayouts/slideLayout46.xml"/><Relationship Id="rId13" Type="http://schemas.openxmlformats.org/officeDocument/2006/relationships/slideLayout" Target="../slideLayouts/slideLayout47.xml"/><Relationship Id="rId14" Type="http://schemas.openxmlformats.org/officeDocument/2006/relationships/slideLayout" Target="../slideLayouts/slideLayout48.xml"/><Relationship Id="rId15" Type="http://schemas.openxmlformats.org/officeDocument/2006/relationships/theme" Target="../theme/theme4.xml"/><Relationship Id="rId16" Type="http://schemas.openxmlformats.org/officeDocument/2006/relationships/image" Target="../media/image1.png"/><Relationship Id="rId1" Type="http://schemas.openxmlformats.org/officeDocument/2006/relationships/slideLayout" Target="../slideLayouts/slideLayout35.xml"/><Relationship Id="rId2" Type="http://schemas.openxmlformats.org/officeDocument/2006/relationships/slideLayout" Target="../slideLayouts/slideLayout36.xml"/><Relationship Id="rId3" Type="http://schemas.openxmlformats.org/officeDocument/2006/relationships/slideLayout" Target="../slideLayouts/slideLayout37.xml"/><Relationship Id="rId4" Type="http://schemas.openxmlformats.org/officeDocument/2006/relationships/slideLayout" Target="../slideLayouts/slideLayout38.xml"/><Relationship Id="rId5" Type="http://schemas.openxmlformats.org/officeDocument/2006/relationships/slideLayout" Target="../slideLayouts/slideLayout39.xml"/><Relationship Id="rId6" Type="http://schemas.openxmlformats.org/officeDocument/2006/relationships/slideLayout" Target="../slideLayouts/slideLayout40.xml"/><Relationship Id="rId7" Type="http://schemas.openxmlformats.org/officeDocument/2006/relationships/slideLayout" Target="../slideLayouts/slideLayout41.xml"/><Relationship Id="rId8" Type="http://schemas.openxmlformats.org/officeDocument/2006/relationships/slideLayout" Target="../slideLayouts/slideLayout42.xml"/><Relationship Id="rId9" Type="http://schemas.openxmlformats.org/officeDocument/2006/relationships/slideLayout" Target="../slideLayouts/slideLayout43.xml"/><Relationship Id="rId10" Type="http://schemas.openxmlformats.org/officeDocument/2006/relationships/slideLayout" Target="../slideLayouts/slideLayout44.xml"/></Relationships>
</file>

<file path=ppt/slideMasters/_rels/slideMaster5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59.xml"/><Relationship Id="rId12" Type="http://schemas.openxmlformats.org/officeDocument/2006/relationships/slideLayout" Target="../slideLayouts/slideLayout60.xml"/><Relationship Id="rId13" Type="http://schemas.openxmlformats.org/officeDocument/2006/relationships/theme" Target="../theme/theme5.xml"/><Relationship Id="rId14" Type="http://schemas.openxmlformats.org/officeDocument/2006/relationships/image" Target="../media/image1.png"/><Relationship Id="rId1" Type="http://schemas.openxmlformats.org/officeDocument/2006/relationships/slideLayout" Target="../slideLayouts/slideLayout49.xml"/><Relationship Id="rId2" Type="http://schemas.openxmlformats.org/officeDocument/2006/relationships/slideLayout" Target="../slideLayouts/slideLayout50.xml"/><Relationship Id="rId3" Type="http://schemas.openxmlformats.org/officeDocument/2006/relationships/slideLayout" Target="../slideLayouts/slideLayout51.xml"/><Relationship Id="rId4" Type="http://schemas.openxmlformats.org/officeDocument/2006/relationships/slideLayout" Target="../slideLayouts/slideLayout52.xml"/><Relationship Id="rId5" Type="http://schemas.openxmlformats.org/officeDocument/2006/relationships/slideLayout" Target="../slideLayouts/slideLayout53.xml"/><Relationship Id="rId6" Type="http://schemas.openxmlformats.org/officeDocument/2006/relationships/slideLayout" Target="../slideLayouts/slideLayout54.xml"/><Relationship Id="rId7" Type="http://schemas.openxmlformats.org/officeDocument/2006/relationships/slideLayout" Target="../slideLayouts/slideLayout55.xml"/><Relationship Id="rId8" Type="http://schemas.openxmlformats.org/officeDocument/2006/relationships/slideLayout" Target="../slideLayouts/slideLayout56.xml"/><Relationship Id="rId9" Type="http://schemas.openxmlformats.org/officeDocument/2006/relationships/slideLayout" Target="../slideLayouts/slideLayout57.xml"/><Relationship Id="rId10" Type="http://schemas.openxmlformats.org/officeDocument/2006/relationships/slideLayout" Target="../slideLayouts/slideLayout58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C43563C-D9B3-4432-B336-144C997D6215}" type="datetime1">
              <a:rPr lang="en-US" smtClean="0">
                <a:solidFill>
                  <a:srgbClr val="005DAA"/>
                </a:solidFill>
              </a:rPr>
              <a:pPr/>
              <a:t>9/18/12</a:t>
            </a:fld>
            <a:endParaRPr lang="en-US" dirty="0">
              <a:solidFill>
                <a:srgbClr val="005DAA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>
              <a:solidFill>
                <a:srgbClr val="005DAA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algn="r"/>
            <a:fld id="{F7886C9C-DC18-4195-8FD5-A50AA931D419}" type="slidenum">
              <a:rPr lang="en-US" smtClean="0">
                <a:solidFill>
                  <a:srgbClr val="005DAA"/>
                </a:solidFill>
              </a:rPr>
              <a:pPr algn="r"/>
              <a:t>‹#›</a:t>
            </a:fld>
            <a:endParaRPr lang="en-US" dirty="0">
              <a:solidFill>
                <a:srgbClr val="005DA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8" r:id="rId1"/>
    <p:sldLayoutId id="2147483709" r:id="rId2"/>
    <p:sldLayoutId id="2147483710" r:id="rId3"/>
    <p:sldLayoutId id="2147483711" r:id="rId4"/>
    <p:sldLayoutId id="2147483712" r:id="rId5"/>
    <p:sldLayoutId id="2147483713" r:id="rId6"/>
    <p:sldLayoutId id="2147483714" r:id="rId7"/>
    <p:sldLayoutId id="2147483715" r:id="rId8"/>
    <p:sldLayoutId id="2147483716" r:id="rId9"/>
    <p:sldLayoutId id="2147483717" r:id="rId10"/>
    <p:sldLayoutId id="2147483718" r:id="rId11"/>
    <p:sldLayoutId id="2147483719" r:id="rId12"/>
  </p:sldLayoutIdLst>
  <p:hf sldNum="0" hdr="0" ftr="0" dt="0"/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37144502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61" r:id="rId1"/>
    <p:sldLayoutId id="2147483762" r:id="rId2"/>
    <p:sldLayoutId id="2147483763" r:id="rId3"/>
    <p:sldLayoutId id="2147483764" r:id="rId4"/>
    <p:sldLayoutId id="2147483765" r:id="rId5"/>
    <p:sldLayoutId id="2147483766" r:id="rId6"/>
    <p:sldLayoutId id="2147483767" r:id="rId7"/>
    <p:sldLayoutId id="2147483768" r:id="rId8"/>
    <p:sldLayoutId id="2147483769" r:id="rId9"/>
    <p:sldLayoutId id="2147483770" r:id="rId10"/>
    <p:sldLayoutId id="2147483771" r:id="rId11"/>
  </p:sldLayoutIdLst>
  <p:hf sldNum="0" hdr="0" ftr="0" dt="0"/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C43563C-D9B3-4432-B336-144C997D6215}" type="datetime1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9/18/12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7886C9C-DC18-4195-8FD5-A50AA931D41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72595494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73" r:id="rId1"/>
    <p:sldLayoutId id="2147483774" r:id="rId2"/>
    <p:sldLayoutId id="2147483775" r:id="rId3"/>
    <p:sldLayoutId id="2147483776" r:id="rId4"/>
    <p:sldLayoutId id="2147483777" r:id="rId5"/>
    <p:sldLayoutId id="2147483778" r:id="rId6"/>
    <p:sldLayoutId id="2147483779" r:id="rId7"/>
    <p:sldLayoutId id="2147483780" r:id="rId8"/>
    <p:sldLayoutId id="2147483781" r:id="rId9"/>
    <p:sldLayoutId id="2147483782" r:id="rId10"/>
    <p:sldLayoutId id="2147483783" r:id="rId11"/>
  </p:sldLayoutIdLst>
  <p:hf sldNum="0" hdr="0" ftr="0" dt="0"/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6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9/18/12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/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457200"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50220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85" r:id="rId1"/>
    <p:sldLayoutId id="2147483786" r:id="rId2"/>
    <p:sldLayoutId id="2147483787" r:id="rId3"/>
    <p:sldLayoutId id="2147483788" r:id="rId4"/>
    <p:sldLayoutId id="2147483789" r:id="rId5"/>
    <p:sldLayoutId id="2147483790" r:id="rId6"/>
    <p:sldLayoutId id="2147483791" r:id="rId7"/>
    <p:sldLayoutId id="2147483792" r:id="rId8"/>
    <p:sldLayoutId id="2147483793" r:id="rId9"/>
    <p:sldLayoutId id="2147483794" r:id="rId10"/>
    <p:sldLayoutId id="2147483795" r:id="rId11"/>
    <p:sldLayoutId id="2147483796" r:id="rId12"/>
    <p:sldLayoutId id="2147483797" r:id="rId13"/>
    <p:sldLayoutId id="2147483798" r:id="rId14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C43563C-D9B3-4432-B336-144C997D6215}" type="datetime1">
              <a:rPr lang="en-US" smtClean="0">
                <a:solidFill>
                  <a:srgbClr val="005DAA"/>
                </a:solidFill>
                <a:latin typeface="Calibri"/>
              </a:rPr>
              <a:pPr/>
              <a:t>9/18/12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7886C9C-DC18-4195-8FD5-A50AA931D419}" type="slidenum">
              <a:rPr lang="en-US" smtClean="0">
                <a:solidFill>
                  <a:srgbClr val="005DAA"/>
                </a:solidFill>
                <a:latin typeface="Calibri"/>
              </a:rPr>
              <a:pPr/>
              <a:t>‹#›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1458604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00" r:id="rId1"/>
    <p:sldLayoutId id="2147483801" r:id="rId2"/>
    <p:sldLayoutId id="2147483802" r:id="rId3"/>
    <p:sldLayoutId id="2147483803" r:id="rId4"/>
    <p:sldLayoutId id="2147483804" r:id="rId5"/>
    <p:sldLayoutId id="2147483805" r:id="rId6"/>
    <p:sldLayoutId id="2147483806" r:id="rId7"/>
    <p:sldLayoutId id="2147483807" r:id="rId8"/>
    <p:sldLayoutId id="2147483808" r:id="rId9"/>
    <p:sldLayoutId id="2147483809" r:id="rId10"/>
    <p:sldLayoutId id="2147483810" r:id="rId11"/>
    <p:sldLayoutId id="2147483811" r:id="rId12"/>
  </p:sldLayoutIdLst>
  <p:hf sldNum="0" hdr="0" ftr="0" dt="0"/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4" Type="http://schemas.openxmlformats.org/officeDocument/2006/relationships/image" Target="../media/image8.jpeg"/><Relationship Id="rId1" Type="http://schemas.openxmlformats.org/officeDocument/2006/relationships/slideLayout" Target="../slideLayouts/slideLayout49.xml"/><Relationship Id="rId2" Type="http://schemas.openxmlformats.org/officeDocument/2006/relationships/image" Target="../media/image6.jpe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Relationship Id="rId2" Type="http://schemas.openxmlformats.org/officeDocument/2006/relationships/image" Target="../media/image9.png"/><Relationship Id="rId3" Type="http://schemas.openxmlformats.org/officeDocument/2006/relationships/image" Target="../media/image10.pn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11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12.jpe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11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13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4" Type="http://schemas.openxmlformats.org/officeDocument/2006/relationships/image" Target="../media/image11.png"/><Relationship Id="rId5" Type="http://schemas.openxmlformats.org/officeDocument/2006/relationships/image" Target="../media/image15.jpe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4" Type="http://schemas.openxmlformats.org/officeDocument/2006/relationships/image" Target="../media/image11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6.xml"/><Relationship Id="rId4" Type="http://schemas.openxmlformats.org/officeDocument/2006/relationships/image" Target="../media/image17.png"/><Relationship Id="rId1" Type="http://schemas.microsoft.com/office/2007/relationships/media" Target="../media/media1.wmv"/><Relationship Id="rId2" Type="http://schemas.openxmlformats.org/officeDocument/2006/relationships/video" Target="../media/media1.wmv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6.xml"/><Relationship Id="rId4" Type="http://schemas.openxmlformats.org/officeDocument/2006/relationships/image" Target="../media/image18.png"/><Relationship Id="rId1" Type="http://schemas.microsoft.com/office/2007/relationships/media" Target="../media/media2.wmv"/><Relationship Id="rId2" Type="http://schemas.openxmlformats.org/officeDocument/2006/relationships/video" Target="../media/media2.wmv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6.xml"/><Relationship Id="rId4" Type="http://schemas.openxmlformats.org/officeDocument/2006/relationships/image" Target="../media/image19.png"/><Relationship Id="rId1" Type="http://schemas.microsoft.com/office/2007/relationships/media" Target="../media/media3.wmv"/><Relationship Id="rId2" Type="http://schemas.openxmlformats.org/officeDocument/2006/relationships/video" Target="../media/media3.wmv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6.xml"/><Relationship Id="rId4" Type="http://schemas.openxmlformats.org/officeDocument/2006/relationships/image" Target="../media/image20.png"/><Relationship Id="rId1" Type="http://schemas.microsoft.com/office/2007/relationships/media" Target="../media/media4.wmv"/><Relationship Id="rId2" Type="http://schemas.openxmlformats.org/officeDocument/2006/relationships/video" Target="../media/media4.wmv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6.xml"/><Relationship Id="rId4" Type="http://schemas.openxmlformats.org/officeDocument/2006/relationships/image" Target="../media/image21.png"/><Relationship Id="rId1" Type="http://schemas.microsoft.com/office/2007/relationships/media" Target="../media/media5.wmv"/><Relationship Id="rId2" Type="http://schemas.openxmlformats.org/officeDocument/2006/relationships/video" Target="../media/media5.wmv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6.xml"/><Relationship Id="rId4" Type="http://schemas.openxmlformats.org/officeDocument/2006/relationships/image" Target="../media/image22.png"/><Relationship Id="rId1" Type="http://schemas.microsoft.com/office/2007/relationships/media" Target="../media/media6.wmv"/><Relationship Id="rId2" Type="http://schemas.openxmlformats.org/officeDocument/2006/relationships/video" Target="../media/media6.wmv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Relationship Id="rId3" Type="http://schemas.openxmlformats.org/officeDocument/2006/relationships/image" Target="../media/image11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4" Type="http://schemas.openxmlformats.org/officeDocument/2006/relationships/image" Target="../media/image23.jpe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/>
        </p:nvSpPr>
        <p:spPr>
          <a:xfrm>
            <a:off x="120946" y="4184465"/>
            <a:ext cx="2967410" cy="2599197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3088357" y="5443057"/>
            <a:ext cx="3059718" cy="1340605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pic>
        <p:nvPicPr>
          <p:cNvPr id="8" name="Picture 7" descr="NeveahClimbingStructure_cropped.jpg"/>
          <p:cNvPicPr>
            <a:picLocks/>
          </p:cNvPicPr>
          <p:nvPr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08515" y="5482458"/>
            <a:ext cx="1435608" cy="1210739"/>
          </a:xfrm>
          <a:prstGeom prst="rect">
            <a:avLst/>
          </a:prstGeom>
        </p:spPr>
      </p:pic>
      <p:pic>
        <p:nvPicPr>
          <p:cNvPr id="14" name="Picture 13" descr="MickeyasAnthonyDrawChalkCRP.jpg"/>
          <p:cNvPicPr>
            <a:picLocks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1051" y="4279830"/>
            <a:ext cx="2827510" cy="2409233"/>
          </a:xfrm>
          <a:prstGeom prst="rect">
            <a:avLst/>
          </a:prstGeom>
        </p:spPr>
      </p:pic>
      <p:pic>
        <p:nvPicPr>
          <p:cNvPr id="15" name="Picture 14" descr="ChildMonkeyBarCROP.jpg"/>
          <p:cNvPicPr>
            <a:picLocks/>
          </p:cNvPicPr>
          <p:nvPr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50125" y="5482457"/>
            <a:ext cx="1417320" cy="1206439"/>
          </a:xfrm>
          <a:prstGeom prst="rect">
            <a:avLst/>
          </a:prstGeom>
        </p:spPr>
      </p:pic>
      <p:sp>
        <p:nvSpPr>
          <p:cNvPr id="11" name="Title 2"/>
          <p:cNvSpPr>
            <a:spLocks noGrp="1"/>
          </p:cNvSpPr>
          <p:nvPr>
            <p:ph type="ctrTitle"/>
          </p:nvPr>
        </p:nvSpPr>
        <p:spPr>
          <a:xfrm>
            <a:off x="3141135" y="2880313"/>
            <a:ext cx="5829994" cy="1171368"/>
          </a:xfrm>
        </p:spPr>
        <p:txBody>
          <a:bodyPr>
            <a:normAutofit/>
          </a:bodyPr>
          <a:lstStyle/>
          <a:p>
            <a:pPr algn="ctr"/>
            <a:r>
              <a:rPr lang="en-US" sz="1900" dirty="0" smtClean="0"/>
              <a:t>Behavior guidance:</a:t>
            </a:r>
            <a:br>
              <a:rPr lang="en-US" sz="1900" dirty="0" smtClean="0"/>
            </a:br>
            <a:r>
              <a:rPr lang="en-US" sz="3600" dirty="0" smtClean="0"/>
              <a:t>Redirecting behavior</a:t>
            </a:r>
            <a:endParaRPr lang="en-US" sz="3600" dirty="0"/>
          </a:p>
        </p:txBody>
      </p:sp>
      <p:sp>
        <p:nvSpPr>
          <p:cNvPr id="12" name="TextBox 11"/>
          <p:cNvSpPr txBox="1"/>
          <p:nvPr/>
        </p:nvSpPr>
        <p:spPr>
          <a:xfrm>
            <a:off x="731520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Calibri"/>
              </a:rPr>
              <a:t>FALL 2012</a:t>
            </a:r>
            <a:endParaRPr lang="en-US" sz="800" dirty="0">
              <a:solidFill>
                <a:prstClr val="black">
                  <a:lumMod val="50000"/>
                  <a:lumOff val="50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46119336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House-Graphic_outline-3foundations.png"/>
          <p:cNvPicPr>
            <a:picLocks noChangeAspect="1"/>
          </p:cNvPicPr>
          <p:nvPr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784" b="1"/>
          <a:stretch/>
        </p:blipFill>
        <p:spPr>
          <a:xfrm>
            <a:off x="818445" y="1600200"/>
            <a:ext cx="7323666" cy="5339817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FRAMEWORK FOR EFFECTIVE PRACTICE </a:t>
            </a:r>
            <a:br>
              <a:rPr lang="en-US" dirty="0"/>
            </a:br>
            <a:r>
              <a:rPr lang="en-US" sz="2200" dirty="0"/>
              <a:t>SUPPORTING SCHOOL READINESS FOR ALL CHILDREN</a:t>
            </a:r>
          </a:p>
        </p:txBody>
      </p:sp>
      <p:pic>
        <p:nvPicPr>
          <p:cNvPr id="4" name="Content Placeholder 3" descr="House-Framework-10-23-2011-2.png"/>
          <p:cNvPicPr>
            <a:picLocks noGrp="1" noChangeAspect="1"/>
          </p:cNvPicPr>
          <p:nvPr>
            <p:ph idx="1"/>
          </p:nvPr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4253" b="2181"/>
          <a:stretch/>
        </p:blipFill>
        <p:spPr>
          <a:xfrm>
            <a:off x="1817979" y="1840941"/>
            <a:ext cx="5592525" cy="4646655"/>
          </a:xfrm>
        </p:spPr>
      </p:pic>
      <p:sp>
        <p:nvSpPr>
          <p:cNvPr id="3" name="Rectangle 2"/>
          <p:cNvSpPr/>
          <p:nvPr/>
        </p:nvSpPr>
        <p:spPr>
          <a:xfrm>
            <a:off x="1072444" y="1840941"/>
            <a:ext cx="6985000" cy="3704726"/>
          </a:xfrm>
          <a:prstGeom prst="rect">
            <a:avLst/>
          </a:prstGeom>
          <a:solidFill>
            <a:schemeClr val="bg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  <a:latin typeface="Calibri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636889" y="4331227"/>
            <a:ext cx="577361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 smtClean="0">
                <a:solidFill>
                  <a:srgbClr val="3366FF"/>
                </a:solidFill>
                <a:latin typeface="Century Gothic"/>
                <a:cs typeface="Century Gothic"/>
              </a:rPr>
              <a:t>FOCUS ON</a:t>
            </a:r>
          </a:p>
          <a:p>
            <a:pPr algn="ctr"/>
            <a:r>
              <a:rPr lang="en-US" sz="3600" dirty="0" smtClean="0">
                <a:solidFill>
                  <a:srgbClr val="3366FF"/>
                </a:solidFill>
                <a:latin typeface="Century Gothic"/>
                <a:cs typeface="Century Gothic"/>
              </a:rPr>
              <a:t>FOUNDATION</a:t>
            </a:r>
            <a:endParaRPr lang="en-US" sz="3600" dirty="0">
              <a:solidFill>
                <a:srgbClr val="3366FF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154961355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6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/>
        </p:nvSpPr>
        <p:spPr>
          <a:xfrm>
            <a:off x="456621" y="4501835"/>
            <a:ext cx="8219166" cy="1170062"/>
          </a:xfrm>
          <a:prstGeom prst="rect">
            <a:avLst/>
          </a:prstGeom>
          <a:solidFill>
            <a:srgbClr val="00AA4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/>
          <p:cNvSpPr/>
          <p:nvPr/>
        </p:nvSpPr>
        <p:spPr>
          <a:xfrm>
            <a:off x="456621" y="3688593"/>
            <a:ext cx="8219166" cy="813242"/>
          </a:xfrm>
          <a:prstGeom prst="rect">
            <a:avLst/>
          </a:prstGeom>
          <a:solidFill>
            <a:srgbClr val="00AA4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Rectangle 3"/>
          <p:cNvSpPr/>
          <p:nvPr/>
        </p:nvSpPr>
        <p:spPr>
          <a:xfrm>
            <a:off x="456621" y="2040456"/>
            <a:ext cx="8219166" cy="870402"/>
          </a:xfrm>
          <a:prstGeom prst="rect">
            <a:avLst/>
          </a:prstGeom>
          <a:solidFill>
            <a:srgbClr val="00AA4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456621" y="2896862"/>
            <a:ext cx="8219166" cy="813050"/>
          </a:xfrm>
          <a:prstGeom prst="rect">
            <a:avLst/>
          </a:prstGeom>
          <a:solidFill>
            <a:srgbClr val="00AA4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OBJECTIVES</a:t>
            </a:r>
          </a:p>
        </p:txBody>
      </p:sp>
      <p:pic>
        <p:nvPicPr>
          <p:cNvPr id="5" name="Picture 4" descr="RedirectingBehaviourART.pn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91537" y="5077397"/>
            <a:ext cx="1177224" cy="1317174"/>
          </a:xfrm>
          <a:prstGeom prst="rect">
            <a:avLst/>
          </a:prstGeom>
        </p:spPr>
      </p:pic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501591" y="2226122"/>
            <a:ext cx="8107583" cy="558110"/>
          </a:xfrm>
        </p:spPr>
        <p:txBody>
          <a:bodyPr>
            <a:normAutofit/>
          </a:bodyPr>
          <a:lstStyle/>
          <a:p>
            <a:pPr marL="228600" indent="-228600">
              <a:spcAft>
                <a:spcPts val="2400"/>
              </a:spcAft>
              <a:buSzPct val="80000"/>
            </a:pPr>
            <a:r>
              <a:rPr lang="en-US" sz="2700" dirty="0">
                <a:solidFill>
                  <a:schemeClr val="bg1"/>
                </a:solidFill>
              </a:rPr>
              <a:t>To understand what redirecting behavior </a:t>
            </a:r>
            <a:r>
              <a:rPr lang="en-US" sz="2700" dirty="0" smtClean="0">
                <a:solidFill>
                  <a:schemeClr val="bg1"/>
                </a:solidFill>
              </a:rPr>
              <a:t>is</a:t>
            </a:r>
            <a:endParaRPr lang="en-US" sz="2700" dirty="0">
              <a:solidFill>
                <a:schemeClr val="bg1"/>
              </a:solidFill>
            </a:endParaRPr>
          </a:p>
        </p:txBody>
      </p:sp>
      <p:cxnSp>
        <p:nvCxnSpPr>
          <p:cNvPr id="7" name="Straight Connector 6"/>
          <p:cNvCxnSpPr/>
          <p:nvPr/>
        </p:nvCxnSpPr>
        <p:spPr>
          <a:xfrm>
            <a:off x="392408" y="2910858"/>
            <a:ext cx="8354725" cy="0"/>
          </a:xfrm>
          <a:prstGeom prst="line">
            <a:avLst/>
          </a:prstGeom>
          <a:ln w="57150" cmpd="sng">
            <a:solidFill>
              <a:srgbClr val="FFFFFF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" name="Straight Connector 7"/>
          <p:cNvCxnSpPr/>
          <p:nvPr/>
        </p:nvCxnSpPr>
        <p:spPr>
          <a:xfrm>
            <a:off x="392408" y="3709912"/>
            <a:ext cx="8354725" cy="0"/>
          </a:xfrm>
          <a:prstGeom prst="line">
            <a:avLst/>
          </a:prstGeom>
          <a:ln w="57150" cmpd="sng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8"/>
          <p:cNvCxnSpPr/>
          <p:nvPr/>
        </p:nvCxnSpPr>
        <p:spPr>
          <a:xfrm>
            <a:off x="392408" y="4501835"/>
            <a:ext cx="8354725" cy="0"/>
          </a:xfrm>
          <a:prstGeom prst="line">
            <a:avLst/>
          </a:prstGeom>
          <a:ln w="57150" cmpd="sng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3" name="Content Placeholder 1"/>
          <p:cNvSpPr txBox="1">
            <a:spLocks/>
          </p:cNvSpPr>
          <p:nvPr/>
        </p:nvSpPr>
        <p:spPr>
          <a:xfrm>
            <a:off x="499821" y="3069095"/>
            <a:ext cx="8107583" cy="64081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28600" indent="-228600">
              <a:spcAft>
                <a:spcPts val="2400"/>
              </a:spcAft>
              <a:buSzPct val="80000"/>
            </a:pPr>
            <a:r>
              <a:rPr lang="en-US" sz="2700" dirty="0">
                <a:solidFill>
                  <a:schemeClr val="bg1"/>
                </a:solidFill>
              </a:rPr>
              <a:t>To understand the benefits of using </a:t>
            </a:r>
            <a:r>
              <a:rPr lang="en-US" sz="2700" dirty="0" smtClean="0">
                <a:solidFill>
                  <a:schemeClr val="bg1"/>
                </a:solidFill>
              </a:rPr>
              <a:t>redirection</a:t>
            </a:r>
            <a:endParaRPr lang="en-US" sz="2700" dirty="0">
              <a:solidFill>
                <a:schemeClr val="bg1"/>
              </a:solidFill>
            </a:endParaRPr>
          </a:p>
        </p:txBody>
      </p:sp>
      <p:sp>
        <p:nvSpPr>
          <p:cNvPr id="14" name="Content Placeholder 1"/>
          <p:cNvSpPr txBox="1">
            <a:spLocks/>
          </p:cNvSpPr>
          <p:nvPr/>
        </p:nvSpPr>
        <p:spPr>
          <a:xfrm>
            <a:off x="568204" y="3839308"/>
            <a:ext cx="8107583" cy="54707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28600" indent="-228600">
              <a:spcAft>
                <a:spcPts val="2400"/>
              </a:spcAft>
              <a:buSzPct val="80000"/>
            </a:pPr>
            <a:r>
              <a:rPr lang="en-US" sz="2700" dirty="0">
                <a:solidFill>
                  <a:schemeClr val="bg1"/>
                </a:solidFill>
              </a:rPr>
              <a:t>To learn the different types of </a:t>
            </a:r>
            <a:r>
              <a:rPr lang="en-US" sz="2700" dirty="0" smtClean="0">
                <a:solidFill>
                  <a:schemeClr val="bg1"/>
                </a:solidFill>
              </a:rPr>
              <a:t>redirection</a:t>
            </a:r>
            <a:endParaRPr lang="en-US" sz="2700" dirty="0">
              <a:solidFill>
                <a:schemeClr val="bg1"/>
              </a:solidFill>
            </a:endParaRPr>
          </a:p>
        </p:txBody>
      </p:sp>
      <p:sp>
        <p:nvSpPr>
          <p:cNvPr id="15" name="Content Placeholder 1"/>
          <p:cNvSpPr txBox="1">
            <a:spLocks/>
          </p:cNvSpPr>
          <p:nvPr/>
        </p:nvSpPr>
        <p:spPr>
          <a:xfrm>
            <a:off x="568204" y="4637744"/>
            <a:ext cx="8107583" cy="112350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28600" indent="-228600">
              <a:spcAft>
                <a:spcPts val="2400"/>
              </a:spcAft>
              <a:buSzPct val="80000"/>
            </a:pPr>
            <a:r>
              <a:rPr lang="en-US" sz="2700" dirty="0">
                <a:solidFill>
                  <a:schemeClr val="bg1"/>
                </a:solidFill>
              </a:rPr>
              <a:t>To illustrate how redirection can maximize children’s engagement in </a:t>
            </a:r>
            <a:r>
              <a:rPr lang="en-US" sz="2700" dirty="0" smtClean="0">
                <a:solidFill>
                  <a:schemeClr val="bg1"/>
                </a:solidFill>
              </a:rPr>
              <a:t>learning</a:t>
            </a:r>
            <a:endParaRPr lang="en-US" sz="27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9810304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  <p:bldP spid="11" grpId="0" animBg="1"/>
      <p:bldP spid="4" grpId="0" animBg="1"/>
      <p:bldP spid="10" grpId="0" animBg="1"/>
      <p:bldP spid="2" grpId="0" build="p"/>
      <p:bldP spid="13" grpId="0"/>
      <p:bldP spid="14" grpId="0"/>
      <p:bldP spid="15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2069061" y="1983381"/>
            <a:ext cx="6456896" cy="1612388"/>
          </a:xfrm>
          <a:prstGeom prst="rect">
            <a:avLst/>
          </a:prstGeom>
          <a:solidFill>
            <a:srgbClr val="00AA4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 is Redirecting?</a:t>
            </a:r>
          </a:p>
        </p:txBody>
      </p:sp>
      <p:pic>
        <p:nvPicPr>
          <p:cNvPr id="4" name="Picture 3" descr="image66.JPG"/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6423" t="6121" r="16796"/>
          <a:stretch/>
        </p:blipFill>
        <p:spPr>
          <a:xfrm>
            <a:off x="506002" y="1983381"/>
            <a:ext cx="1733731" cy="1612388"/>
          </a:xfrm>
          <a:prstGeom prst="rect">
            <a:avLst/>
          </a:prstGeom>
        </p:spPr>
      </p:pic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34433" y="2190279"/>
            <a:ext cx="7891524" cy="1405490"/>
          </a:xfrm>
        </p:spPr>
        <p:txBody>
          <a:bodyPr>
            <a:normAutofit/>
          </a:bodyPr>
          <a:lstStyle/>
          <a:p>
            <a:pPr marL="1714500" lvl="4" indent="0">
              <a:buNone/>
            </a:pPr>
            <a:r>
              <a:rPr lang="en-US" sz="2500" dirty="0">
                <a:solidFill>
                  <a:schemeClr val="bg1"/>
                </a:solidFill>
              </a:rPr>
              <a:t>Redirecting is a proactive teaching strategy used to address challenging behavior </a:t>
            </a:r>
            <a:r>
              <a:rPr lang="en-US" sz="2500" b="1" dirty="0" smtClean="0">
                <a:solidFill>
                  <a:schemeClr val="accent6">
                    <a:lumMod val="40000"/>
                    <a:lumOff val="60000"/>
                  </a:schemeClr>
                </a:solidFill>
              </a:rPr>
              <a:t>before</a:t>
            </a:r>
            <a:r>
              <a:rPr lang="en-US" sz="2500" dirty="0" smtClean="0">
                <a:solidFill>
                  <a:schemeClr val="accent6">
                    <a:lumMod val="40000"/>
                    <a:lumOff val="60000"/>
                  </a:schemeClr>
                </a:solidFill>
              </a:rPr>
              <a:t> </a:t>
            </a:r>
            <a:r>
              <a:rPr lang="en-US" sz="2500" dirty="0">
                <a:solidFill>
                  <a:schemeClr val="bg1"/>
                </a:solidFill>
              </a:rPr>
              <a:t>it occurs</a:t>
            </a:r>
            <a:r>
              <a:rPr lang="en-US" sz="2500" dirty="0" smtClean="0">
                <a:solidFill>
                  <a:schemeClr val="bg1"/>
                </a:solidFill>
              </a:rPr>
              <a:t>.</a:t>
            </a:r>
            <a:endParaRPr lang="en-US" sz="2400" dirty="0"/>
          </a:p>
        </p:txBody>
      </p:sp>
      <p:sp>
        <p:nvSpPr>
          <p:cNvPr id="6" name="Content Placeholder 1"/>
          <p:cNvSpPr txBox="1">
            <a:spLocks/>
          </p:cNvSpPr>
          <p:nvPr/>
        </p:nvSpPr>
        <p:spPr>
          <a:xfrm>
            <a:off x="781117" y="3764314"/>
            <a:ext cx="8028603" cy="2767114"/>
          </a:xfrm>
          <a:prstGeom prst="rect">
            <a:avLst/>
          </a:prstGeom>
        </p:spPr>
        <p:txBody>
          <a:bodyPr vert="horz" lIns="91440" tIns="45720" rIns="91440" bIns="45720" rtlCol="0">
            <a:normAutofit lnSpcReduction="10000"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28600" lvl="1" indent="-228600">
              <a:spcBef>
                <a:spcPts val="1176"/>
              </a:spcBef>
              <a:buSzPct val="80000"/>
              <a:buFont typeface="Arial"/>
              <a:buChar char="•"/>
            </a:pPr>
            <a:r>
              <a:rPr lang="en-US" sz="2400" dirty="0"/>
              <a:t>Redirecting guides children to use more appropriate behavior.</a:t>
            </a:r>
          </a:p>
          <a:p>
            <a:pPr marL="228600" lvl="1" indent="-228600">
              <a:spcBef>
                <a:spcPts val="1176"/>
              </a:spcBef>
              <a:buSzPct val="80000"/>
              <a:buFont typeface="Arial"/>
              <a:buChar char="•"/>
            </a:pPr>
            <a:r>
              <a:rPr lang="en-US" sz="2400" dirty="0"/>
              <a:t>It is a verbal or physical ‘matter of fact’ </a:t>
            </a:r>
            <a:r>
              <a:rPr lang="en-US" sz="2400" dirty="0" smtClean="0"/>
              <a:t>instruction or </a:t>
            </a:r>
            <a:r>
              <a:rPr lang="en-US" sz="2400" dirty="0"/>
              <a:t>cue </a:t>
            </a:r>
            <a:r>
              <a:rPr lang="en-US" sz="2400" dirty="0" smtClean="0"/>
              <a:t>that guides the </a:t>
            </a:r>
            <a:r>
              <a:rPr lang="en-US" sz="2400" dirty="0"/>
              <a:t>child </a:t>
            </a:r>
            <a:r>
              <a:rPr lang="en-US" sz="2400" dirty="0" smtClean="0"/>
              <a:t>away from challenging behavior.</a:t>
            </a:r>
            <a:endParaRPr lang="en-US" sz="2400" dirty="0"/>
          </a:p>
          <a:p>
            <a:pPr marL="228600" lvl="1" indent="-228600">
              <a:spcBef>
                <a:spcPts val="1176"/>
              </a:spcBef>
              <a:buSzPct val="80000"/>
              <a:buFont typeface="Arial"/>
              <a:buChar char="•"/>
            </a:pPr>
            <a:r>
              <a:rPr lang="en-US" sz="2400" dirty="0"/>
              <a:t>It is only effective when used in addition to other proactive teaching strategies.</a:t>
            </a:r>
          </a:p>
        </p:txBody>
      </p:sp>
      <p:cxnSp>
        <p:nvCxnSpPr>
          <p:cNvPr id="8" name="Straight Connector 7"/>
          <p:cNvCxnSpPr/>
          <p:nvPr/>
        </p:nvCxnSpPr>
        <p:spPr>
          <a:xfrm>
            <a:off x="2239733" y="1983381"/>
            <a:ext cx="0" cy="1676447"/>
          </a:xfrm>
          <a:prstGeom prst="line">
            <a:avLst/>
          </a:prstGeom>
          <a:ln w="57150" cmpd="sng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00276033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/>
          <p:nvPr/>
        </p:nvSpPr>
        <p:spPr>
          <a:xfrm>
            <a:off x="891081" y="5021796"/>
            <a:ext cx="6934916" cy="729435"/>
          </a:xfrm>
          <a:prstGeom prst="rect">
            <a:avLst/>
          </a:prstGeom>
          <a:solidFill>
            <a:srgbClr val="E46C0A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ectangle 8"/>
          <p:cNvSpPr/>
          <p:nvPr/>
        </p:nvSpPr>
        <p:spPr>
          <a:xfrm>
            <a:off x="891081" y="3779882"/>
            <a:ext cx="6934916" cy="1241914"/>
          </a:xfrm>
          <a:prstGeom prst="rect">
            <a:avLst/>
          </a:prstGeom>
          <a:solidFill>
            <a:srgbClr val="E46C0A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Why use Redirecting?</a:t>
            </a:r>
          </a:p>
        </p:txBody>
      </p:sp>
      <p:sp>
        <p:nvSpPr>
          <p:cNvPr id="4" name="Rectangle 3"/>
          <p:cNvSpPr/>
          <p:nvPr/>
        </p:nvSpPr>
        <p:spPr>
          <a:xfrm>
            <a:off x="891081" y="2040457"/>
            <a:ext cx="6934916" cy="1739426"/>
          </a:xfrm>
          <a:prstGeom prst="rect">
            <a:avLst/>
          </a:prstGeom>
          <a:solidFill>
            <a:srgbClr val="E46C0A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923583" y="2235890"/>
            <a:ext cx="7164475" cy="1543992"/>
          </a:xfrm>
        </p:spPr>
        <p:txBody>
          <a:bodyPr>
            <a:normAutofit/>
          </a:bodyPr>
          <a:lstStyle/>
          <a:p>
            <a:pPr marL="228600" indent="-228600">
              <a:spcBef>
                <a:spcPts val="2520"/>
              </a:spcBef>
              <a:buSzPct val="80000"/>
            </a:pPr>
            <a:r>
              <a:rPr lang="en-US" sz="2900" dirty="0">
                <a:solidFill>
                  <a:schemeClr val="bg1"/>
                </a:solidFill>
              </a:rPr>
              <a:t>Redirecting prevents a challenging behavior </a:t>
            </a:r>
            <a:r>
              <a:rPr lang="en-US" sz="2900" dirty="0" smtClean="0">
                <a:solidFill>
                  <a:schemeClr val="bg1"/>
                </a:solidFill>
              </a:rPr>
              <a:t>from repeating </a:t>
            </a:r>
            <a:r>
              <a:rPr lang="en-US" sz="2900" dirty="0">
                <a:solidFill>
                  <a:schemeClr val="bg1"/>
                </a:solidFill>
              </a:rPr>
              <a:t>or </a:t>
            </a:r>
            <a:r>
              <a:rPr lang="en-US" sz="2900" dirty="0" smtClean="0">
                <a:solidFill>
                  <a:schemeClr val="bg1"/>
                </a:solidFill>
              </a:rPr>
              <a:t>escalating.</a:t>
            </a:r>
            <a:endParaRPr lang="en-US" sz="2900" dirty="0">
              <a:solidFill>
                <a:schemeClr val="bg1"/>
              </a:solidFill>
            </a:endParaRPr>
          </a:p>
        </p:txBody>
      </p:sp>
      <p:cxnSp>
        <p:nvCxnSpPr>
          <p:cNvPr id="7" name="Straight Connector 6"/>
          <p:cNvCxnSpPr/>
          <p:nvPr/>
        </p:nvCxnSpPr>
        <p:spPr>
          <a:xfrm>
            <a:off x="826868" y="3779882"/>
            <a:ext cx="7545273" cy="0"/>
          </a:xfrm>
          <a:prstGeom prst="line">
            <a:avLst/>
          </a:prstGeom>
          <a:ln w="57150" cmpd="sng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" name="Straight Connector 7"/>
          <p:cNvCxnSpPr/>
          <p:nvPr/>
        </p:nvCxnSpPr>
        <p:spPr>
          <a:xfrm>
            <a:off x="826868" y="5021796"/>
            <a:ext cx="7094102" cy="0"/>
          </a:xfrm>
          <a:prstGeom prst="line">
            <a:avLst/>
          </a:prstGeom>
          <a:ln w="57150" cmpd="sng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0" name="Picture 9" descr="RedirectingBehaviourART.pn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91537" y="5077397"/>
            <a:ext cx="1177224" cy="1317174"/>
          </a:xfrm>
          <a:prstGeom prst="rect">
            <a:avLst/>
          </a:prstGeom>
        </p:spPr>
      </p:pic>
      <p:sp>
        <p:nvSpPr>
          <p:cNvPr id="13" name="Content Placeholder 1"/>
          <p:cNvSpPr txBox="1">
            <a:spLocks/>
          </p:cNvSpPr>
          <p:nvPr/>
        </p:nvSpPr>
        <p:spPr>
          <a:xfrm>
            <a:off x="919945" y="3888092"/>
            <a:ext cx="7164475" cy="126868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28600" indent="-228600">
              <a:spcBef>
                <a:spcPts val="2520"/>
              </a:spcBef>
              <a:buSzPct val="80000"/>
            </a:pPr>
            <a:r>
              <a:rPr lang="en-US" sz="2900" dirty="0" smtClean="0">
                <a:solidFill>
                  <a:schemeClr val="bg1"/>
                </a:solidFill>
              </a:rPr>
              <a:t>Redirecting re-engages the child </a:t>
            </a:r>
            <a:br>
              <a:rPr lang="en-US" sz="2900" dirty="0" smtClean="0">
                <a:solidFill>
                  <a:schemeClr val="bg1"/>
                </a:solidFill>
              </a:rPr>
            </a:br>
            <a:r>
              <a:rPr lang="en-US" sz="2900" dirty="0" smtClean="0">
                <a:solidFill>
                  <a:schemeClr val="bg1"/>
                </a:solidFill>
              </a:rPr>
              <a:t>with appropriate activities.</a:t>
            </a:r>
          </a:p>
        </p:txBody>
      </p:sp>
      <p:sp>
        <p:nvSpPr>
          <p:cNvPr id="14" name="Content Placeholder 1"/>
          <p:cNvSpPr txBox="1">
            <a:spLocks/>
          </p:cNvSpPr>
          <p:nvPr/>
        </p:nvSpPr>
        <p:spPr>
          <a:xfrm>
            <a:off x="918108" y="5106263"/>
            <a:ext cx="7164475" cy="62058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28600" indent="-228600">
              <a:spcBef>
                <a:spcPts val="2520"/>
              </a:spcBef>
              <a:buSzPct val="80000"/>
            </a:pPr>
            <a:r>
              <a:rPr lang="en-US" sz="2900" dirty="0" smtClean="0">
                <a:solidFill>
                  <a:schemeClr val="bg1"/>
                </a:solidFill>
              </a:rPr>
              <a:t>Redirecting maximizes learning time.</a:t>
            </a:r>
            <a:endParaRPr lang="en-US" sz="29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5777030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9" grpId="0" animBg="1"/>
      <p:bldP spid="4" grpId="0" animBg="1"/>
      <p:bldP spid="2" grpId="0" build="p"/>
      <p:bldP spid="13" grpId="0"/>
      <p:bldP spid="14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/>
              <a:t>Key Steps in Redirecting Misbehavior</a:t>
            </a:r>
          </a:p>
        </p:txBody>
      </p:sp>
      <p:sp>
        <p:nvSpPr>
          <p:cNvPr id="7" name="Rectangle 6"/>
          <p:cNvSpPr/>
          <p:nvPr/>
        </p:nvSpPr>
        <p:spPr>
          <a:xfrm>
            <a:off x="2143512" y="1983381"/>
            <a:ext cx="6498683" cy="4010986"/>
          </a:xfrm>
          <a:prstGeom prst="rect">
            <a:avLst/>
          </a:prstGeom>
          <a:solidFill>
            <a:srgbClr val="00AA4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 descr="Redirecting _cut.png"/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886" t="8359" r="19451"/>
          <a:stretch/>
        </p:blipFill>
        <p:spPr>
          <a:xfrm>
            <a:off x="619513" y="1983381"/>
            <a:ext cx="1635512" cy="4010986"/>
          </a:xfrm>
          <a:prstGeom prst="rect">
            <a:avLst/>
          </a:prstGeom>
        </p:spPr>
      </p:pic>
      <p:sp>
        <p:nvSpPr>
          <p:cNvPr id="18" name="Content Placeholder 1"/>
          <p:cNvSpPr>
            <a:spLocks noGrp="1"/>
          </p:cNvSpPr>
          <p:nvPr>
            <p:ph idx="1"/>
          </p:nvPr>
        </p:nvSpPr>
        <p:spPr>
          <a:xfrm>
            <a:off x="2397512" y="2155828"/>
            <a:ext cx="6121887" cy="3772188"/>
          </a:xfrm>
        </p:spPr>
        <p:txBody>
          <a:bodyPr>
            <a:noAutofit/>
          </a:bodyPr>
          <a:lstStyle/>
          <a:p>
            <a:pPr marL="228600" indent="-228600">
              <a:lnSpc>
                <a:spcPct val="120000"/>
              </a:lnSpc>
              <a:spcBef>
                <a:spcPts val="0"/>
              </a:spcBef>
              <a:spcAft>
                <a:spcPts val="1800"/>
              </a:spcAft>
              <a:buSzPct val="80000"/>
            </a:pPr>
            <a:r>
              <a:rPr lang="en-US" sz="2200" dirty="0">
                <a:solidFill>
                  <a:schemeClr val="bg1"/>
                </a:solidFill>
              </a:rPr>
              <a:t>Minimize attention to a challenging behavior.</a:t>
            </a:r>
          </a:p>
          <a:p>
            <a:pPr marL="228600" indent="-228600">
              <a:lnSpc>
                <a:spcPct val="120000"/>
              </a:lnSpc>
              <a:spcBef>
                <a:spcPts val="0"/>
              </a:spcBef>
              <a:spcAft>
                <a:spcPts val="1800"/>
              </a:spcAft>
              <a:buSzPct val="80000"/>
            </a:pPr>
            <a:r>
              <a:rPr lang="en-US" sz="2200" dirty="0">
                <a:solidFill>
                  <a:schemeClr val="bg1"/>
                </a:solidFill>
              </a:rPr>
              <a:t>Provide a clear description of the behavior expected from the child.</a:t>
            </a:r>
          </a:p>
          <a:p>
            <a:pPr marL="228600" indent="-228600">
              <a:lnSpc>
                <a:spcPct val="120000"/>
              </a:lnSpc>
              <a:spcBef>
                <a:spcPts val="0"/>
              </a:spcBef>
              <a:spcAft>
                <a:spcPts val="1800"/>
              </a:spcAft>
              <a:buSzPct val="80000"/>
            </a:pPr>
            <a:r>
              <a:rPr lang="en-US" sz="2200" dirty="0">
                <a:solidFill>
                  <a:schemeClr val="bg1"/>
                </a:solidFill>
              </a:rPr>
              <a:t>Provide positive attention or access to desired material or activity as soon as </a:t>
            </a:r>
            <a:br>
              <a:rPr lang="en-US" sz="2200" dirty="0">
                <a:solidFill>
                  <a:schemeClr val="bg1"/>
                </a:solidFill>
              </a:rPr>
            </a:br>
            <a:r>
              <a:rPr lang="en-US" sz="2200" dirty="0">
                <a:solidFill>
                  <a:schemeClr val="bg1"/>
                </a:solidFill>
              </a:rPr>
              <a:t>the child is engaged in the expected behavior.</a:t>
            </a:r>
          </a:p>
        </p:txBody>
      </p:sp>
      <p:cxnSp>
        <p:nvCxnSpPr>
          <p:cNvPr id="10" name="Straight Connector 9"/>
          <p:cNvCxnSpPr/>
          <p:nvPr/>
        </p:nvCxnSpPr>
        <p:spPr>
          <a:xfrm>
            <a:off x="2253573" y="1831904"/>
            <a:ext cx="0" cy="4220730"/>
          </a:xfrm>
          <a:prstGeom prst="line">
            <a:avLst/>
          </a:prstGeom>
          <a:ln w="57150" cmpd="sng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00276033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/>
        </p:nvSpPr>
        <p:spPr>
          <a:xfrm>
            <a:off x="535164" y="1983381"/>
            <a:ext cx="8033597" cy="2510465"/>
          </a:xfrm>
          <a:prstGeom prst="rect">
            <a:avLst/>
          </a:prstGeom>
          <a:solidFill>
            <a:srgbClr val="E46C0A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When to use Redirecting</a:t>
            </a:r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791302" y="2018302"/>
            <a:ext cx="7717693" cy="873905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3600" dirty="0">
                <a:solidFill>
                  <a:schemeClr val="bg1"/>
                </a:solidFill>
              </a:rPr>
              <a:t>Redirecting can be used when</a:t>
            </a:r>
            <a:r>
              <a:rPr lang="en-US" sz="3600" dirty="0" smtClean="0">
                <a:solidFill>
                  <a:schemeClr val="bg1"/>
                </a:solidFill>
              </a:rPr>
              <a:t>:</a:t>
            </a:r>
            <a:endParaRPr lang="en-US" sz="3600" dirty="0">
              <a:solidFill>
                <a:schemeClr val="bg1"/>
              </a:solidFill>
            </a:endParaRPr>
          </a:p>
        </p:txBody>
      </p:sp>
      <p:pic>
        <p:nvPicPr>
          <p:cNvPr id="6" name="Picture 5" descr="Redirecting_Cut_3.pn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75171" y="2950821"/>
            <a:ext cx="2916202" cy="1787254"/>
          </a:xfrm>
          <a:prstGeom prst="rect">
            <a:avLst/>
          </a:prstGeom>
          <a:ln w="57150" cmpd="sng">
            <a:solidFill>
              <a:schemeClr val="bg1"/>
            </a:solidFill>
          </a:ln>
        </p:spPr>
      </p:pic>
      <p:sp>
        <p:nvSpPr>
          <p:cNvPr id="7" name="Content Placeholder 1"/>
          <p:cNvSpPr txBox="1">
            <a:spLocks/>
          </p:cNvSpPr>
          <p:nvPr/>
        </p:nvSpPr>
        <p:spPr>
          <a:xfrm>
            <a:off x="1419402" y="4835769"/>
            <a:ext cx="5614445" cy="1660769"/>
          </a:xfrm>
          <a:prstGeom prst="rect">
            <a:avLst/>
          </a:prstGeom>
        </p:spPr>
        <p:txBody>
          <a:bodyPr vert="horz" lIns="91440" tIns="45720" rIns="91440" bIns="45720" rtlCol="0">
            <a:normAutofit fontScale="92500" lnSpcReduction="10000"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28600" lvl="1" indent="-228600">
              <a:lnSpc>
                <a:spcPct val="120000"/>
              </a:lnSpc>
              <a:spcBef>
                <a:spcPts val="0"/>
              </a:spcBef>
              <a:buSzPct val="80000"/>
              <a:buFont typeface="Arial"/>
              <a:buChar char="•"/>
            </a:pPr>
            <a:r>
              <a:rPr lang="en-US" sz="2400" dirty="0"/>
              <a:t>A child is off </a:t>
            </a:r>
            <a:r>
              <a:rPr lang="en-US" sz="2400" dirty="0" smtClean="0"/>
              <a:t>task</a:t>
            </a:r>
            <a:endParaRPr lang="en-US" sz="2400" dirty="0"/>
          </a:p>
          <a:p>
            <a:pPr marL="228600" lvl="1" indent="-228600">
              <a:lnSpc>
                <a:spcPct val="120000"/>
              </a:lnSpc>
              <a:spcBef>
                <a:spcPts val="0"/>
              </a:spcBef>
              <a:buSzPct val="80000"/>
              <a:buFont typeface="Arial"/>
              <a:buChar char="•"/>
            </a:pPr>
            <a:r>
              <a:rPr lang="en-US" sz="2400" dirty="0"/>
              <a:t>A child uses material </a:t>
            </a:r>
            <a:r>
              <a:rPr lang="en-US" sz="2400" dirty="0" smtClean="0"/>
              <a:t>inappropriately</a:t>
            </a:r>
            <a:endParaRPr lang="en-US" sz="2400" dirty="0"/>
          </a:p>
          <a:p>
            <a:pPr marL="228600" lvl="1" indent="-228600">
              <a:lnSpc>
                <a:spcPct val="120000"/>
              </a:lnSpc>
              <a:spcBef>
                <a:spcPts val="0"/>
              </a:spcBef>
              <a:buSzPct val="80000"/>
              <a:buFont typeface="Arial"/>
              <a:buChar char="•"/>
            </a:pPr>
            <a:r>
              <a:rPr lang="en-US" sz="2400" dirty="0"/>
              <a:t>A child talks out of </a:t>
            </a:r>
            <a:r>
              <a:rPr lang="en-US" sz="2400" dirty="0" smtClean="0"/>
              <a:t>turn</a:t>
            </a:r>
            <a:endParaRPr lang="en-US" sz="2400" dirty="0"/>
          </a:p>
          <a:p>
            <a:pPr marL="228600" lvl="1" indent="-228600">
              <a:lnSpc>
                <a:spcPct val="120000"/>
              </a:lnSpc>
              <a:spcBef>
                <a:spcPts val="0"/>
              </a:spcBef>
              <a:buSzPct val="80000"/>
              <a:buFont typeface="Arial"/>
              <a:buChar char="•"/>
            </a:pPr>
            <a:r>
              <a:rPr lang="en-US" sz="2400" dirty="0"/>
              <a:t>A child is getting upset and agitated.</a:t>
            </a:r>
          </a:p>
        </p:txBody>
      </p:sp>
      <p:pic>
        <p:nvPicPr>
          <p:cNvPr id="8" name="Picture 7" descr="RedirectingBehaviourART.png"/>
          <p:cNvPicPr>
            <a:picLocks noChangeAspect="1"/>
          </p:cNvPicPr>
          <p:nvPr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91537" y="5077397"/>
            <a:ext cx="1177224" cy="1317174"/>
          </a:xfrm>
          <a:prstGeom prst="rect">
            <a:avLst/>
          </a:prstGeom>
        </p:spPr>
      </p:pic>
      <p:pic>
        <p:nvPicPr>
          <p:cNvPr id="11" name="Picture 10" descr="Amanda small group 5re.JPG"/>
          <p:cNvPicPr>
            <a:picLocks noChangeAspect="1"/>
          </p:cNvPicPr>
          <p:nvPr/>
        </p:nvPicPr>
        <p:blipFill rotWithShape="1">
          <a:blip r:embed="rId5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502" r="6060" b="5555"/>
          <a:stretch/>
        </p:blipFill>
        <p:spPr>
          <a:xfrm>
            <a:off x="4744632" y="2950822"/>
            <a:ext cx="2422614" cy="1787253"/>
          </a:xfrm>
          <a:prstGeom prst="rect">
            <a:avLst/>
          </a:prstGeom>
          <a:ln w="57150" cmpd="sng"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300276033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Teacher Carl leading circle-03re.jpg"/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44" r="2016"/>
          <a:stretch/>
        </p:blipFill>
        <p:spPr>
          <a:xfrm>
            <a:off x="3770923" y="2061307"/>
            <a:ext cx="4895527" cy="3455805"/>
          </a:xfrm>
          <a:prstGeom prst="rect">
            <a:avLst/>
          </a:prstGeom>
        </p:spPr>
      </p:pic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Types of Redirecting</a:t>
            </a:r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496080" y="1974309"/>
            <a:ext cx="5121228" cy="4334985"/>
          </a:xfrm>
        </p:spPr>
        <p:txBody>
          <a:bodyPr>
            <a:normAutofit/>
          </a:bodyPr>
          <a:lstStyle/>
          <a:p>
            <a:pPr marL="228600" indent="-228600">
              <a:spcBef>
                <a:spcPts val="0"/>
              </a:spcBef>
              <a:spcAft>
                <a:spcPts val="1800"/>
              </a:spcAft>
              <a:buSzPct val="80000"/>
            </a:pPr>
            <a:r>
              <a:rPr lang="en-US" dirty="0" smtClean="0"/>
              <a:t>Verbal</a:t>
            </a:r>
            <a:endParaRPr lang="en-US" dirty="0"/>
          </a:p>
          <a:p>
            <a:pPr marL="228600" indent="-228600">
              <a:spcBef>
                <a:spcPts val="0"/>
              </a:spcBef>
              <a:spcAft>
                <a:spcPts val="1800"/>
              </a:spcAft>
              <a:buSzPct val="80000"/>
            </a:pPr>
            <a:r>
              <a:rPr lang="en-US" dirty="0" smtClean="0"/>
              <a:t>Physical</a:t>
            </a:r>
            <a:endParaRPr lang="en-US" dirty="0"/>
          </a:p>
          <a:p>
            <a:pPr marL="228600" indent="-228600">
              <a:spcBef>
                <a:spcPts val="0"/>
              </a:spcBef>
              <a:spcAft>
                <a:spcPts val="1800"/>
              </a:spcAft>
              <a:buSzPct val="80000"/>
            </a:pPr>
            <a:r>
              <a:rPr lang="en-US" dirty="0"/>
              <a:t>Redirecting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with a cue</a:t>
            </a:r>
          </a:p>
          <a:p>
            <a:pPr marL="228600" indent="-228600">
              <a:spcBef>
                <a:spcPts val="0"/>
              </a:spcBef>
              <a:spcAft>
                <a:spcPts val="1800"/>
              </a:spcAft>
              <a:buSzPct val="80000"/>
            </a:pPr>
            <a:r>
              <a:rPr lang="en-US" dirty="0" smtClean="0"/>
              <a:t>Redirecting </a:t>
            </a:r>
            <a:br>
              <a:rPr lang="en-US" dirty="0" smtClean="0"/>
            </a:br>
            <a:r>
              <a:rPr lang="en-US" dirty="0" smtClean="0"/>
              <a:t>with proximal </a:t>
            </a:r>
            <a:br>
              <a:rPr lang="en-US" dirty="0" smtClean="0"/>
            </a:br>
            <a:r>
              <a:rPr lang="en-US" dirty="0" smtClean="0"/>
              <a:t>attention </a:t>
            </a:r>
            <a:endParaRPr lang="en-US" dirty="0"/>
          </a:p>
        </p:txBody>
      </p:sp>
      <p:pic>
        <p:nvPicPr>
          <p:cNvPr id="5" name="Picture 4" descr="RedirectingBehaviourART.png"/>
          <p:cNvPicPr>
            <a:picLocks noChangeAspect="1"/>
          </p:cNvPicPr>
          <p:nvPr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91537" y="5077397"/>
            <a:ext cx="1177224" cy="13171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790440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Verbal-Gentle-Hand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1697944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Verbal-Spraying-Water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277609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hysical-Walking-On-Book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0120779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Cue-Gestural-Circle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6966704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roximal-Praise-Circle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3506512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ossible-Choice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3506512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Important note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486319" y="1983382"/>
            <a:ext cx="8195086" cy="1846156"/>
          </a:xfrm>
          <a:prstGeom prst="rect">
            <a:avLst/>
          </a:prstGeom>
          <a:solidFill>
            <a:srgbClr val="00AA4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Content Placeholder 1"/>
          <p:cNvSpPr txBox="1">
            <a:spLocks/>
          </p:cNvSpPr>
          <p:nvPr/>
        </p:nvSpPr>
        <p:spPr>
          <a:xfrm>
            <a:off x="791302" y="2076916"/>
            <a:ext cx="7717693" cy="1674469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lvl="0" indent="0">
              <a:buNone/>
            </a:pPr>
            <a:r>
              <a:rPr lang="en-US" sz="3300" dirty="0">
                <a:solidFill>
                  <a:schemeClr val="bg1"/>
                </a:solidFill>
              </a:rPr>
              <a:t>If you find yourself using a lot of redirection, this could mean that you need to increase…</a:t>
            </a:r>
          </a:p>
        </p:txBody>
      </p:sp>
      <p:pic>
        <p:nvPicPr>
          <p:cNvPr id="6" name="Picture 5" descr="RedirectingBehaviourART.pn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91537" y="3553399"/>
            <a:ext cx="1177224" cy="1317174"/>
          </a:xfrm>
          <a:prstGeom prst="rect">
            <a:avLst/>
          </a:prstGeom>
        </p:spPr>
      </p:pic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33397" y="3897924"/>
            <a:ext cx="6713604" cy="2481384"/>
          </a:xfrm>
        </p:spPr>
        <p:txBody>
          <a:bodyPr>
            <a:noAutofit/>
          </a:bodyPr>
          <a:lstStyle/>
          <a:p>
            <a:pPr marL="164592" lvl="1" indent="-164592">
              <a:lnSpc>
                <a:spcPct val="120000"/>
              </a:lnSpc>
              <a:spcBef>
                <a:spcPts val="0"/>
              </a:spcBef>
              <a:buSzPct val="80000"/>
              <a:buFont typeface="Arial"/>
              <a:buChar char="•"/>
            </a:pPr>
            <a:r>
              <a:rPr lang="en-US" sz="2100" dirty="0"/>
              <a:t>Time and attention to appropriate </a:t>
            </a:r>
            <a:r>
              <a:rPr lang="en-US" sz="2100" dirty="0" smtClean="0"/>
              <a:t>behavior</a:t>
            </a:r>
            <a:endParaRPr lang="en-US" sz="2100" dirty="0"/>
          </a:p>
          <a:p>
            <a:pPr marL="164592" lvl="1" indent="-164592">
              <a:lnSpc>
                <a:spcPct val="120000"/>
              </a:lnSpc>
              <a:spcBef>
                <a:spcPts val="0"/>
              </a:spcBef>
              <a:buSzPct val="80000"/>
              <a:buFont typeface="Arial"/>
              <a:buChar char="•"/>
            </a:pPr>
            <a:r>
              <a:rPr lang="en-US" sz="2100" dirty="0"/>
              <a:t>Stating behavioral expectations in </a:t>
            </a:r>
            <a:r>
              <a:rPr lang="en-US" sz="2100" dirty="0" smtClean="0"/>
              <a:t>advance</a:t>
            </a:r>
            <a:endParaRPr lang="en-US" sz="2100" dirty="0"/>
          </a:p>
          <a:p>
            <a:pPr marL="164592" lvl="1" indent="-164592">
              <a:lnSpc>
                <a:spcPct val="120000"/>
              </a:lnSpc>
              <a:spcBef>
                <a:spcPts val="0"/>
              </a:spcBef>
              <a:buSzPct val="80000"/>
              <a:buFont typeface="Arial"/>
              <a:buChar char="•"/>
            </a:pPr>
            <a:r>
              <a:rPr lang="en-US" sz="2100" dirty="0"/>
              <a:t>Establishing rules and </a:t>
            </a:r>
            <a:r>
              <a:rPr lang="en-US" sz="2100" dirty="0" smtClean="0"/>
              <a:t>routines</a:t>
            </a:r>
            <a:endParaRPr lang="en-US" sz="2100" dirty="0"/>
          </a:p>
          <a:p>
            <a:pPr marL="164592" lvl="1" indent="-164592">
              <a:lnSpc>
                <a:spcPct val="120000"/>
              </a:lnSpc>
              <a:spcBef>
                <a:spcPts val="0"/>
              </a:spcBef>
              <a:buSzPct val="80000"/>
              <a:buFont typeface="Arial"/>
              <a:buChar char="•"/>
            </a:pPr>
            <a:r>
              <a:rPr lang="en-US" sz="2100" dirty="0"/>
              <a:t>Using visual cues of expected </a:t>
            </a:r>
            <a:r>
              <a:rPr lang="en-US" sz="2100" dirty="0" smtClean="0"/>
              <a:t>behavior</a:t>
            </a:r>
            <a:endParaRPr lang="en-US" sz="2100" dirty="0"/>
          </a:p>
          <a:p>
            <a:pPr marL="164592" lvl="1" indent="-164592">
              <a:lnSpc>
                <a:spcPct val="120000"/>
              </a:lnSpc>
              <a:spcBef>
                <a:spcPts val="0"/>
              </a:spcBef>
              <a:buSzPct val="80000"/>
              <a:buFont typeface="Arial"/>
              <a:buChar char="•"/>
            </a:pPr>
            <a:r>
              <a:rPr lang="en-US" sz="2100" dirty="0"/>
              <a:t>Teaching social </a:t>
            </a:r>
            <a:r>
              <a:rPr lang="en-US" sz="2100" dirty="0" smtClean="0"/>
              <a:t>skills</a:t>
            </a:r>
            <a:endParaRPr lang="en-US" sz="2100" dirty="0"/>
          </a:p>
          <a:p>
            <a:pPr marL="164592" lvl="1" indent="-164592">
              <a:lnSpc>
                <a:spcPct val="120000"/>
              </a:lnSpc>
              <a:spcBef>
                <a:spcPts val="0"/>
              </a:spcBef>
              <a:buSzPct val="80000"/>
              <a:buFont typeface="Arial"/>
              <a:buChar char="•"/>
            </a:pPr>
            <a:r>
              <a:rPr lang="en-US" sz="2100" dirty="0"/>
              <a:t>Providing high interest materials and activities.</a:t>
            </a:r>
          </a:p>
        </p:txBody>
      </p:sp>
    </p:spTree>
    <p:extLst>
      <p:ext uri="{BB962C8B-B14F-4D97-AF65-F5344CB8AC3E}">
        <p14:creationId xmlns:p14="http://schemas.microsoft.com/office/powerpoint/2010/main" val="70686261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5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024239" y="1983381"/>
            <a:ext cx="5657165" cy="1553802"/>
          </a:xfrm>
          <a:prstGeom prst="rect">
            <a:avLst/>
          </a:prstGeom>
          <a:solidFill>
            <a:srgbClr val="E46C0A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2"/>
            <a:r>
              <a:rPr lang="en-US" sz="4600" dirty="0">
                <a:latin typeface="Century Gothic"/>
                <a:cs typeface="Century Gothic"/>
              </a:rPr>
              <a:t>Redirecting…</a:t>
            </a: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review</a:t>
            </a:r>
            <a:endParaRPr lang="en-US" dirty="0"/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496080" y="3743979"/>
            <a:ext cx="8313640" cy="2860021"/>
          </a:xfrm>
        </p:spPr>
        <p:txBody>
          <a:bodyPr/>
          <a:lstStyle/>
          <a:p>
            <a:pPr marL="228600" lvl="1" indent="-228600">
              <a:spcBef>
                <a:spcPts val="672"/>
              </a:spcBef>
              <a:buSzPct val="80000"/>
              <a:buFont typeface="Arial"/>
              <a:buChar char="•"/>
            </a:pPr>
            <a:r>
              <a:rPr lang="en-US" sz="2400" dirty="0"/>
              <a:t>Is a proactive teaching </a:t>
            </a:r>
            <a:r>
              <a:rPr lang="en-US" sz="2400" dirty="0" smtClean="0"/>
              <a:t>strategy</a:t>
            </a:r>
            <a:endParaRPr lang="en-US" sz="2400" dirty="0"/>
          </a:p>
          <a:p>
            <a:pPr marL="228600" lvl="1" indent="-228600">
              <a:spcBef>
                <a:spcPts val="672"/>
              </a:spcBef>
              <a:buSzPct val="80000"/>
              <a:buFont typeface="Arial"/>
              <a:buChar char="•"/>
            </a:pPr>
            <a:r>
              <a:rPr lang="en-US" sz="2400" dirty="0"/>
              <a:t>Prevents behavior from repeating or </a:t>
            </a:r>
            <a:r>
              <a:rPr lang="en-US" sz="2400" dirty="0" smtClean="0"/>
              <a:t>escalating</a:t>
            </a:r>
            <a:endParaRPr lang="en-US" sz="2400" dirty="0"/>
          </a:p>
          <a:p>
            <a:pPr marL="228600" lvl="1" indent="-228600">
              <a:spcBef>
                <a:spcPts val="672"/>
              </a:spcBef>
              <a:buSzPct val="80000"/>
              <a:buFont typeface="Arial"/>
              <a:buChar char="•"/>
            </a:pPr>
            <a:r>
              <a:rPr lang="en-US" sz="2400" dirty="0"/>
              <a:t>Is an intervention strategy to teach appropriate </a:t>
            </a:r>
            <a:r>
              <a:rPr lang="en-US" sz="2400" dirty="0" smtClean="0"/>
              <a:t>behavior</a:t>
            </a:r>
            <a:endParaRPr lang="en-US" sz="2400" dirty="0"/>
          </a:p>
          <a:p>
            <a:pPr marL="228600" lvl="1" indent="-228600">
              <a:spcBef>
                <a:spcPts val="672"/>
              </a:spcBef>
              <a:buSzPct val="80000"/>
              <a:buFont typeface="Arial"/>
              <a:buChar char="•"/>
            </a:pPr>
            <a:r>
              <a:rPr lang="en-US" sz="2400" dirty="0"/>
              <a:t>Minimizes challenging behavior and maximizes learning time.</a:t>
            </a:r>
          </a:p>
        </p:txBody>
      </p:sp>
      <p:pic>
        <p:nvPicPr>
          <p:cNvPr id="9" name="Picture 8" descr="RedirectingBehaviourART.pn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91537" y="5077397"/>
            <a:ext cx="1177224" cy="1317174"/>
          </a:xfrm>
          <a:prstGeom prst="rect">
            <a:avLst/>
          </a:prstGeom>
        </p:spPr>
      </p:pic>
      <p:pic>
        <p:nvPicPr>
          <p:cNvPr id="10" name="Picture 9" descr="Carmen talking to student 1re.JPG"/>
          <p:cNvPicPr>
            <a:picLocks noChangeAspect="1"/>
          </p:cNvPicPr>
          <p:nvPr/>
        </p:nvPicPr>
        <p:blipFill rotWithShape="1">
          <a:blip r:embed="rId4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5833" b="1594"/>
          <a:stretch/>
        </p:blipFill>
        <p:spPr>
          <a:xfrm>
            <a:off x="504233" y="1983381"/>
            <a:ext cx="2819605" cy="1553802"/>
          </a:xfrm>
          <a:prstGeom prst="rect">
            <a:avLst/>
          </a:prstGeom>
        </p:spPr>
      </p:pic>
      <p:cxnSp>
        <p:nvCxnSpPr>
          <p:cNvPr id="7" name="Straight Connector 6"/>
          <p:cNvCxnSpPr/>
          <p:nvPr/>
        </p:nvCxnSpPr>
        <p:spPr>
          <a:xfrm>
            <a:off x="3327620" y="1923709"/>
            <a:ext cx="0" cy="1672007"/>
          </a:xfrm>
          <a:prstGeom prst="line">
            <a:avLst/>
          </a:prstGeom>
          <a:ln w="57150" cmpd="sng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1347115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6897514" y="6242018"/>
            <a:ext cx="1058984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FALL 2012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4940155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2_Powerpoint_template NCQTL_122011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Powerpoint_template NCQTL_122011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1_Powerpoint_template NCQTL_122011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4.xml><?xml version="1.0" encoding="utf-8"?>
<a:theme xmlns:a="http://schemas.openxmlformats.org/drawingml/2006/main" name="Powerpoint_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5.xml><?xml version="1.0" encoding="utf-8"?>
<a:theme xmlns:a="http://schemas.openxmlformats.org/drawingml/2006/main" name="3_Powerpoint_template NCQTL_122011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7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4537</TotalTime>
  <Words>302</Words>
  <Application>Microsoft Macintosh PowerPoint</Application>
  <PresentationFormat>On-screen Show (4:3)</PresentationFormat>
  <Paragraphs>57</Paragraphs>
  <Slides>17</Slides>
  <Notes>8</Notes>
  <HiddenSlides>0</HiddenSlides>
  <MMClips>6</MMClips>
  <ScaleCrop>false</ScaleCrop>
  <HeadingPairs>
    <vt:vector size="4" baseType="variant">
      <vt:variant>
        <vt:lpstr>Theme</vt:lpstr>
      </vt:variant>
      <vt:variant>
        <vt:i4>5</vt:i4>
      </vt:variant>
      <vt:variant>
        <vt:lpstr>Slide Titles</vt:lpstr>
      </vt:variant>
      <vt:variant>
        <vt:i4>17</vt:i4>
      </vt:variant>
    </vt:vector>
  </HeadingPairs>
  <TitlesOfParts>
    <vt:vector size="22" baseType="lpstr">
      <vt:lpstr>2_Powerpoint_template NCQTL_122011</vt:lpstr>
      <vt:lpstr>Powerpoint_template NCQTL_122011</vt:lpstr>
      <vt:lpstr>1_Powerpoint_template NCQTL_122011</vt:lpstr>
      <vt:lpstr>Powerpoint_template</vt:lpstr>
      <vt:lpstr>3_Powerpoint_template NCQTL_122011</vt:lpstr>
      <vt:lpstr>Behavior guidance: Redirecting behavior</vt:lpstr>
      <vt:lpstr>FRAMEWORK FOR EFFECTIVE PRACTICE  SUPPORTING SCHOOL READINESS FOR ALL CHILDREN</vt:lpstr>
      <vt:lpstr>OBJECTIVES</vt:lpstr>
      <vt:lpstr>What is Redirecting?</vt:lpstr>
      <vt:lpstr>Why use Redirecting?</vt:lpstr>
      <vt:lpstr>Key Steps in Redirecting Misbehavior</vt:lpstr>
      <vt:lpstr>When to use Redirecting</vt:lpstr>
      <vt:lpstr>Types of Redirecting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Important note</vt:lpstr>
      <vt:lpstr>review</vt:lpstr>
      <vt:lpstr>PowerPoint Presentation</vt:lpstr>
    </vt:vector>
  </TitlesOfParts>
  <Company>University of Washington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/>
  <cp:lastModifiedBy>Jody Marx</cp:lastModifiedBy>
  <cp:revision>311</cp:revision>
  <cp:lastPrinted>2011-08-25T00:45:34Z</cp:lastPrinted>
  <dcterms:created xsi:type="dcterms:W3CDTF">2011-03-22T22:20:26Z</dcterms:created>
  <dcterms:modified xsi:type="dcterms:W3CDTF">2012-09-18T18:01:00Z</dcterms:modified>
</cp:coreProperties>
</file>