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75" r:id="rId3"/>
    <p:sldId id="259" r:id="rId4"/>
    <p:sldId id="262" r:id="rId5"/>
    <p:sldId id="263" r:id="rId6"/>
    <p:sldId id="264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Matlock" initials="" lastIdx="3" clrIdx="0"/>
  <p:cmAuthor id="1" name="Maggi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841"/>
    <a:srgbClr val="CC333F"/>
    <a:srgbClr val="00A0B0"/>
    <a:srgbClr val="00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7" d="100"/>
          <a:sy n="57" d="100"/>
        </p:scale>
        <p:origin x="-4096" y="-2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0D9FF-79A4-4243-9094-476C13502A6F}" type="datetimeFigureOut">
              <a:rPr lang="en-US" smtClean="0"/>
              <a:t>2/4/13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268F-9C1E-5043-B7F9-F630DE49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1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73D9-D1ED-6640-9152-A078DA234C59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F75-54E3-C244-AAAB-06B9DB94C470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78A4-19D6-F949-AC36-B3BAD2BD41E6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F0A79-69EF-044B-87CB-F274A38CAD97}" type="datetime1">
              <a:rPr lang="en-US" smtClean="0"/>
              <a:t>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211D-0595-4044-A585-0C52B4CA7CE5}" type="datetime1">
              <a:rPr lang="en-US" smtClean="0"/>
              <a:t>2/4/13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25C2-BA0B-F349-B2A5-1E03A5DD5A8A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32AF-8B57-AB45-9CC1-A5F468D374A9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D978-C14B-8F4D-8CB0-AC904141D818}" type="datetime1">
              <a:rPr lang="en-US" smtClean="0"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58DE-3A88-3544-BE19-53128B2EF0E4}" type="datetime1">
              <a:rPr lang="en-US" smtClean="0"/>
              <a:t>2/4/13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0E6D-E1EF-6F47-B419-35F746EE5EB1}" type="datetime1">
              <a:rPr lang="en-US" smtClean="0"/>
              <a:t>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EE54-6C01-4E4C-B664-3FA90A717E18}" type="datetime1">
              <a:rPr lang="en-US" smtClean="0"/>
              <a:t>2/4/13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9A46-F3F7-BD4F-9218-A0698848DBAB}" type="datetime1">
              <a:rPr lang="en-US" smtClean="0"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458-45F3-0345-B22D-93AED420CB4E}" type="datetime1">
              <a:rPr lang="en-US" smtClean="0"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5627-BC93-AA4D-960D-E611764BFDB4}" type="datetime1">
              <a:rPr lang="en-US" smtClean="0"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8113" y="2722994"/>
            <a:ext cx="5859471" cy="1443283"/>
          </a:xfrm>
          <a:prstGeom prst="rect">
            <a:avLst/>
          </a:prstGeom>
          <a:solidFill>
            <a:srgbClr val="004E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900" dirty="0" smtClean="0"/>
              <a:t>Behavior Guidance:</a:t>
            </a:r>
            <a:br>
              <a:rPr lang="en-US" sz="1900" dirty="0" smtClean="0"/>
            </a:br>
            <a:r>
              <a:rPr lang="en-US" sz="2400" dirty="0" smtClean="0"/>
              <a:t>Problem </a:t>
            </a:r>
            <a:r>
              <a:rPr lang="en-US" sz="2400" dirty="0"/>
              <a:t>solving in the moment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81184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885175" y="5070232"/>
            <a:ext cx="7293070" cy="1193616"/>
          </a:xfrm>
          <a:prstGeom prst="trapezoid">
            <a:avLst/>
          </a:prstGeom>
          <a:solidFill>
            <a:srgbClr val="EB684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entury Gothic"/>
                <a:cs typeface="Century Gothic"/>
              </a:rPr>
              <a:t>Generate multiple solutions</a:t>
            </a:r>
          </a:p>
        </p:txBody>
      </p:sp>
      <p:sp>
        <p:nvSpPr>
          <p:cNvPr id="6" name="Trapezoid 5"/>
          <p:cNvSpPr/>
          <p:nvPr/>
        </p:nvSpPr>
        <p:spPr>
          <a:xfrm rot="10800000">
            <a:off x="885175" y="1971986"/>
            <a:ext cx="7293070" cy="1193616"/>
          </a:xfrm>
          <a:prstGeom prst="trapezoid">
            <a:avLst/>
          </a:prstGeom>
          <a:solidFill>
            <a:srgbClr val="EB684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 Multiple solutions</a:t>
            </a:r>
            <a:endParaRPr lang="en-US" dirty="0"/>
          </a:p>
        </p:txBody>
      </p:sp>
      <p:pic>
        <p:nvPicPr>
          <p:cNvPr id="4" name="Picture 3" descr="Gabe problem solver felt chart 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2506" y="3165602"/>
            <a:ext cx="6672201" cy="190463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74753" y="2199002"/>
            <a:ext cx="631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entury Gothic"/>
                <a:cs typeface="Century Gothic"/>
              </a:rPr>
              <a:t>First solutions may not work</a:t>
            </a:r>
            <a:endParaRPr lang="en-US" sz="3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459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solutions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375" y="1904946"/>
            <a:ext cx="8306345" cy="445140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100" dirty="0" smtClean="0"/>
              <a:t>Port Townsend 275 (00.26 – 01.35)</a:t>
            </a:r>
          </a:p>
          <a:p>
            <a:pPr>
              <a:spcAft>
                <a:spcPts val="1800"/>
              </a:spcAft>
            </a:pPr>
            <a:r>
              <a:rPr lang="en-US" sz="3100" dirty="0" smtClean="0"/>
              <a:t>Children playing in a cardboard house– teacher helping to solve problem; several solutions generated and one selected.</a:t>
            </a:r>
            <a:endParaRPr lang="en-US" sz="3100" dirty="0"/>
          </a:p>
        </p:txBody>
      </p:sp>
      <p:pic>
        <p:nvPicPr>
          <p:cNvPr id="5" name="Problem-Solving-In-The-Moment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5: Celebrate Success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339" y="2045608"/>
            <a:ext cx="2184977" cy="4368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88" y="1895512"/>
            <a:ext cx="802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C333F"/>
                </a:solidFill>
                <a:latin typeface="Century Gothic"/>
                <a:cs typeface="Century Gothic"/>
              </a:rPr>
              <a:t>Super Problem Solver</a:t>
            </a:r>
            <a:endParaRPr lang="en-US" sz="4800" dirty="0">
              <a:solidFill>
                <a:srgbClr val="CC333F"/>
              </a:solidFill>
              <a:latin typeface="Century Gothic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4638" y="3435014"/>
            <a:ext cx="7956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638" y="2973349"/>
            <a:ext cx="802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4E9F"/>
                </a:solidFill>
                <a:latin typeface="Century Gothic"/>
                <a:cs typeface="Century Gothic"/>
              </a:rPr>
              <a:t>&lt;your name here&gt;</a:t>
            </a:r>
            <a:endParaRPr lang="en-US" sz="2400" dirty="0">
              <a:solidFill>
                <a:srgbClr val="004E9F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638" y="3762613"/>
            <a:ext cx="802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333F"/>
                </a:solidFill>
                <a:latin typeface="Century Gothic"/>
                <a:cs typeface="Century Gothic"/>
              </a:rPr>
              <a:t>Was a SUPER PROBLEM SOLVER on</a:t>
            </a:r>
            <a:endParaRPr lang="en-US" sz="2000" dirty="0">
              <a:solidFill>
                <a:srgbClr val="CC333F"/>
              </a:solidFill>
              <a:latin typeface="Century Gothic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7288" y="4770906"/>
            <a:ext cx="7956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7288" y="4309241"/>
            <a:ext cx="802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4E9F"/>
                </a:solidFill>
                <a:latin typeface="Century Gothic"/>
                <a:cs typeface="Century Gothic"/>
              </a:rPr>
              <a:t>&lt;date&gt;</a:t>
            </a:r>
            <a:endParaRPr lang="en-US" sz="2400" dirty="0">
              <a:solidFill>
                <a:srgbClr val="004E9F"/>
              </a:solidFill>
              <a:latin typeface="Century Gothic"/>
              <a:cs typeface="Century Gothic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7288" y="6146835"/>
            <a:ext cx="7956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7288" y="5685170"/>
            <a:ext cx="802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4E9F"/>
                </a:solidFill>
                <a:latin typeface="Century Gothic"/>
                <a:cs typeface="Century Gothic"/>
              </a:rPr>
              <a:t>&lt;task&gt;</a:t>
            </a:r>
            <a:endParaRPr lang="en-US" sz="2400" dirty="0">
              <a:solidFill>
                <a:srgbClr val="004E9F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288" y="5098505"/>
            <a:ext cx="802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333F"/>
                </a:solidFill>
                <a:latin typeface="Century Gothic"/>
                <a:cs typeface="Century Gothic"/>
              </a:rPr>
              <a:t>for</a:t>
            </a:r>
            <a:endParaRPr lang="en-US" sz="2000" dirty="0">
              <a:solidFill>
                <a:srgbClr val="CC333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385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 rot="2700000">
            <a:off x="658729" y="4108451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 rot="2700000">
            <a:off x="2086650" y="2680530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 rot="2700000">
            <a:off x="3514570" y="4108452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rot="2700000">
            <a:off x="4942492" y="2680529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 rot="2700000">
            <a:off x="6370410" y="4108452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6839" y="4670164"/>
            <a:ext cx="18665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1. 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Anticipate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4759" y="3195783"/>
            <a:ext cx="18665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2.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Be close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2680" y="4485499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3. </a:t>
            </a:r>
            <a:b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Provide support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599" y="3011116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4.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Multiple</a:t>
            </a:r>
          </a:p>
          <a:p>
            <a:pPr lvl="0"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solutions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8522" y="4485499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5. </a:t>
            </a:r>
            <a:b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Celebrate</a:t>
            </a:r>
          </a:p>
          <a:p>
            <a:pPr lvl="0" algn="ctr"/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success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773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1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357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58969" y="2153754"/>
            <a:ext cx="3931790" cy="40973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isometricRightUp">
              <a:rot lat="2100000" lon="1992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Century Gothic"/>
                <a:cs typeface="Century Gothic"/>
              </a:rPr>
              <a:t>Guide children’s behavior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86981" y="2105644"/>
            <a:ext cx="3931790" cy="4097325"/>
          </a:xfrm>
          <a:prstGeom prst="rect">
            <a:avLst/>
          </a:prstGeom>
          <a:solidFill>
            <a:srgbClr val="004E9F"/>
          </a:solidFill>
          <a:ln>
            <a:solidFill>
              <a:schemeClr val="tx1"/>
            </a:solidFill>
          </a:ln>
          <a:scene3d>
            <a:camera prst="isometricLeftDown">
              <a:rot lat="2100000" lon="15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Century Gothic"/>
                <a:cs typeface="Century Gothic"/>
              </a:rPr>
              <a:t>Support  children in solving problems</a:t>
            </a: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>
            <a:off x="500316" y="2030218"/>
            <a:ext cx="8005059" cy="1347064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entury Gothic"/>
                <a:cs typeface="Century Gothic"/>
              </a:rPr>
              <a:t>Common strategy for all adults in classroom</a:t>
            </a:r>
          </a:p>
        </p:txBody>
      </p:sp>
      <p:sp>
        <p:nvSpPr>
          <p:cNvPr id="6" name="Trapezoid 5"/>
          <p:cNvSpPr/>
          <p:nvPr/>
        </p:nvSpPr>
        <p:spPr>
          <a:xfrm flipV="1">
            <a:off x="500316" y="3377282"/>
            <a:ext cx="8005059" cy="1347064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500316" y="4724346"/>
            <a:ext cx="8005059" cy="1347064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Century Gothic"/>
                <a:cs typeface="Century Gothic"/>
              </a:rPr>
              <a:t>Allows for flexibility and adaptations 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r>
              <a:rPr lang="en-US" sz="2400" dirty="0" smtClean="0">
                <a:latin typeface="Century Gothic"/>
                <a:cs typeface="Century Gothic"/>
              </a:rPr>
              <a:t>for </a:t>
            </a:r>
            <a:r>
              <a:rPr lang="en-US" sz="2400" dirty="0">
                <a:latin typeface="Century Gothic"/>
                <a:cs typeface="Century Gothic"/>
              </a:rPr>
              <a:t>individual children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503" y="3618150"/>
            <a:ext cx="756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latin typeface="Century Gothic"/>
                <a:cs typeface="Century Gothic"/>
              </a:rPr>
              <a:t>U</a:t>
            </a:r>
            <a:r>
              <a:rPr lang="en-US" sz="2400" dirty="0" smtClean="0">
                <a:latin typeface="Century Gothic"/>
                <a:cs typeface="Century Gothic"/>
              </a:rPr>
              <a:t>seful </a:t>
            </a:r>
            <a:r>
              <a:rPr lang="en-US" sz="2400" dirty="0">
                <a:latin typeface="Century Gothic"/>
                <a:cs typeface="Century Gothic"/>
              </a:rPr>
              <a:t>with a variety of problem solving </a:t>
            </a:r>
            <a:r>
              <a:rPr lang="en-US" sz="2400" dirty="0" smtClean="0">
                <a:latin typeface="Century Gothic"/>
                <a:cs typeface="Century Gothic"/>
              </a:rPr>
              <a:t>approaches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7262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five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 rot="2700000">
            <a:off x="658729" y="4108451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 rot="2700000">
            <a:off x="2086650" y="2680530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 rot="2700000">
            <a:off x="3514570" y="4108452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rot="2700000">
            <a:off x="4942492" y="2680529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 rot="2700000">
            <a:off x="6370410" y="4108452"/>
            <a:ext cx="2022785" cy="2015982"/>
          </a:xfrm>
          <a:prstGeom prst="snip2DiagRect">
            <a:avLst>
              <a:gd name="adj1" fmla="val 21394"/>
              <a:gd name="adj2" fmla="val 217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6839" y="4670164"/>
            <a:ext cx="18665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1. </a:t>
            </a: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Anticipate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4759" y="3195783"/>
            <a:ext cx="18665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2.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Be close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2680" y="4485499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3. </a:t>
            </a:r>
            <a:b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Provide support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599" y="3011116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4. </a:t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Multiple</a:t>
            </a:r>
          </a:p>
          <a:p>
            <a:pPr lvl="0"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solutions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8522" y="4485499"/>
            <a:ext cx="18665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5. </a:t>
            </a:r>
            <a:b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Celebrate</a:t>
            </a:r>
          </a:p>
          <a:p>
            <a:pPr lvl="0" algn="ctr"/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success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247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543660" y="4290935"/>
            <a:ext cx="3910616" cy="1462728"/>
          </a:xfrm>
          <a:prstGeom prst="trapezoid">
            <a:avLst/>
          </a:prstGeom>
          <a:solidFill>
            <a:srgbClr val="00A0B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/>
                <a:cs typeface="Century Gothic"/>
              </a:rPr>
              <a:t>Sense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4693265" y="4293724"/>
            <a:ext cx="3910616" cy="1462728"/>
          </a:xfrm>
          <a:prstGeom prst="trapezoid">
            <a:avLst/>
          </a:prstGeom>
          <a:solidFill>
            <a:srgbClr val="00A0B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/>
                <a:cs typeface="Century Gothic"/>
              </a:rPr>
              <a:t>Be Aware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Anticipate</a:t>
            </a:r>
            <a:endParaRPr lang="en-US" dirty="0"/>
          </a:p>
        </p:txBody>
      </p:sp>
      <p:pic>
        <p:nvPicPr>
          <p:cNvPr id="3" name="Picture 2" descr="Problem_Solving_ Slide_6_S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1977572"/>
            <a:ext cx="3229429" cy="2481326"/>
          </a:xfrm>
          <a:prstGeom prst="rect">
            <a:avLst/>
          </a:prstGeom>
        </p:spPr>
      </p:pic>
      <p:pic>
        <p:nvPicPr>
          <p:cNvPr id="7" name="Picture 6" descr="Problem-Solving_Slide 6 - Be Aw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2" y="1977573"/>
            <a:ext cx="3066143" cy="23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2: Be close</a:t>
            </a:r>
            <a:endParaRPr lang="en-US" dirty="0"/>
          </a:p>
        </p:txBody>
      </p:sp>
      <p:pic>
        <p:nvPicPr>
          <p:cNvPr id="5" name="Picture 4" descr="Donna Pamela and easel.JPG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78" y="2852772"/>
            <a:ext cx="4259337" cy="23728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Teachers 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920" y="2852773"/>
            <a:ext cx="1529891" cy="23728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80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957E-6 3.6187E-6 L -0.19277 3.618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close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142" y="1912690"/>
            <a:ext cx="8329578" cy="44436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100" dirty="0" err="1" smtClean="0"/>
              <a:t>Educare</a:t>
            </a:r>
            <a:r>
              <a:rPr lang="en-US" sz="3100" dirty="0" smtClean="0"/>
              <a:t> Quinn UWTV 139</a:t>
            </a:r>
          </a:p>
          <a:p>
            <a:pPr>
              <a:spcAft>
                <a:spcPts val="1200"/>
              </a:spcAft>
            </a:pPr>
            <a:r>
              <a:rPr lang="en-US" sz="3100" dirty="0" smtClean="0"/>
              <a:t>Group of children outside playing with chalk and the teacher is near the group</a:t>
            </a:r>
          </a:p>
          <a:p>
            <a:pPr>
              <a:spcAft>
                <a:spcPts val="1200"/>
              </a:spcAft>
            </a:pPr>
            <a:r>
              <a:rPr lang="en-US" sz="3100" dirty="0" smtClean="0"/>
              <a:t>(Use entire clip.)</a:t>
            </a:r>
            <a:endParaRPr lang="en-US" sz="3100" dirty="0"/>
          </a:p>
        </p:txBody>
      </p:sp>
      <p:pic>
        <p:nvPicPr>
          <p:cNvPr id="5" name="Get-Clos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Provide Support</a:t>
            </a:r>
            <a:endParaRPr lang="en-US" dirty="0"/>
          </a:p>
        </p:txBody>
      </p:sp>
      <p:pic>
        <p:nvPicPr>
          <p:cNvPr id="4" name="Picture 3" descr="IMG_576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09" y="1895715"/>
            <a:ext cx="4502846" cy="438198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Snip Single Corner Rectangle 4"/>
          <p:cNvSpPr/>
          <p:nvPr/>
        </p:nvSpPr>
        <p:spPr>
          <a:xfrm>
            <a:off x="4955055" y="1895715"/>
            <a:ext cx="3713885" cy="1455021"/>
          </a:xfrm>
          <a:prstGeom prst="snip1Rect">
            <a:avLst/>
          </a:prstGeom>
          <a:solidFill>
            <a:srgbClr val="CC333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Century Gothic"/>
                <a:cs typeface="Century Gothic"/>
              </a:rPr>
              <a:t>Sometimes support means…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Helping children stay near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4955055" y="3350736"/>
            <a:ext cx="3713885" cy="1471945"/>
          </a:xfrm>
          <a:prstGeom prst="snip1Rect">
            <a:avLst/>
          </a:prstGeom>
          <a:solidFill>
            <a:srgbClr val="CC333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entury Gothic"/>
                <a:cs typeface="Century Gothic"/>
              </a:rPr>
              <a:t>Sometimes support means…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Prompting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4955055" y="4822681"/>
            <a:ext cx="3713885" cy="1455022"/>
          </a:xfrm>
          <a:prstGeom prst="snip1Rect">
            <a:avLst/>
          </a:prstGeom>
          <a:solidFill>
            <a:srgbClr val="CC333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entury Gothic"/>
                <a:cs typeface="Century Gothic"/>
              </a:rPr>
              <a:t>Sometimes support means…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Visuals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78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4820</TotalTime>
  <Words>198</Words>
  <Application>Microsoft Macintosh PowerPoint</Application>
  <PresentationFormat>On-screen Show (4:3)</PresentationFormat>
  <Paragraphs>57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Behavior Guidance: Problem solving in the moment</vt:lpstr>
      <vt:lpstr>FRAMEWORK FOR EFFECTIVE PRACTICE  SUPPORTING SCHOOL READINESS FOR ALL CHILDREN</vt:lpstr>
      <vt:lpstr>Objectives</vt:lpstr>
      <vt:lpstr>Benefits</vt:lpstr>
      <vt:lpstr>Think five</vt:lpstr>
      <vt:lpstr>STEP 1: Anticipate</vt:lpstr>
      <vt:lpstr>STEP 2: Be close</vt:lpstr>
      <vt:lpstr>GET close Video</vt:lpstr>
      <vt:lpstr>Step 3: Provide Support</vt:lpstr>
      <vt:lpstr>Step 4 Multiple solutions</vt:lpstr>
      <vt:lpstr>Multiple solutions video</vt:lpstr>
      <vt:lpstr>Step 5: Celebrate Success</vt:lpstr>
      <vt:lpstr>REVIEW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Jody Marx</cp:lastModifiedBy>
  <cp:revision>51</cp:revision>
  <cp:lastPrinted>2012-05-30T17:02:04Z</cp:lastPrinted>
  <dcterms:created xsi:type="dcterms:W3CDTF">2011-10-14T22:50:22Z</dcterms:created>
  <dcterms:modified xsi:type="dcterms:W3CDTF">2013-02-04T21:59:51Z</dcterms:modified>
</cp:coreProperties>
</file>