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bin" ContentType="application/vnd.openxmlformats-officedocument.presentationml.printerSettings"/>
  <Default Extension="png" ContentType="image/png"/>
  <Default Extension="wmv" ContentType="video/unknown"/>
  <Default Extension="rels" ContentType="application/vnd.openxmlformats-package.relationships+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theme/theme4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918" r:id="rId1"/>
    <p:sldMasterId id="2147483933" r:id="rId2"/>
  </p:sldMasterIdLst>
  <p:notesMasterIdLst>
    <p:notesMasterId r:id="rId20"/>
  </p:notesMasterIdLst>
  <p:handoutMasterIdLst>
    <p:handoutMasterId r:id="rId21"/>
  </p:handoutMasterIdLst>
  <p:sldIdLst>
    <p:sldId id="330" r:id="rId3"/>
    <p:sldId id="329" r:id="rId4"/>
    <p:sldId id="319" r:id="rId5"/>
    <p:sldId id="317" r:id="rId6"/>
    <p:sldId id="322" r:id="rId7"/>
    <p:sldId id="274" r:id="rId8"/>
    <p:sldId id="304" r:id="rId9"/>
    <p:sldId id="312" r:id="rId10"/>
    <p:sldId id="324" r:id="rId11"/>
    <p:sldId id="318" r:id="rId12"/>
    <p:sldId id="325" r:id="rId13"/>
    <p:sldId id="305" r:id="rId14"/>
    <p:sldId id="326" r:id="rId15"/>
    <p:sldId id="327" r:id="rId16"/>
    <p:sldId id="299" r:id="rId17"/>
    <p:sldId id="306" r:id="rId18"/>
    <p:sldId id="331" r:id="rId19"/>
  </p:sldIdLst>
  <p:sldSz cx="9144000" cy="68580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0" name="Angela Notari Syverson" initials="" lastIdx="6" clrIdx="0"/>
  <p:cmAuthor id="1" name="Barbara Matlock" initials="" lastIdx="12" clrIdx="1"/>
  <p:cmAuthor id="2" name="Prakarn" initials="MOU" lastIdx="0" clrIdx="2"/>
  <p:cmAuthor id="3" name="Kathryn Willette" initials="KW" lastIdx="6" clrIdx="3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 prnWhat="handouts9" frameSlides="1"/>
  <p:clrMru>
    <a:srgbClr val="02499D"/>
    <a:srgbClr val="FFFDA0"/>
    <a:srgbClr val="F3FFC6"/>
    <a:srgbClr val="17BC36"/>
    <a:srgbClr val="00A53A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7817" autoAdjust="0"/>
    <p:restoredTop sz="92889" autoAdjust="0"/>
  </p:normalViewPr>
  <p:slideViewPr>
    <p:cSldViewPr snapToGrid="0">
      <p:cViewPr varScale="1">
        <p:scale>
          <a:sx n="112" d="100"/>
          <a:sy n="112" d="100"/>
        </p:scale>
        <p:origin x="-1952" y="-112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111" d="100"/>
        <a:sy n="111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9" Type="http://schemas.openxmlformats.org/officeDocument/2006/relationships/slide" Target="slides/slide7.xml"/><Relationship Id="rId20" Type="http://schemas.openxmlformats.org/officeDocument/2006/relationships/notesMaster" Target="notesMasters/notesMaster1.xml"/><Relationship Id="rId21" Type="http://schemas.openxmlformats.org/officeDocument/2006/relationships/handoutMaster" Target="handoutMasters/handoutMaster1.xml"/><Relationship Id="rId22" Type="http://schemas.openxmlformats.org/officeDocument/2006/relationships/printerSettings" Target="printerSettings/printerSettings1.bin"/><Relationship Id="rId23" Type="http://schemas.openxmlformats.org/officeDocument/2006/relationships/commentAuthors" Target="commentAuthors.xml"/><Relationship Id="rId24" Type="http://schemas.openxmlformats.org/officeDocument/2006/relationships/presProps" Target="presProps.xml"/><Relationship Id="rId25" Type="http://schemas.openxmlformats.org/officeDocument/2006/relationships/viewProps" Target="viewProps.xml"/><Relationship Id="rId26" Type="http://schemas.openxmlformats.org/officeDocument/2006/relationships/theme" Target="theme/theme1.xml"/><Relationship Id="rId27" Type="http://schemas.openxmlformats.org/officeDocument/2006/relationships/tableStyles" Target="tableStyles.xml"/><Relationship Id="rId10" Type="http://schemas.openxmlformats.org/officeDocument/2006/relationships/slide" Target="slides/slide8.xml"/><Relationship Id="rId11" Type="http://schemas.openxmlformats.org/officeDocument/2006/relationships/slide" Target="slides/slide9.xml"/><Relationship Id="rId12" Type="http://schemas.openxmlformats.org/officeDocument/2006/relationships/slide" Target="slides/slide10.xml"/><Relationship Id="rId13" Type="http://schemas.openxmlformats.org/officeDocument/2006/relationships/slide" Target="slides/slide11.xml"/><Relationship Id="rId14" Type="http://schemas.openxmlformats.org/officeDocument/2006/relationships/slide" Target="slides/slide12.xml"/><Relationship Id="rId15" Type="http://schemas.openxmlformats.org/officeDocument/2006/relationships/slide" Target="slides/slide13.xml"/><Relationship Id="rId16" Type="http://schemas.openxmlformats.org/officeDocument/2006/relationships/slide" Target="slides/slide14.xml"/><Relationship Id="rId17" Type="http://schemas.openxmlformats.org/officeDocument/2006/relationships/slide" Target="slides/slide15.xml"/><Relationship Id="rId18" Type="http://schemas.openxmlformats.org/officeDocument/2006/relationships/slide" Target="slides/slide16.xml"/><Relationship Id="rId19" Type="http://schemas.openxmlformats.org/officeDocument/2006/relationships/slide" Target="slides/slide17.xml"/><Relationship Id="rId1" Type="http://schemas.openxmlformats.org/officeDocument/2006/relationships/slideMaster" Target="slideMasters/slideMaster1.xml"/><Relationship Id="rId2" Type="http://schemas.openxmlformats.org/officeDocument/2006/relationships/slideMaster" Target="slideMasters/slideMaster2.xml"/><Relationship Id="rId3" Type="http://schemas.openxmlformats.org/officeDocument/2006/relationships/slide" Target="slides/slide1.xml"/><Relationship Id="rId4" Type="http://schemas.openxmlformats.org/officeDocument/2006/relationships/slide" Target="slides/slide2.xml"/><Relationship Id="rId5" Type="http://schemas.openxmlformats.org/officeDocument/2006/relationships/slide" Target="slides/slide3.xml"/><Relationship Id="rId6" Type="http://schemas.openxmlformats.org/officeDocument/2006/relationships/slide" Target="slides/slide4.xml"/><Relationship Id="rId7" Type="http://schemas.openxmlformats.org/officeDocument/2006/relationships/slide" Target="slides/slide5.xml"/><Relationship Id="rId8" Type="http://schemas.openxmlformats.org/officeDocument/2006/relationships/slide" Target="slides/slide6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038195B2-5DAB-C04B-BBFA-8C50ED007BBC}" type="datetimeFigureOut">
              <a:rPr lang="en-US" smtClean="0"/>
              <a:pPr/>
              <a:t>8/28/12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946AED3-678C-134E-8CD3-F43E516904FD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02607709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1606D834-5959-374E-99D5-DE9CE01D59CC}" type="datetimeFigureOut">
              <a:rPr lang="en-US" smtClean="0"/>
              <a:pPr/>
              <a:t>8/28/12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F9452A1A-C5F0-F44D-BD1E-B2FCC32749E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2832985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6.xml"/></Relationships>
</file>

<file path=ppt/notesSlides/_rels/notesSlide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0.xml"/></Relationships>
</file>

<file path=ppt/notesSlides/_rels/notesSlide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6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9452A1A-C5F0-F44D-BD1E-B2FCC32749E2}" type="slidenum">
              <a:rPr lang="en-US" smtClean="0"/>
              <a:pPr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06105220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9452A1A-C5F0-F44D-BD1E-B2FCC32749E2}" type="slidenum">
              <a:rPr lang="en-US" smtClean="0"/>
              <a:pPr/>
              <a:t>10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81765129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9452A1A-C5F0-F44D-BD1E-B2FCC32749E2}" type="slidenum">
              <a:rPr lang="en-US" smtClean="0"/>
              <a:pPr/>
              <a:t>16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0610522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2.pn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3.png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Relationship Id="rId2" Type="http://schemas.openxmlformats.org/officeDocument/2006/relationships/image" Target="../media/image2.png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Relationship Id="rId2" Type="http://schemas.openxmlformats.org/officeDocument/2006/relationships/image" Target="../media/image5.jpeg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Slid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24201" y="2880313"/>
            <a:ext cx="5829994" cy="1030655"/>
          </a:xfrm>
        </p:spPr>
        <p:txBody>
          <a:bodyPr>
            <a:normAutofit/>
          </a:bodyPr>
          <a:lstStyle>
            <a:lvl1pPr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990622-37E7-254D-B315-890CB9598B1B}" type="datetimeFigureOut">
              <a:rPr lang="en-US" smtClean="0"/>
              <a:pPr/>
              <a:t>8/28/12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A80E8A-8FBC-A44C-9331-66123D655AC9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7103804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990622-37E7-254D-B315-890CB9598B1B}" type="datetimeFigureOut">
              <a:rPr lang="en-US" smtClean="0"/>
              <a:pPr/>
              <a:t>8/28/12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A80E8A-8FBC-A44C-9331-66123D655AC9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7564990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990622-37E7-254D-B315-890CB9598B1B}" type="datetimeFigureOut">
              <a:rPr lang="en-US" smtClean="0"/>
              <a:pPr/>
              <a:t>8/28/12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A80E8A-8FBC-A44C-9331-66123D655AC9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4605260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990622-37E7-254D-B315-890CB9598B1B}" type="datetimeFigureOut">
              <a:rPr lang="en-US" smtClean="0"/>
              <a:pPr/>
              <a:t>8/28/12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A80E8A-8FBC-A44C-9331-66123D655AC9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8049592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990622-37E7-254D-B315-890CB9598B1B}" type="datetimeFigureOut">
              <a:rPr lang="en-US" smtClean="0"/>
              <a:pPr/>
              <a:t>8/28/12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A80E8A-8FBC-A44C-9331-66123D655AC9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0453981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990622-37E7-254D-B315-890CB9598B1B}" type="datetimeFigureOut">
              <a:rPr lang="en-US" smtClean="0"/>
              <a:pPr/>
              <a:t>8/28/12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A80E8A-8FBC-A44C-9331-66123D655AC9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2188192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990622-37E7-254D-B315-890CB9598B1B}" type="datetimeFigureOut">
              <a:rPr lang="en-US" smtClean="0"/>
              <a:pPr/>
              <a:t>8/28/12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A80E8A-8FBC-A44C-9331-66123D655AC9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1509266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990622-37E7-254D-B315-890CB9598B1B}" type="datetimeFigureOut">
              <a:rPr lang="en-US" smtClean="0"/>
              <a:pPr/>
              <a:t>8/28/12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84A37A-AFC2-4A01-80A1-FC20F2C0D5B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2142663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Drag picture to placeholder or click icon to add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990622-37E7-254D-B315-890CB9598B1B}" type="datetimeFigureOut">
              <a:rPr lang="en-US" smtClean="0"/>
              <a:pPr/>
              <a:t>8/28/12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A80E8A-8FBC-A44C-9331-66123D655AC9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386955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990622-37E7-254D-B315-890CB9598B1B}" type="datetimeFigureOut">
              <a:rPr lang="en-US" smtClean="0"/>
              <a:pPr/>
              <a:t>8/28/12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A80E8A-8FBC-A44C-9331-66123D655AC9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3914136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 hasCustomPrompt="1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990622-37E7-254D-B315-890CB9598B1B}" type="datetimeFigureOut">
              <a:rPr lang="en-US" smtClean="0"/>
              <a:pPr/>
              <a:t>8/28/12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A80E8A-8FBC-A44C-9331-66123D655AC9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1741669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990622-37E7-254D-B315-890CB9598B1B}" type="datetimeFigureOut">
              <a:rPr lang="en-US" smtClean="0"/>
              <a:pPr/>
              <a:t>8/28/12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7A80E8A-8FBC-A44C-9331-66123D655AC9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TextBox 7"/>
          <p:cNvSpPr txBox="1"/>
          <p:nvPr/>
        </p:nvSpPr>
        <p:spPr>
          <a:xfrm>
            <a:off x="331983" y="5584015"/>
            <a:ext cx="8477737" cy="8771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14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For more Information, contact us at: </a:t>
            </a:r>
            <a:r>
              <a:rPr lang="en-US" sz="1400" b="1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NCQTL@UW.EDU </a:t>
            </a:r>
            <a:r>
              <a:rPr lang="en-US" sz="14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or 877-731-0764</a:t>
            </a:r>
          </a:p>
          <a:p>
            <a:pPr marL="0" marR="0" indent="0" algn="ctr" defTabSz="457200" rtl="0" eaLnBrk="1" fontAlgn="auto" latinLnBrk="0" hangingPunct="1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9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This document was prepared under Grant #90HC0002 for the U.S. Department of Health and Human Services, </a:t>
            </a:r>
            <a:br>
              <a:rPr lang="en-US" sz="9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</a:br>
            <a:r>
              <a:rPr lang="en-US" sz="9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Administration for Children and Families, Office of Head Start, by the National Center on Quality Teaching and Learning.</a:t>
            </a:r>
          </a:p>
          <a:p>
            <a:pPr marL="0">
              <a:spcBef>
                <a:spcPts val="600"/>
              </a:spcBef>
            </a:pPr>
            <a:endParaRPr lang="en-US" sz="900" dirty="0"/>
          </a:p>
        </p:txBody>
      </p:sp>
    </p:spTree>
    <p:extLst>
      <p:ext uri="{BB962C8B-B14F-4D97-AF65-F5344CB8AC3E}">
        <p14:creationId xmlns:p14="http://schemas.microsoft.com/office/powerpoint/2010/main" val="32381889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1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021036165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>
  <p:cSld name="2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4733365" y="2708476"/>
            <a:ext cx="3313355" cy="1702160"/>
          </a:xfrm>
        </p:spPr>
        <p:txBody>
          <a:bodyPr>
            <a:normAutofit/>
          </a:bodyPr>
          <a:lstStyle>
            <a:lvl1pPr>
              <a:defRPr sz="36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4733365" y="4421080"/>
            <a:ext cx="3309803" cy="1260629"/>
          </a:xfrm>
        </p:spPr>
        <p:txBody>
          <a:bodyPr>
            <a:normAutofit/>
          </a:bodyPr>
          <a:lstStyle>
            <a:lvl1pPr marL="0" indent="0" algn="l">
              <a:buNone/>
              <a:defRPr sz="1800">
                <a:solidFill>
                  <a:srgbClr val="424242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4738744" y="1516828"/>
            <a:ext cx="2133600" cy="750981"/>
          </a:xfrm>
        </p:spPr>
        <p:txBody>
          <a:bodyPr anchor="b"/>
          <a:lstStyle>
            <a:lvl1pPr algn="l">
              <a:defRPr sz="2400"/>
            </a:lvl1pPr>
          </a:lstStyle>
          <a:p>
            <a:fld id="{7D990622-37E7-254D-B315-890CB9598B1B}" type="datetimeFigureOut">
              <a:rPr lang="en-US" smtClean="0"/>
              <a:pPr/>
              <a:t>8/28/12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5303520" y="5719966"/>
            <a:ext cx="2831592" cy="365125"/>
          </a:xfrm>
        </p:spPr>
        <p:txBody>
          <a:bodyPr>
            <a:normAutofit/>
          </a:bodyPr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4649096" y="5719966"/>
            <a:ext cx="643666" cy="365125"/>
          </a:xfrm>
        </p:spPr>
        <p:txBody>
          <a:bodyPr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fld id="{FA84A37A-AFC2-4A01-80A1-FC20F2C0D5BB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Slid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24201" y="2880313"/>
            <a:ext cx="5829994" cy="1030655"/>
          </a:xfrm>
        </p:spPr>
        <p:txBody>
          <a:bodyPr>
            <a:normAutofit/>
          </a:bodyPr>
          <a:lstStyle>
            <a:lvl1pPr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fld id="{7AEEDAE7-E26B-EE44-8C4B-F26137572B79}" type="datetimeFigureOut">
              <a:rPr lang="en-US" smtClean="0">
                <a:solidFill>
                  <a:srgbClr val="005DAA"/>
                </a:solidFill>
                <a:latin typeface="Arial" charset="0"/>
                <a:ea typeface="ＭＳ Ｐゴシック" charset="0"/>
                <a:cs typeface="ＭＳ Ｐゴシック" charset="0"/>
              </a:rPr>
              <a:pPr fontAlgn="base">
                <a:spcBef>
                  <a:spcPct val="0"/>
                </a:spcBef>
                <a:spcAft>
                  <a:spcPct val="0"/>
                </a:spcAft>
                <a:defRPr/>
              </a:pPr>
              <a:t>8/28/12</a:t>
            </a:fld>
            <a:endParaRPr lang="en-US">
              <a:solidFill>
                <a:srgbClr val="005DAA"/>
              </a:solidFill>
              <a:latin typeface="Arial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solidFill>
                <a:srgbClr val="005DAA"/>
              </a:solidFill>
              <a:latin typeface="Arial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fld id="{80E53508-F60E-9449-8DA4-643631CE1139}" type="slidenum">
              <a:rPr lang="en-US" smtClean="0">
                <a:solidFill>
                  <a:srgbClr val="005DAA"/>
                </a:solidFill>
                <a:latin typeface="Arial" charset="0"/>
                <a:ea typeface="ＭＳ Ｐゴシック" charset="0"/>
                <a:cs typeface="ＭＳ Ｐゴシック" charset="0"/>
              </a:rPr>
              <a:pPr fontAlgn="base">
                <a:spcBef>
                  <a:spcPct val="0"/>
                </a:spcBef>
                <a:spcAft>
                  <a:spcPct val="0"/>
                </a:spcAft>
                <a:defRPr/>
              </a:pPr>
              <a:t>‹#›</a:t>
            </a:fld>
            <a:endParaRPr lang="en-US">
              <a:solidFill>
                <a:srgbClr val="005DAA"/>
              </a:solidFill>
              <a:latin typeface="Arial" charset="0"/>
              <a:ea typeface="ＭＳ Ｐゴシック" charset="0"/>
              <a:cs typeface="ＭＳ Ｐゴシック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184045798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F97BCA50-106C-6644-88FD-7EB5C7BF4DA4}" type="datetimeFigureOut">
              <a:rPr lang="en-US" smtClean="0">
                <a:solidFill>
                  <a:srgbClr val="005DAA"/>
                </a:solidFill>
                <a:latin typeface="Calibri"/>
              </a:rPr>
              <a:pPr>
                <a:defRPr/>
              </a:pPr>
              <a:t>8/28/12</a:t>
            </a:fld>
            <a:endParaRPr lang="en-US">
              <a:solidFill>
                <a:srgbClr val="005DAA"/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>
              <a:solidFill>
                <a:srgbClr val="005DAA"/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8DB4ADF5-F659-8942-84FF-94FF3BE6F618}" type="slidenum">
              <a:rPr lang="en-US" smtClean="0">
                <a:solidFill>
                  <a:srgbClr val="005DAA"/>
                </a:solidFill>
                <a:latin typeface="Calibri"/>
              </a:rPr>
              <a:pPr>
                <a:defRPr/>
              </a:pPr>
              <a:t>‹#›</a:t>
            </a:fld>
            <a:endParaRPr lang="en-US">
              <a:solidFill>
                <a:srgbClr val="005DAA"/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356565738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99681038-AFC6-274B-A2DB-63A799E7F682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>
                <a:defRPr/>
              </a:pPr>
              <a:t>8/28/12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CDD25C4D-0B41-1D45-B68E-227375629129}" type="slidenum">
              <a:rPr lang="en-US" smtClean="0">
                <a:solidFill>
                  <a:srgbClr val="D4D4D4"/>
                </a:solidFill>
                <a:latin typeface="Calibri"/>
              </a:rPr>
              <a:pPr>
                <a:defRPr/>
              </a:pPr>
              <a:t>‹#›</a:t>
            </a:fld>
            <a:endParaRPr lang="en-US">
              <a:solidFill>
                <a:srgbClr val="D4D4D4"/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826816724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DD864BB0-D65B-3F4D-B3C2-8590CD1D9DA8}" type="datetimeFigureOut">
              <a:rPr lang="en-US" smtClean="0">
                <a:solidFill>
                  <a:srgbClr val="005DAA"/>
                </a:solidFill>
                <a:latin typeface="Calibri"/>
              </a:rPr>
              <a:pPr>
                <a:defRPr/>
              </a:pPr>
              <a:t>8/28/12</a:t>
            </a:fld>
            <a:endParaRPr lang="en-US">
              <a:solidFill>
                <a:srgbClr val="005DAA"/>
              </a:solidFill>
              <a:latin typeface="Calibri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>
              <a:solidFill>
                <a:srgbClr val="005DAA"/>
              </a:solidFill>
              <a:latin typeface="Calibri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A80AAAA4-2D55-A64D-8133-C99AF9A2344D}" type="slidenum">
              <a:rPr lang="en-US" smtClean="0">
                <a:solidFill>
                  <a:srgbClr val="005DAA"/>
                </a:solidFill>
                <a:latin typeface="Calibri"/>
              </a:rPr>
              <a:pPr>
                <a:defRPr/>
              </a:pPr>
              <a:t>‹#›</a:t>
            </a:fld>
            <a:endParaRPr lang="en-US">
              <a:solidFill>
                <a:srgbClr val="005DAA"/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171273999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>
                <a:solidFill>
                  <a:srgbClr val="005DAA"/>
                </a:solidFill>
                <a:latin typeface="Calibri"/>
              </a:rPr>
              <a:pPr/>
              <a:t>8/28/12</a:t>
            </a:fld>
            <a:endParaRPr lang="en-US" dirty="0">
              <a:solidFill>
                <a:srgbClr val="005DAA"/>
              </a:solidFill>
              <a:latin typeface="Calibri"/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srgbClr val="005DAA"/>
              </a:solidFill>
              <a:latin typeface="Calibri"/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srgbClr val="005DAA"/>
                </a:solidFill>
                <a:latin typeface="Calibri"/>
              </a:rPr>
              <a:pPr/>
              <a:t>‹#›</a:t>
            </a:fld>
            <a:endParaRPr lang="en-US" dirty="0">
              <a:solidFill>
                <a:srgbClr val="005DAA"/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531047812"/>
      </p:ext>
    </p:extLst>
  </p:cSld>
  <p:clrMapOvr>
    <a:masterClrMapping/>
  </p:clrMapOvr>
  <p:hf sldNum="0" hdr="0" ftr="0" dt="0"/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4606B1CD-03C9-C540-94D5-6DE218095403}" type="datetimeFigureOut">
              <a:rPr lang="en-US" smtClean="0">
                <a:solidFill>
                  <a:srgbClr val="005DAA"/>
                </a:solidFill>
                <a:latin typeface="Calibri"/>
              </a:rPr>
              <a:pPr>
                <a:defRPr/>
              </a:pPr>
              <a:t>8/28/12</a:t>
            </a:fld>
            <a:endParaRPr lang="en-US">
              <a:solidFill>
                <a:srgbClr val="005DAA"/>
              </a:solidFill>
              <a:latin typeface="Calibri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>
              <a:solidFill>
                <a:srgbClr val="005DAA"/>
              </a:solidFill>
              <a:latin typeface="Calibri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760B8B39-DD8C-FD4E-8BDE-E27FB80AF5EA}" type="slidenum">
              <a:rPr lang="en-US" smtClean="0">
                <a:solidFill>
                  <a:srgbClr val="005DAA"/>
                </a:solidFill>
                <a:latin typeface="Calibri"/>
              </a:rPr>
              <a:pPr>
                <a:defRPr/>
              </a:pPr>
              <a:t>‹#›</a:t>
            </a:fld>
            <a:endParaRPr lang="en-US">
              <a:solidFill>
                <a:srgbClr val="005DAA"/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797451062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>
                <a:solidFill>
                  <a:srgbClr val="005DAA"/>
                </a:solidFill>
                <a:latin typeface="Calibri"/>
              </a:rPr>
              <a:pPr/>
              <a:t>8/28/12</a:t>
            </a:fld>
            <a:endParaRPr lang="en-US" dirty="0">
              <a:solidFill>
                <a:srgbClr val="005DAA"/>
              </a:solidFill>
              <a:latin typeface="Calibri"/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srgbClr val="005DAA"/>
              </a:solidFill>
              <a:latin typeface="Calibri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srgbClr val="005DAA"/>
                </a:solidFill>
                <a:latin typeface="Calibri"/>
              </a:rPr>
              <a:pPr/>
              <a:t>‹#›</a:t>
            </a:fld>
            <a:endParaRPr lang="en-US" dirty="0">
              <a:solidFill>
                <a:srgbClr val="005DAA"/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633722604"/>
      </p:ext>
    </p:extLst>
  </p:cSld>
  <p:clrMapOvr>
    <a:masterClrMapping/>
  </p:clrMapOvr>
  <p:hf sldNum="0" hdr="0" ftr="0" dt="0"/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>
                <a:solidFill>
                  <a:srgbClr val="005DAA"/>
                </a:solidFill>
                <a:latin typeface="Calibri"/>
              </a:rPr>
              <a:pPr/>
              <a:t>8/28/12</a:t>
            </a:fld>
            <a:endParaRPr lang="en-US" dirty="0">
              <a:solidFill>
                <a:srgbClr val="005DAA"/>
              </a:solidFill>
              <a:latin typeface="Calibri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srgbClr val="005DAA"/>
              </a:solidFill>
              <a:latin typeface="Calibri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srgbClr val="005DAA"/>
                </a:solidFill>
                <a:latin typeface="Calibri"/>
              </a:rPr>
              <a:pPr/>
              <a:t>‹#›</a:t>
            </a:fld>
            <a:endParaRPr lang="en-US" dirty="0">
              <a:solidFill>
                <a:srgbClr val="005DAA"/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333005863"/>
      </p:ext>
    </p:extLst>
  </p:cSld>
  <p:clrMapOvr>
    <a:masterClrMapping/>
  </p:clrMapOvr>
  <p:hf sldNum="0" hdr="0" ftr="0" dt="0"/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Drag picture to placeholder or click icon to add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>
                <a:solidFill>
                  <a:srgbClr val="005DAA"/>
                </a:solidFill>
                <a:latin typeface="Calibri"/>
              </a:rPr>
              <a:pPr/>
              <a:t>8/28/12</a:t>
            </a:fld>
            <a:endParaRPr lang="en-US" dirty="0">
              <a:solidFill>
                <a:srgbClr val="005DAA"/>
              </a:solidFill>
              <a:latin typeface="Calibri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srgbClr val="005DAA"/>
              </a:solidFill>
              <a:latin typeface="Calibri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srgbClr val="005DAA"/>
                </a:solidFill>
                <a:latin typeface="Calibri"/>
              </a:rPr>
              <a:pPr/>
              <a:t>‹#›</a:t>
            </a:fld>
            <a:endParaRPr lang="en-US" dirty="0">
              <a:solidFill>
                <a:srgbClr val="005DAA"/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67324989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  <p:hf sldNum="0" hdr="0" ftr="0" dt="0"/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>
                <a:solidFill>
                  <a:srgbClr val="005DAA"/>
                </a:solidFill>
                <a:latin typeface="Calibri"/>
              </a:rPr>
              <a:pPr/>
              <a:t>8/28/12</a:t>
            </a:fld>
            <a:endParaRPr lang="en-US" dirty="0">
              <a:solidFill>
                <a:srgbClr val="005DAA"/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srgbClr val="005DAA"/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srgbClr val="005DAA"/>
                </a:solidFill>
                <a:latin typeface="Calibri"/>
              </a:rPr>
              <a:pPr/>
              <a:t>‹#›</a:t>
            </a:fld>
            <a:endParaRPr lang="en-US" dirty="0">
              <a:solidFill>
                <a:srgbClr val="005DAA"/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033208282"/>
      </p:ext>
    </p:extLst>
  </p:cSld>
  <p:clrMapOvr>
    <a:masterClrMapping/>
  </p:clrMapOvr>
  <p:hf sldNum="0" hdr="0" ftr="0" dt="0"/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>
                <a:solidFill>
                  <a:srgbClr val="005DAA"/>
                </a:solidFill>
                <a:latin typeface="Calibri"/>
              </a:rPr>
              <a:pPr/>
              <a:t>8/28/12</a:t>
            </a:fld>
            <a:endParaRPr lang="en-US" dirty="0">
              <a:solidFill>
                <a:srgbClr val="005DAA"/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srgbClr val="005DAA"/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>
                <a:solidFill>
                  <a:srgbClr val="005DAA"/>
                </a:solidFill>
                <a:latin typeface="Calibri"/>
              </a:rPr>
              <a:pPr/>
              <a:t>‹#›</a:t>
            </a:fld>
            <a:endParaRPr lang="en-US" dirty="0">
              <a:solidFill>
                <a:srgbClr val="005DAA"/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423607318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  <p:hf sldNum="0" hdr="0" ftr="0" dt="0"/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8/28/12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46352126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slideLayout" Target="../slideLayouts/slideLayout12.xml"/><Relationship Id="rId13" Type="http://schemas.openxmlformats.org/officeDocument/2006/relationships/slideLayout" Target="../slideLayouts/slideLayout13.xml"/><Relationship Id="rId14" Type="http://schemas.openxmlformats.org/officeDocument/2006/relationships/slideLayout" Target="../slideLayouts/slideLayout14.xml"/><Relationship Id="rId15" Type="http://schemas.openxmlformats.org/officeDocument/2006/relationships/theme" Target="../theme/theme1.xml"/><Relationship Id="rId16" Type="http://schemas.openxmlformats.org/officeDocument/2006/relationships/image" Target="../media/image1.png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_rels/slideMaster2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25.xml"/><Relationship Id="rId12" Type="http://schemas.openxmlformats.org/officeDocument/2006/relationships/slideLayout" Target="../slideLayouts/slideLayout26.xml"/><Relationship Id="rId13" Type="http://schemas.openxmlformats.org/officeDocument/2006/relationships/theme" Target="../theme/theme2.xml"/><Relationship Id="rId14" Type="http://schemas.openxmlformats.org/officeDocument/2006/relationships/image" Target="../media/image4.png"/><Relationship Id="rId1" Type="http://schemas.openxmlformats.org/officeDocument/2006/relationships/slideLayout" Target="../slideLayouts/slideLayout15.xml"/><Relationship Id="rId2" Type="http://schemas.openxmlformats.org/officeDocument/2006/relationships/slideLayout" Target="../slideLayouts/slideLayout16.xml"/><Relationship Id="rId3" Type="http://schemas.openxmlformats.org/officeDocument/2006/relationships/slideLayout" Target="../slideLayouts/slideLayout17.xml"/><Relationship Id="rId4" Type="http://schemas.openxmlformats.org/officeDocument/2006/relationships/slideLayout" Target="../slideLayouts/slideLayout18.xml"/><Relationship Id="rId5" Type="http://schemas.openxmlformats.org/officeDocument/2006/relationships/slideLayout" Target="../slideLayouts/slideLayout19.xml"/><Relationship Id="rId6" Type="http://schemas.openxmlformats.org/officeDocument/2006/relationships/slideLayout" Target="../slideLayouts/slideLayout20.xml"/><Relationship Id="rId7" Type="http://schemas.openxmlformats.org/officeDocument/2006/relationships/slideLayout" Target="../slideLayouts/slideLayout21.xml"/><Relationship Id="rId8" Type="http://schemas.openxmlformats.org/officeDocument/2006/relationships/slideLayout" Target="../slideLayouts/slideLayout22.xml"/><Relationship Id="rId9" Type="http://schemas.openxmlformats.org/officeDocument/2006/relationships/slideLayout" Target="../slideLayouts/slideLayout23.xml"/><Relationship Id="rId10" Type="http://schemas.openxmlformats.org/officeDocument/2006/relationships/slideLayout" Target="../slideLayouts/slideLayout2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6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D990622-37E7-254D-B315-890CB9598B1B}" type="datetimeFigureOut">
              <a:rPr lang="en-US" smtClean="0"/>
              <a:pPr/>
              <a:t>8/28/12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7A80E8A-8FBC-A44C-9331-66123D655AC9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4560412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919" r:id="rId1"/>
    <p:sldLayoutId id="2147483920" r:id="rId2"/>
    <p:sldLayoutId id="2147483921" r:id="rId3"/>
    <p:sldLayoutId id="2147483922" r:id="rId4"/>
    <p:sldLayoutId id="2147483923" r:id="rId5"/>
    <p:sldLayoutId id="2147483924" r:id="rId6"/>
    <p:sldLayoutId id="2147483925" r:id="rId7"/>
    <p:sldLayoutId id="2147483926" r:id="rId8"/>
    <p:sldLayoutId id="2147483927" r:id="rId9"/>
    <p:sldLayoutId id="2147483928" r:id="rId10"/>
    <p:sldLayoutId id="2147483929" r:id="rId11"/>
    <p:sldLayoutId id="2147483930" r:id="rId12"/>
    <p:sldLayoutId id="2147483931" r:id="rId13"/>
    <p:sldLayoutId id="2147483932" r:id="rId14"/>
  </p:sldLayoutIdLst>
  <p:txStyles>
    <p:titleStyle>
      <a:lvl1pPr algn="ctr" defTabSz="457200" rtl="0" eaLnBrk="1" latinLnBrk="0" hangingPunct="1">
        <a:spcBef>
          <a:spcPct val="0"/>
        </a:spcBef>
        <a:buNone/>
        <a:defRPr sz="3600" kern="1200" cap="all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4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914400" fontAlgn="base">
              <a:spcBef>
                <a:spcPct val="0"/>
              </a:spcBef>
              <a:spcAft>
                <a:spcPct val="0"/>
              </a:spcAft>
              <a:defRPr/>
            </a:pPr>
            <a:fld id="{7AEEDAE7-E26B-EE44-8C4B-F26137572B79}" type="datetimeFigureOut">
              <a:rPr lang="en-US" smtClean="0">
                <a:solidFill>
                  <a:srgbClr val="005DAA"/>
                </a:solidFill>
                <a:latin typeface="Arial" charset="0"/>
                <a:ea typeface="ＭＳ Ｐゴシック" charset="0"/>
                <a:cs typeface="ＭＳ Ｐゴシック" charset="0"/>
              </a:rPr>
              <a:pPr defTabSz="914400" fontAlgn="base">
                <a:spcBef>
                  <a:spcPct val="0"/>
                </a:spcBef>
                <a:spcAft>
                  <a:spcPct val="0"/>
                </a:spcAft>
                <a:defRPr/>
              </a:pPr>
              <a:t>8/28/12</a:t>
            </a:fld>
            <a:endParaRPr lang="en-US">
              <a:solidFill>
                <a:srgbClr val="005DAA"/>
              </a:solidFill>
              <a:latin typeface="Arial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914400" fontAlgn="base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solidFill>
                <a:srgbClr val="005DAA"/>
              </a:solidFill>
              <a:latin typeface="Arial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914400" fontAlgn="base">
              <a:spcBef>
                <a:spcPct val="0"/>
              </a:spcBef>
              <a:spcAft>
                <a:spcPct val="0"/>
              </a:spcAft>
              <a:defRPr/>
            </a:pPr>
            <a:fld id="{80E53508-F60E-9449-8DA4-643631CE1139}" type="slidenum">
              <a:rPr lang="en-US" smtClean="0">
                <a:solidFill>
                  <a:srgbClr val="005DAA"/>
                </a:solidFill>
                <a:latin typeface="Arial" charset="0"/>
                <a:ea typeface="ＭＳ Ｐゴシック" charset="0"/>
                <a:cs typeface="ＭＳ Ｐゴシック" charset="0"/>
              </a:rPr>
              <a:pPr defTabSz="914400" fontAlgn="base">
                <a:spcBef>
                  <a:spcPct val="0"/>
                </a:spcBef>
                <a:spcAft>
                  <a:spcPct val="0"/>
                </a:spcAft>
                <a:defRPr/>
              </a:pPr>
              <a:t>‹#›</a:t>
            </a:fld>
            <a:endParaRPr lang="en-US">
              <a:solidFill>
                <a:srgbClr val="005DAA"/>
              </a:solidFill>
              <a:latin typeface="Arial" charset="0"/>
              <a:ea typeface="ＭＳ Ｐゴシック" charset="0"/>
              <a:cs typeface="ＭＳ Ｐゴシック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88809716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934" r:id="rId1"/>
    <p:sldLayoutId id="2147483935" r:id="rId2"/>
    <p:sldLayoutId id="2147483936" r:id="rId3"/>
    <p:sldLayoutId id="2147483937" r:id="rId4"/>
    <p:sldLayoutId id="2147483938" r:id="rId5"/>
    <p:sldLayoutId id="2147483939" r:id="rId6"/>
    <p:sldLayoutId id="2147483940" r:id="rId7"/>
    <p:sldLayoutId id="2147483941" r:id="rId8"/>
    <p:sldLayoutId id="2147483942" r:id="rId9"/>
    <p:sldLayoutId id="2147483943" r:id="rId10"/>
    <p:sldLayoutId id="2147483944" r:id="rId11"/>
    <p:sldLayoutId id="2147483945" r:id="rId12"/>
  </p:sldLayoutIdLst>
  <p:timing>
    <p:tnLst>
      <p:par>
        <p:cTn xmlns:p14="http://schemas.microsoft.com/office/powerpoint/2010/main" id="1" dur="indefinite" restart="never" nodeType="tmRoot"/>
      </p:par>
    </p:tnLst>
  </p:timing>
  <p:txStyles>
    <p:titleStyle>
      <a:lvl1pPr algn="ctr" defTabSz="457200" rtl="0" eaLnBrk="1" latinLnBrk="0" hangingPunct="1">
        <a:spcBef>
          <a:spcPct val="0"/>
        </a:spcBef>
        <a:buNone/>
        <a:defRPr sz="3600" kern="1200" cap="all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4" Type="http://schemas.openxmlformats.org/officeDocument/2006/relationships/image" Target="../media/image8.jpeg"/><Relationship Id="rId1" Type="http://schemas.openxmlformats.org/officeDocument/2006/relationships/slideLayout" Target="../slideLayouts/slideLayout1.xml"/><Relationship Id="rId2" Type="http://schemas.openxmlformats.org/officeDocument/2006/relationships/image" Target="../media/image6.jpe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9.png"/><Relationship Id="rId3" Type="http://schemas.openxmlformats.org/officeDocument/2006/relationships/image" Target="../media/image10.png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4" Type="http://schemas.openxmlformats.org/officeDocument/2006/relationships/image" Target="../media/image11.png"/><Relationship Id="rId1" Type="http://schemas.microsoft.com/office/2007/relationships/media" Target="../media/media1.wmv"/><Relationship Id="rId2" Type="http://schemas.openxmlformats.org/officeDocument/2006/relationships/video" Target="../media/media1.wmv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4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4" Type="http://schemas.openxmlformats.org/officeDocument/2006/relationships/image" Target="../media/image12.png"/><Relationship Id="rId1" Type="http://schemas.microsoft.com/office/2007/relationships/media" Target="../media/media2.wmv"/><Relationship Id="rId2" Type="http://schemas.openxmlformats.org/officeDocument/2006/relationships/video" Target="../media/media2.wmv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4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4" Type="http://schemas.openxmlformats.org/officeDocument/2006/relationships/image" Target="../media/image14.jpeg"/><Relationship Id="rId5" Type="http://schemas.openxmlformats.org/officeDocument/2006/relationships/image" Target="../media/image15.jpe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4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4" Type="http://schemas.openxmlformats.org/officeDocument/2006/relationships/image" Target="../media/image16.png"/><Relationship Id="rId1" Type="http://schemas.microsoft.com/office/2007/relationships/media" Target="../media/media3.wmv"/><Relationship Id="rId2" Type="http://schemas.openxmlformats.org/officeDocument/2006/relationships/video" Target="../media/media3.wmv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4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4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4" Type="http://schemas.openxmlformats.org/officeDocument/2006/relationships/image" Target="../media/image19.jpe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7.png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3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/>
        </p:nvSpPr>
        <p:spPr>
          <a:xfrm>
            <a:off x="3088356" y="2722643"/>
            <a:ext cx="5884322" cy="1461822"/>
          </a:xfrm>
          <a:prstGeom prst="rect">
            <a:avLst/>
          </a:prstGeom>
          <a:solidFill>
            <a:srgbClr val="02499D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1900" dirty="0">
                <a:solidFill>
                  <a:prstClr val="white">
                    <a:lumMod val="95000"/>
                  </a:prstClr>
                </a:solidFill>
              </a:rPr>
              <a:t>Behavior Guidance:</a:t>
            </a:r>
            <a:br>
              <a:rPr lang="en-US" sz="1900" dirty="0">
                <a:solidFill>
                  <a:prstClr val="white">
                    <a:lumMod val="95000"/>
                  </a:prstClr>
                </a:solidFill>
              </a:rPr>
            </a:br>
            <a:r>
              <a:rPr lang="en-US" sz="2900" dirty="0">
                <a:solidFill>
                  <a:prstClr val="white">
                    <a:lumMod val="95000"/>
                  </a:prstClr>
                </a:solidFill>
              </a:rPr>
              <a:t>CREATING CLASSROOM RULES</a:t>
            </a:r>
            <a:endParaRPr lang="en-US" sz="2800" dirty="0"/>
          </a:p>
        </p:txBody>
      </p:sp>
      <p:sp>
        <p:nvSpPr>
          <p:cNvPr id="5" name="TextBox 4"/>
          <p:cNvSpPr txBox="1"/>
          <p:nvPr/>
        </p:nvSpPr>
        <p:spPr>
          <a:xfrm>
            <a:off x="7315200" y="6642556"/>
            <a:ext cx="1676400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800" dirty="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FALL 2012</a:t>
            </a:r>
            <a:endParaRPr lang="en-US" sz="8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  <p:sp>
        <p:nvSpPr>
          <p:cNvPr id="9" name="Rectangle 8"/>
          <p:cNvSpPr/>
          <p:nvPr/>
        </p:nvSpPr>
        <p:spPr>
          <a:xfrm>
            <a:off x="120946" y="4184465"/>
            <a:ext cx="2967410" cy="2599197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3088357" y="5443057"/>
            <a:ext cx="3059718" cy="1340605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8" name="Picture 7" descr="NeveahClimbingStructure_cropped.jpg"/>
          <p:cNvPicPr>
            <a:picLocks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108515" y="5482458"/>
            <a:ext cx="1435608" cy="1210739"/>
          </a:xfrm>
          <a:prstGeom prst="rect">
            <a:avLst/>
          </a:prstGeom>
        </p:spPr>
      </p:pic>
      <p:pic>
        <p:nvPicPr>
          <p:cNvPr id="14" name="Picture 13" descr="MickeyasAnthonyDrawChalkCRP.jpg"/>
          <p:cNvPicPr>
            <a:picLocks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1051" y="4279830"/>
            <a:ext cx="2827510" cy="2409233"/>
          </a:xfrm>
          <a:prstGeom prst="rect">
            <a:avLst/>
          </a:prstGeom>
        </p:spPr>
      </p:pic>
      <p:pic>
        <p:nvPicPr>
          <p:cNvPr id="15" name="Picture 14" descr="ChildMonkeyBarCROP.jpg"/>
          <p:cNvPicPr>
            <a:picLocks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50125" y="5482457"/>
            <a:ext cx="1417320" cy="120643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2505942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House-Graphic_outline-3foundations.png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784" b="1"/>
          <a:stretch/>
        </p:blipFill>
        <p:spPr>
          <a:xfrm>
            <a:off x="818445" y="1600200"/>
            <a:ext cx="7323666" cy="5339817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FRAMEWORK FOR EFFECTIVE PRACTICE </a:t>
            </a:r>
            <a:br>
              <a:rPr lang="en-US" dirty="0"/>
            </a:br>
            <a:r>
              <a:rPr lang="en-US" sz="2200" dirty="0"/>
              <a:t>SUPPORTING SCHOOL READINESS FOR ALL CHILDREN</a:t>
            </a:r>
          </a:p>
        </p:txBody>
      </p:sp>
      <p:pic>
        <p:nvPicPr>
          <p:cNvPr id="4" name="Content Placeholder 3" descr="House-Framework-10-23-2011-2.png"/>
          <p:cNvPicPr>
            <a:picLocks noGrp="1" noChangeAspect="1"/>
          </p:cNvPicPr>
          <p:nvPr>
            <p:ph idx="1"/>
          </p:nvPr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4253" b="2181"/>
          <a:stretch/>
        </p:blipFill>
        <p:spPr>
          <a:xfrm>
            <a:off x="1817979" y="1840941"/>
            <a:ext cx="5592525" cy="4646655"/>
          </a:xfrm>
        </p:spPr>
      </p:pic>
      <p:sp>
        <p:nvSpPr>
          <p:cNvPr id="3" name="Rectangle 2"/>
          <p:cNvSpPr/>
          <p:nvPr/>
        </p:nvSpPr>
        <p:spPr>
          <a:xfrm>
            <a:off x="1072444" y="1840941"/>
            <a:ext cx="6985000" cy="3704726"/>
          </a:xfrm>
          <a:prstGeom prst="rect">
            <a:avLst/>
          </a:prstGeom>
          <a:solidFill>
            <a:schemeClr val="bg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prstClr val="white"/>
              </a:solidFill>
              <a:latin typeface="Calibri"/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1636889" y="4331227"/>
            <a:ext cx="5773615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dirty="0" smtClean="0">
                <a:solidFill>
                  <a:srgbClr val="3366FF"/>
                </a:solidFill>
                <a:latin typeface="Century Gothic"/>
                <a:cs typeface="Century Gothic"/>
              </a:rPr>
              <a:t>FOCUS ON</a:t>
            </a:r>
          </a:p>
          <a:p>
            <a:pPr algn="ctr"/>
            <a:r>
              <a:rPr lang="en-US" sz="3600" dirty="0" smtClean="0">
                <a:solidFill>
                  <a:srgbClr val="3366FF"/>
                </a:solidFill>
                <a:latin typeface="Century Gothic"/>
                <a:cs typeface="Century Gothic"/>
              </a:rPr>
              <a:t>FOUNDATION</a:t>
            </a:r>
            <a:endParaRPr lang="en-US" sz="3600" dirty="0">
              <a:solidFill>
                <a:srgbClr val="3366FF"/>
              </a:solidFill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385026624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2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  <p:bldP spid="6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24556" y="457200"/>
            <a:ext cx="8485165" cy="1143000"/>
          </a:xfrm>
        </p:spPr>
        <p:txBody>
          <a:bodyPr/>
          <a:lstStyle/>
          <a:p>
            <a:r>
              <a:rPr lang="en-US" dirty="0" smtClean="0"/>
              <a:t>Objectives</a:t>
            </a:r>
            <a:endParaRPr lang="en-US" dirty="0"/>
          </a:p>
        </p:txBody>
      </p:sp>
      <p:sp>
        <p:nvSpPr>
          <p:cNvPr id="9" name="Rectangle 8"/>
          <p:cNvSpPr/>
          <p:nvPr/>
        </p:nvSpPr>
        <p:spPr>
          <a:xfrm>
            <a:off x="473364" y="2897909"/>
            <a:ext cx="2424545" cy="1119909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800" dirty="0" smtClean="0">
                <a:latin typeface="Century Gothic"/>
                <a:cs typeface="Century Gothic"/>
              </a:rPr>
              <a:t>DEFINE</a:t>
            </a:r>
            <a:endParaRPr lang="en-US" sz="2800" dirty="0">
              <a:latin typeface="Century Gothic"/>
              <a:cs typeface="Century Gothic"/>
            </a:endParaRPr>
          </a:p>
        </p:txBody>
      </p:sp>
      <p:sp>
        <p:nvSpPr>
          <p:cNvPr id="16" name="Rectangle 15"/>
          <p:cNvSpPr/>
          <p:nvPr/>
        </p:nvSpPr>
        <p:spPr>
          <a:xfrm>
            <a:off x="475673" y="4274127"/>
            <a:ext cx="2424545" cy="1119909"/>
          </a:xfrm>
          <a:prstGeom prst="rect">
            <a:avLst/>
          </a:prstGeom>
          <a:solidFill>
            <a:schemeClr val="accent6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800" dirty="0" smtClean="0">
                <a:latin typeface="Century Gothic"/>
                <a:cs typeface="Century Gothic"/>
              </a:rPr>
              <a:t>PROCESS</a:t>
            </a:r>
            <a:endParaRPr lang="en-US" sz="2800" dirty="0">
              <a:latin typeface="Century Gothic"/>
              <a:cs typeface="Century Gothic"/>
            </a:endParaRPr>
          </a:p>
        </p:txBody>
      </p:sp>
      <p:sp>
        <p:nvSpPr>
          <p:cNvPr id="20" name="Rectangle 19"/>
          <p:cNvSpPr/>
          <p:nvPr/>
        </p:nvSpPr>
        <p:spPr>
          <a:xfrm>
            <a:off x="3073401" y="2900218"/>
            <a:ext cx="5597235" cy="1117600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800" dirty="0" smtClean="0">
                <a:latin typeface="Century Gothic"/>
                <a:cs typeface="Century Gothic"/>
              </a:rPr>
              <a:t>MEANINGFUL RULES</a:t>
            </a:r>
            <a:endParaRPr lang="en-US" sz="2800" dirty="0">
              <a:latin typeface="Century Gothic"/>
              <a:cs typeface="Century Gothic"/>
            </a:endParaRPr>
          </a:p>
        </p:txBody>
      </p:sp>
      <p:sp>
        <p:nvSpPr>
          <p:cNvPr id="21" name="Rectangle 20"/>
          <p:cNvSpPr/>
          <p:nvPr/>
        </p:nvSpPr>
        <p:spPr>
          <a:xfrm>
            <a:off x="3075710" y="4276436"/>
            <a:ext cx="5597235" cy="1115291"/>
          </a:xfrm>
          <a:prstGeom prst="rect">
            <a:avLst/>
          </a:prstGeom>
          <a:solidFill>
            <a:srgbClr val="E46C0A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800" b="1" dirty="0" smtClean="0">
                <a:latin typeface="Century Gothic"/>
                <a:cs typeface="Century Gothic"/>
              </a:rPr>
              <a:t>GUIDE</a:t>
            </a:r>
            <a:endParaRPr lang="en-US" sz="2800" b="1" dirty="0"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248716659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Childrens-Definition-of-Rules_subs.wmv">
            <a:hlinkClick r:id="" action="ppaction://media"/>
          </p:cNvPr>
          <p:cNvPicPr/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7543379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algn="ctr"/>
            <a:r>
              <a:rPr lang="en-US" smtClean="0">
                <a:ln w="10541" cmpd="sng">
                  <a:noFill/>
                  <a:prstDash val="solid"/>
                </a:ln>
              </a:rPr>
              <a:t>Rules</a:t>
            </a:r>
            <a:r>
              <a:rPr lang="en-US" smtClean="0"/>
              <a:t> </a:t>
            </a:r>
            <a:endParaRPr lang="en-US" dirty="0"/>
          </a:p>
        </p:txBody>
      </p:sp>
      <p:sp>
        <p:nvSpPr>
          <p:cNvPr id="10" name="Content Placeholder 9"/>
          <p:cNvSpPr>
            <a:spLocks noGrp="1"/>
          </p:cNvSpPr>
          <p:nvPr>
            <p:ph sz="half" idx="2"/>
          </p:nvPr>
        </p:nvSpPr>
        <p:spPr>
          <a:xfrm>
            <a:off x="1354151" y="4166018"/>
            <a:ext cx="6681494" cy="2195522"/>
          </a:xfrm>
        </p:spPr>
        <p:txBody>
          <a:bodyPr>
            <a:normAutofit/>
          </a:bodyPr>
          <a:lstStyle/>
          <a:p>
            <a:pPr marL="0" lvl="0" indent="0">
              <a:buNone/>
            </a:pPr>
            <a:r>
              <a:rPr lang="en-US" sz="2800" dirty="0" smtClean="0"/>
              <a:t>…</a:t>
            </a:r>
            <a:r>
              <a:rPr lang="en-US" sz="2800" dirty="0"/>
              <a:t>consistent </a:t>
            </a:r>
            <a:r>
              <a:rPr lang="en-US" sz="2800" dirty="0" smtClean="0"/>
              <a:t>limit-setting </a:t>
            </a:r>
            <a:r>
              <a:rPr lang="en-US" sz="2800" dirty="0"/>
              <a:t>and norms of behavior that help students feel calm and safe and likely to succeed</a:t>
            </a:r>
            <a:r>
              <a:rPr lang="en-US" sz="2800" dirty="0" smtClean="0"/>
              <a:t>. </a:t>
            </a:r>
          </a:p>
          <a:p>
            <a:pPr marL="0" lvl="0" indent="0" algn="r">
              <a:spcBef>
                <a:spcPts val="984"/>
              </a:spcBef>
              <a:buNone/>
            </a:pPr>
            <a:r>
              <a:rPr lang="en-US" sz="1600" dirty="0" smtClean="0"/>
              <a:t>Webster</a:t>
            </a:r>
            <a:r>
              <a:rPr lang="en-US" sz="1600" dirty="0"/>
              <a:t>-Stratton  2010, p. </a:t>
            </a:r>
            <a:r>
              <a:rPr lang="en-US" sz="1600" dirty="0" smtClean="0"/>
              <a:t>50 </a:t>
            </a:r>
            <a:endParaRPr lang="en-US" sz="1600" dirty="0"/>
          </a:p>
          <a:p>
            <a:endParaRPr lang="en-US" dirty="0"/>
          </a:p>
        </p:txBody>
      </p:sp>
      <p:sp>
        <p:nvSpPr>
          <p:cNvPr id="2" name="Rectangle 1"/>
          <p:cNvSpPr/>
          <p:nvPr/>
        </p:nvSpPr>
        <p:spPr>
          <a:xfrm>
            <a:off x="1293098" y="2078296"/>
            <a:ext cx="6003638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800" dirty="0">
                <a:latin typeface="Century Gothic"/>
                <a:cs typeface="Century Gothic"/>
              </a:rPr>
              <a:t>Standards for behavior, understood by </a:t>
            </a:r>
            <a:r>
              <a:rPr lang="en-US" sz="2800" dirty="0" smtClean="0">
                <a:latin typeface="Century Gothic"/>
                <a:cs typeface="Century Gothic"/>
              </a:rPr>
              <a:t>all.</a:t>
            </a:r>
            <a:endParaRPr lang="en-US" sz="2800" dirty="0">
              <a:latin typeface="Century Gothic"/>
              <a:cs typeface="Century Gothic"/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3217606" y="3124105"/>
            <a:ext cx="2188219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600" dirty="0" err="1">
                <a:latin typeface="Century Gothic"/>
                <a:cs typeface="Century Gothic"/>
              </a:rPr>
              <a:t>Gartrell</a:t>
            </a:r>
            <a:r>
              <a:rPr lang="en-US" sz="1600" dirty="0">
                <a:latin typeface="Century Gothic"/>
                <a:cs typeface="Century Gothic"/>
              </a:rPr>
              <a:t>, 2007, p. 259</a:t>
            </a:r>
          </a:p>
        </p:txBody>
      </p:sp>
      <p:sp>
        <p:nvSpPr>
          <p:cNvPr id="5" name="TextBox 4"/>
          <p:cNvSpPr txBox="1"/>
          <p:nvPr/>
        </p:nvSpPr>
        <p:spPr>
          <a:xfrm>
            <a:off x="750462" y="1789551"/>
            <a:ext cx="594634" cy="156966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9600" b="1" dirty="0" smtClean="0">
                <a:solidFill>
                  <a:schemeClr val="accent6"/>
                </a:solidFill>
                <a:latin typeface="Arial Unicode MS"/>
                <a:cs typeface="Arial Unicode MS"/>
              </a:rPr>
              <a:t>“</a:t>
            </a:r>
            <a:endParaRPr lang="en-US" sz="9600" b="1" dirty="0">
              <a:solidFill>
                <a:schemeClr val="accent6"/>
              </a:solidFill>
              <a:latin typeface="Arial Unicode MS"/>
              <a:cs typeface="Arial Unicode MS"/>
            </a:endParaRPr>
          </a:p>
        </p:txBody>
      </p:sp>
      <p:sp>
        <p:nvSpPr>
          <p:cNvPr id="11" name="TextBox 10"/>
          <p:cNvSpPr txBox="1"/>
          <p:nvPr/>
        </p:nvSpPr>
        <p:spPr>
          <a:xfrm>
            <a:off x="5288639" y="2318588"/>
            <a:ext cx="594634" cy="156966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9600" b="1" dirty="0" smtClean="0">
                <a:solidFill>
                  <a:schemeClr val="accent6"/>
                </a:solidFill>
                <a:latin typeface="Arial Unicode MS"/>
                <a:cs typeface="Arial Unicode MS"/>
              </a:rPr>
              <a:t>”</a:t>
            </a:r>
            <a:endParaRPr lang="en-US" sz="9600" b="1" dirty="0">
              <a:solidFill>
                <a:schemeClr val="accent6"/>
              </a:solidFill>
              <a:latin typeface="Arial Unicode MS"/>
              <a:cs typeface="Arial Unicode MS"/>
            </a:endParaRPr>
          </a:p>
        </p:txBody>
      </p:sp>
      <p:sp>
        <p:nvSpPr>
          <p:cNvPr id="12" name="TextBox 11"/>
          <p:cNvSpPr txBox="1"/>
          <p:nvPr/>
        </p:nvSpPr>
        <p:spPr>
          <a:xfrm>
            <a:off x="741231" y="3893133"/>
            <a:ext cx="594634" cy="156966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9600" b="1" dirty="0" smtClean="0">
                <a:solidFill>
                  <a:schemeClr val="accent6"/>
                </a:solidFill>
                <a:latin typeface="Arial Unicode MS"/>
                <a:cs typeface="Arial Unicode MS"/>
              </a:rPr>
              <a:t>“</a:t>
            </a:r>
            <a:endParaRPr lang="en-US" sz="9600" b="1" dirty="0">
              <a:solidFill>
                <a:schemeClr val="accent6"/>
              </a:solidFill>
              <a:latin typeface="Arial Unicode MS"/>
              <a:cs typeface="Arial Unicode MS"/>
            </a:endParaRPr>
          </a:p>
        </p:txBody>
      </p:sp>
      <p:sp>
        <p:nvSpPr>
          <p:cNvPr id="13" name="TextBox 12"/>
          <p:cNvSpPr txBox="1"/>
          <p:nvPr/>
        </p:nvSpPr>
        <p:spPr>
          <a:xfrm>
            <a:off x="7855541" y="4807534"/>
            <a:ext cx="594634" cy="156966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9600" b="1" dirty="0" smtClean="0">
                <a:solidFill>
                  <a:schemeClr val="accent6"/>
                </a:solidFill>
                <a:latin typeface="Arial Unicode MS"/>
                <a:cs typeface="Arial Unicode MS"/>
              </a:rPr>
              <a:t>”</a:t>
            </a:r>
            <a:endParaRPr lang="en-US" sz="9600" b="1" dirty="0">
              <a:solidFill>
                <a:schemeClr val="accent6"/>
              </a:solidFill>
              <a:latin typeface="Arial Unicode MS"/>
              <a:cs typeface="Arial Unicode MS"/>
            </a:endParaRPr>
          </a:p>
        </p:txBody>
      </p:sp>
    </p:spTree>
    <p:extLst>
      <p:ext uri="{BB962C8B-B14F-4D97-AF65-F5344CB8AC3E}">
        <p14:creationId xmlns:p14="http://schemas.microsoft.com/office/powerpoint/2010/main" val="147529237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1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build="p"/>
      <p:bldP spid="2" grpId="0"/>
      <p:bldP spid="3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7" name="Group 36"/>
          <p:cNvGrpSpPr/>
          <p:nvPr/>
        </p:nvGrpSpPr>
        <p:grpSpPr>
          <a:xfrm>
            <a:off x="0" y="-1"/>
            <a:ext cx="9144000" cy="6858003"/>
            <a:chOff x="-228430" y="-1"/>
            <a:chExt cx="9557457" cy="6858003"/>
          </a:xfrm>
        </p:grpSpPr>
        <p:sp>
          <p:nvSpPr>
            <p:cNvPr id="27" name="Rectangle 26"/>
            <p:cNvSpPr/>
            <p:nvPr/>
          </p:nvSpPr>
          <p:spPr>
            <a:xfrm>
              <a:off x="-137058" y="2137915"/>
              <a:ext cx="9466085" cy="274092"/>
            </a:xfrm>
            <a:prstGeom prst="rect">
              <a:avLst/>
            </a:prstGeom>
            <a:solidFill>
              <a:srgbClr val="FFFDA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" name="Rectangle 27"/>
            <p:cNvSpPr/>
            <p:nvPr/>
          </p:nvSpPr>
          <p:spPr>
            <a:xfrm>
              <a:off x="-167401" y="3103453"/>
              <a:ext cx="9466085" cy="274092"/>
            </a:xfrm>
            <a:prstGeom prst="rect">
              <a:avLst/>
            </a:prstGeom>
            <a:solidFill>
              <a:srgbClr val="FFFDA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" name="Rectangle 28"/>
            <p:cNvSpPr/>
            <p:nvPr/>
          </p:nvSpPr>
          <p:spPr>
            <a:xfrm>
              <a:off x="-228430" y="3956056"/>
              <a:ext cx="9466085" cy="274092"/>
            </a:xfrm>
            <a:prstGeom prst="rect">
              <a:avLst/>
            </a:prstGeom>
            <a:solidFill>
              <a:srgbClr val="FFFDA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" name="Rectangle 29"/>
            <p:cNvSpPr/>
            <p:nvPr/>
          </p:nvSpPr>
          <p:spPr>
            <a:xfrm>
              <a:off x="-137058" y="4887967"/>
              <a:ext cx="9466085" cy="274092"/>
            </a:xfrm>
            <a:prstGeom prst="rect">
              <a:avLst/>
            </a:prstGeom>
            <a:solidFill>
              <a:srgbClr val="FFFDA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" name="Rectangle 30"/>
            <p:cNvSpPr/>
            <p:nvPr/>
          </p:nvSpPr>
          <p:spPr>
            <a:xfrm>
              <a:off x="-201018" y="5801606"/>
              <a:ext cx="9466085" cy="274092"/>
            </a:xfrm>
            <a:prstGeom prst="rect">
              <a:avLst/>
            </a:prstGeom>
            <a:solidFill>
              <a:srgbClr val="FFFDA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" name="Rectangle 31"/>
            <p:cNvSpPr/>
            <p:nvPr/>
          </p:nvSpPr>
          <p:spPr>
            <a:xfrm rot="5400000">
              <a:off x="4551981" y="3287703"/>
              <a:ext cx="6858000" cy="282593"/>
            </a:xfrm>
            <a:prstGeom prst="rect">
              <a:avLst/>
            </a:prstGeom>
            <a:solidFill>
              <a:srgbClr val="FFFDA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" name="Rectangle 33"/>
            <p:cNvSpPr/>
            <p:nvPr/>
          </p:nvSpPr>
          <p:spPr>
            <a:xfrm rot="5400000">
              <a:off x="2927110" y="3895324"/>
              <a:ext cx="5661131" cy="264226"/>
            </a:xfrm>
            <a:prstGeom prst="rect">
              <a:avLst/>
            </a:prstGeom>
            <a:solidFill>
              <a:srgbClr val="FFFDA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" name="Rectangle 34"/>
            <p:cNvSpPr/>
            <p:nvPr/>
          </p:nvSpPr>
          <p:spPr>
            <a:xfrm rot="5400000">
              <a:off x="1107870" y="3898272"/>
              <a:ext cx="5659128" cy="260329"/>
            </a:xfrm>
            <a:prstGeom prst="rect">
              <a:avLst/>
            </a:prstGeom>
            <a:solidFill>
              <a:srgbClr val="FFFDA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" name="Rectangle 35"/>
            <p:cNvSpPr/>
            <p:nvPr/>
          </p:nvSpPr>
          <p:spPr>
            <a:xfrm rot="5400000">
              <a:off x="-2134742" y="3310512"/>
              <a:ext cx="6858002" cy="236976"/>
            </a:xfrm>
            <a:prstGeom prst="rect">
              <a:avLst/>
            </a:prstGeom>
            <a:solidFill>
              <a:srgbClr val="FFFDA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26" name="Rectangle 25"/>
          <p:cNvSpPr/>
          <p:nvPr/>
        </p:nvSpPr>
        <p:spPr>
          <a:xfrm rot="2661117">
            <a:off x="-1024776" y="3733341"/>
            <a:ext cx="8098595" cy="338046"/>
          </a:xfrm>
          <a:prstGeom prst="rect">
            <a:avLst/>
          </a:prstGeom>
          <a:solidFill>
            <a:srgbClr val="17BC36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22847" y="110017"/>
            <a:ext cx="8477737" cy="1143000"/>
          </a:xfrm>
        </p:spPr>
        <p:txBody>
          <a:bodyPr/>
          <a:lstStyle/>
          <a:p>
            <a:r>
              <a:rPr lang="en-US" dirty="0" smtClean="0"/>
              <a:t>The </a:t>
            </a:r>
            <a:r>
              <a:rPr lang="en-US" b="1" dirty="0" smtClean="0"/>
              <a:t>Guide</a:t>
            </a:r>
            <a:r>
              <a:rPr lang="en-US" dirty="0" smtClean="0"/>
              <a:t> Process</a:t>
            </a:r>
            <a:endParaRPr lang="en-US" dirty="0"/>
          </a:p>
        </p:txBody>
      </p:sp>
      <p:sp>
        <p:nvSpPr>
          <p:cNvPr id="7" name="Rounded Rectangle 8"/>
          <p:cNvSpPr/>
          <p:nvPr/>
        </p:nvSpPr>
        <p:spPr>
          <a:xfrm>
            <a:off x="1457694" y="1417390"/>
            <a:ext cx="2849950" cy="829879"/>
          </a:xfrm>
          <a:custGeom>
            <a:avLst/>
            <a:gdLst/>
            <a:ahLst/>
            <a:cxnLst/>
            <a:rect l="l" t="t" r="r" b="b"/>
            <a:pathLst>
              <a:path w="3014646" h="829879">
                <a:moveTo>
                  <a:pt x="800955" y="0"/>
                </a:moveTo>
                <a:lnTo>
                  <a:pt x="2908022" y="0"/>
                </a:lnTo>
                <a:cubicBezTo>
                  <a:pt x="2966909" y="0"/>
                  <a:pt x="3014646" y="47737"/>
                  <a:pt x="3014646" y="106624"/>
                </a:cubicBezTo>
                <a:lnTo>
                  <a:pt x="3014646" y="533106"/>
                </a:lnTo>
                <a:cubicBezTo>
                  <a:pt x="3014646" y="591993"/>
                  <a:pt x="2966909" y="639730"/>
                  <a:pt x="2908022" y="639730"/>
                </a:cubicBezTo>
                <a:lnTo>
                  <a:pt x="800955" y="639730"/>
                </a:lnTo>
                <a:cubicBezTo>
                  <a:pt x="756790" y="639730"/>
                  <a:pt x="718896" y="612878"/>
                  <a:pt x="702710" y="574609"/>
                </a:cubicBezTo>
                <a:lnTo>
                  <a:pt x="695589" y="539337"/>
                </a:lnTo>
                <a:lnTo>
                  <a:pt x="0" y="829879"/>
                </a:lnTo>
                <a:lnTo>
                  <a:pt x="694331" y="270000"/>
                </a:lnTo>
                <a:lnTo>
                  <a:pt x="694331" y="106624"/>
                </a:lnTo>
                <a:cubicBezTo>
                  <a:pt x="694331" y="47737"/>
                  <a:pt x="742068" y="0"/>
                  <a:pt x="800955" y="0"/>
                </a:cubicBezTo>
                <a:close/>
              </a:path>
            </a:pathLst>
          </a:custGeom>
          <a:gradFill flip="none" rotWithShape="1">
            <a:gsLst>
              <a:gs pos="0">
                <a:srgbClr val="FFFF00"/>
              </a:gs>
              <a:gs pos="100000">
                <a:srgbClr val="FFB712"/>
              </a:gs>
            </a:gsLst>
            <a:path path="circle">
              <a:fillToRect l="50000" t="50000" r="50000" b="50000"/>
            </a:path>
            <a:tileRect/>
          </a:gradFill>
          <a:ln w="22225">
            <a:solidFill>
              <a:srgbClr val="008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TextBox 8"/>
          <p:cNvSpPr txBox="1"/>
          <p:nvPr/>
        </p:nvSpPr>
        <p:spPr>
          <a:xfrm>
            <a:off x="2216424" y="1417390"/>
            <a:ext cx="2497369" cy="58477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b="1" u="sng" dirty="0" smtClean="0">
                <a:latin typeface="Century Gothic"/>
                <a:cs typeface="Century Gothic"/>
              </a:rPr>
              <a:t>G</a:t>
            </a:r>
            <a:r>
              <a:rPr lang="en-US" sz="3200" dirty="0" smtClean="0">
                <a:latin typeface="Century Gothic"/>
                <a:cs typeface="Century Gothic"/>
              </a:rPr>
              <a:t>enerate</a:t>
            </a:r>
            <a:endParaRPr lang="en-US" sz="3200" dirty="0">
              <a:latin typeface="Century Gothic"/>
              <a:cs typeface="Century Gothic"/>
            </a:endParaRPr>
          </a:p>
        </p:txBody>
      </p:sp>
      <p:sp>
        <p:nvSpPr>
          <p:cNvPr id="6" name="Rounded Rectangle 5"/>
          <p:cNvSpPr/>
          <p:nvPr/>
        </p:nvSpPr>
        <p:spPr>
          <a:xfrm rot="18900000">
            <a:off x="1051868" y="1926448"/>
            <a:ext cx="721965" cy="721965"/>
          </a:xfrm>
          <a:prstGeom prst="roundRect">
            <a:avLst/>
          </a:prstGeom>
          <a:gradFill flip="none" rotWithShape="1">
            <a:gsLst>
              <a:gs pos="0">
                <a:srgbClr val="FFFF00"/>
              </a:gs>
              <a:gs pos="100000">
                <a:srgbClr val="FFB712"/>
              </a:gs>
            </a:gsLst>
            <a:path path="circle">
              <a:fillToRect l="50000" t="50000" r="50000" b="50000"/>
            </a:path>
            <a:tileRect/>
          </a:gradFill>
          <a:ln w="34925"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8" name="TextBox 7"/>
          <p:cNvSpPr txBox="1"/>
          <p:nvPr/>
        </p:nvSpPr>
        <p:spPr>
          <a:xfrm>
            <a:off x="1145832" y="1945218"/>
            <a:ext cx="39149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b="1" dirty="0" smtClean="0">
                <a:solidFill>
                  <a:srgbClr val="008000"/>
                </a:solidFill>
                <a:latin typeface="Century Gothic"/>
                <a:cs typeface="Century Gothic"/>
              </a:rPr>
              <a:t>G</a:t>
            </a:r>
            <a:endParaRPr lang="en-US" sz="3600" b="1" dirty="0">
              <a:solidFill>
                <a:srgbClr val="008000"/>
              </a:solidFill>
              <a:latin typeface="Century Gothic"/>
              <a:cs typeface="Century Gothic"/>
            </a:endParaRPr>
          </a:p>
        </p:txBody>
      </p:sp>
      <p:sp>
        <p:nvSpPr>
          <p:cNvPr id="10" name="Rounded Rectangle 8"/>
          <p:cNvSpPr/>
          <p:nvPr/>
        </p:nvSpPr>
        <p:spPr>
          <a:xfrm>
            <a:off x="2213125" y="2203850"/>
            <a:ext cx="3883887" cy="1130952"/>
          </a:xfrm>
          <a:custGeom>
            <a:avLst/>
            <a:gdLst/>
            <a:ahLst/>
            <a:cxnLst/>
            <a:rect l="l" t="t" r="r" b="b"/>
            <a:pathLst>
              <a:path w="3014646" h="829879">
                <a:moveTo>
                  <a:pt x="800955" y="0"/>
                </a:moveTo>
                <a:lnTo>
                  <a:pt x="2908022" y="0"/>
                </a:lnTo>
                <a:cubicBezTo>
                  <a:pt x="2966909" y="0"/>
                  <a:pt x="3014646" y="47737"/>
                  <a:pt x="3014646" y="106624"/>
                </a:cubicBezTo>
                <a:lnTo>
                  <a:pt x="3014646" y="533106"/>
                </a:lnTo>
                <a:cubicBezTo>
                  <a:pt x="3014646" y="591993"/>
                  <a:pt x="2966909" y="639730"/>
                  <a:pt x="2908022" y="639730"/>
                </a:cubicBezTo>
                <a:lnTo>
                  <a:pt x="800955" y="639730"/>
                </a:lnTo>
                <a:cubicBezTo>
                  <a:pt x="756790" y="639730"/>
                  <a:pt x="718896" y="612878"/>
                  <a:pt x="702710" y="574609"/>
                </a:cubicBezTo>
                <a:lnTo>
                  <a:pt x="695589" y="539337"/>
                </a:lnTo>
                <a:lnTo>
                  <a:pt x="0" y="829879"/>
                </a:lnTo>
                <a:lnTo>
                  <a:pt x="694331" y="270000"/>
                </a:lnTo>
                <a:lnTo>
                  <a:pt x="694331" y="106624"/>
                </a:lnTo>
                <a:cubicBezTo>
                  <a:pt x="694331" y="47737"/>
                  <a:pt x="742068" y="0"/>
                  <a:pt x="800955" y="0"/>
                </a:cubicBezTo>
                <a:close/>
              </a:path>
            </a:pathLst>
          </a:custGeom>
          <a:gradFill flip="none" rotWithShape="1">
            <a:gsLst>
              <a:gs pos="0">
                <a:srgbClr val="FFFF00"/>
              </a:gs>
              <a:gs pos="100000">
                <a:srgbClr val="FFB712"/>
              </a:gs>
            </a:gsLst>
            <a:path path="circle">
              <a:fillToRect l="50000" t="50000" r="50000" b="50000"/>
            </a:path>
            <a:tileRect/>
          </a:gradFill>
          <a:ln w="22225">
            <a:solidFill>
              <a:srgbClr val="008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Rounded Rectangle 10"/>
          <p:cNvSpPr/>
          <p:nvPr/>
        </p:nvSpPr>
        <p:spPr>
          <a:xfrm rot="18900000">
            <a:off x="1945062" y="2863857"/>
            <a:ext cx="721965" cy="721965"/>
          </a:xfrm>
          <a:prstGeom prst="roundRect">
            <a:avLst/>
          </a:prstGeom>
          <a:gradFill flip="none" rotWithShape="1">
            <a:gsLst>
              <a:gs pos="0">
                <a:srgbClr val="FFFF00"/>
              </a:gs>
              <a:gs pos="100000">
                <a:srgbClr val="FFB712"/>
              </a:gs>
            </a:gsLst>
            <a:path path="circle">
              <a:fillToRect l="50000" t="50000" r="50000" b="50000"/>
            </a:path>
            <a:tileRect/>
          </a:gradFill>
          <a:ln w="34925"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2" name="TextBox 11"/>
          <p:cNvSpPr txBox="1"/>
          <p:nvPr/>
        </p:nvSpPr>
        <p:spPr>
          <a:xfrm>
            <a:off x="2075574" y="2882627"/>
            <a:ext cx="39149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b="1" dirty="0" smtClean="0">
                <a:solidFill>
                  <a:srgbClr val="008000"/>
                </a:solidFill>
                <a:latin typeface="Century Gothic"/>
                <a:cs typeface="Century Gothic"/>
              </a:rPr>
              <a:t>U</a:t>
            </a:r>
            <a:endParaRPr lang="en-US" sz="3600" b="1" dirty="0">
              <a:solidFill>
                <a:srgbClr val="008000"/>
              </a:solidFill>
              <a:latin typeface="Century Gothic"/>
              <a:cs typeface="Century Gothic"/>
            </a:endParaRPr>
          </a:p>
        </p:txBody>
      </p:sp>
      <p:sp>
        <p:nvSpPr>
          <p:cNvPr id="13" name="TextBox 12"/>
          <p:cNvSpPr txBox="1"/>
          <p:nvPr/>
        </p:nvSpPr>
        <p:spPr>
          <a:xfrm>
            <a:off x="3260832" y="2202713"/>
            <a:ext cx="2587217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>
                <a:latin typeface="Century Gothic"/>
                <a:cs typeface="Century Gothic"/>
              </a:rPr>
              <a:t>make</a:t>
            </a:r>
            <a:r>
              <a:rPr lang="en-US" sz="2400" b="1" dirty="0" smtClean="0">
                <a:latin typeface="Century Gothic"/>
                <a:cs typeface="Century Gothic"/>
              </a:rPr>
              <a:t> </a:t>
            </a:r>
          </a:p>
          <a:p>
            <a:r>
              <a:rPr lang="en-US" sz="2400" b="1" u="sng" dirty="0" smtClean="0">
                <a:latin typeface="Century Gothic"/>
                <a:cs typeface="Century Gothic"/>
              </a:rPr>
              <a:t>U</a:t>
            </a:r>
            <a:r>
              <a:rPr lang="en-US" sz="2400" dirty="0" smtClean="0">
                <a:latin typeface="Century Gothic"/>
                <a:cs typeface="Century Gothic"/>
              </a:rPr>
              <a:t>nderstandable</a:t>
            </a:r>
            <a:endParaRPr lang="en-US" sz="2400" dirty="0">
              <a:latin typeface="Century Gothic"/>
              <a:cs typeface="Century Gothic"/>
            </a:endParaRPr>
          </a:p>
        </p:txBody>
      </p:sp>
      <p:sp>
        <p:nvSpPr>
          <p:cNvPr id="14" name="Rounded Rectangle 8"/>
          <p:cNvSpPr/>
          <p:nvPr/>
        </p:nvSpPr>
        <p:spPr>
          <a:xfrm>
            <a:off x="3227356" y="3208846"/>
            <a:ext cx="2849950" cy="829879"/>
          </a:xfrm>
          <a:custGeom>
            <a:avLst/>
            <a:gdLst/>
            <a:ahLst/>
            <a:cxnLst/>
            <a:rect l="l" t="t" r="r" b="b"/>
            <a:pathLst>
              <a:path w="3014646" h="829879">
                <a:moveTo>
                  <a:pt x="800955" y="0"/>
                </a:moveTo>
                <a:lnTo>
                  <a:pt x="2908022" y="0"/>
                </a:lnTo>
                <a:cubicBezTo>
                  <a:pt x="2966909" y="0"/>
                  <a:pt x="3014646" y="47737"/>
                  <a:pt x="3014646" y="106624"/>
                </a:cubicBezTo>
                <a:lnTo>
                  <a:pt x="3014646" y="533106"/>
                </a:lnTo>
                <a:cubicBezTo>
                  <a:pt x="3014646" y="591993"/>
                  <a:pt x="2966909" y="639730"/>
                  <a:pt x="2908022" y="639730"/>
                </a:cubicBezTo>
                <a:lnTo>
                  <a:pt x="800955" y="639730"/>
                </a:lnTo>
                <a:cubicBezTo>
                  <a:pt x="756790" y="639730"/>
                  <a:pt x="718896" y="612878"/>
                  <a:pt x="702710" y="574609"/>
                </a:cubicBezTo>
                <a:lnTo>
                  <a:pt x="695589" y="539337"/>
                </a:lnTo>
                <a:lnTo>
                  <a:pt x="0" y="829879"/>
                </a:lnTo>
                <a:lnTo>
                  <a:pt x="694331" y="270000"/>
                </a:lnTo>
                <a:lnTo>
                  <a:pt x="694331" y="106624"/>
                </a:lnTo>
                <a:cubicBezTo>
                  <a:pt x="694331" y="47737"/>
                  <a:pt x="742068" y="0"/>
                  <a:pt x="800955" y="0"/>
                </a:cubicBezTo>
                <a:close/>
              </a:path>
            </a:pathLst>
          </a:custGeom>
          <a:gradFill flip="none" rotWithShape="1">
            <a:gsLst>
              <a:gs pos="0">
                <a:srgbClr val="FFFF00"/>
              </a:gs>
              <a:gs pos="100000">
                <a:srgbClr val="FFB712"/>
              </a:gs>
            </a:gsLst>
            <a:path path="circle">
              <a:fillToRect l="50000" t="50000" r="50000" b="50000"/>
            </a:path>
            <a:tileRect/>
          </a:gradFill>
          <a:ln w="22225">
            <a:solidFill>
              <a:srgbClr val="008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" name="TextBox 14"/>
          <p:cNvSpPr txBox="1"/>
          <p:nvPr/>
        </p:nvSpPr>
        <p:spPr>
          <a:xfrm>
            <a:off x="3986086" y="3288219"/>
            <a:ext cx="2497369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u="sng" dirty="0" smtClean="0">
                <a:latin typeface="Century Gothic"/>
                <a:cs typeface="Century Gothic"/>
              </a:rPr>
              <a:t>I</a:t>
            </a:r>
            <a:r>
              <a:rPr lang="en-US" sz="2400" dirty="0" smtClean="0">
                <a:latin typeface="Century Gothic"/>
                <a:cs typeface="Century Gothic"/>
              </a:rPr>
              <a:t>nstruct</a:t>
            </a:r>
            <a:endParaRPr lang="en-US" sz="2400" dirty="0">
              <a:latin typeface="Century Gothic"/>
              <a:cs typeface="Century Gothic"/>
            </a:endParaRPr>
          </a:p>
        </p:txBody>
      </p:sp>
      <p:sp>
        <p:nvSpPr>
          <p:cNvPr id="16" name="Rounded Rectangle 15"/>
          <p:cNvSpPr/>
          <p:nvPr/>
        </p:nvSpPr>
        <p:spPr>
          <a:xfrm rot="18900000">
            <a:off x="2785686" y="3731808"/>
            <a:ext cx="721965" cy="721965"/>
          </a:xfrm>
          <a:prstGeom prst="roundRect">
            <a:avLst/>
          </a:prstGeom>
          <a:gradFill flip="none" rotWithShape="1">
            <a:gsLst>
              <a:gs pos="0">
                <a:srgbClr val="FFFF00"/>
              </a:gs>
              <a:gs pos="100000">
                <a:srgbClr val="FFB712"/>
              </a:gs>
            </a:gsLst>
            <a:path path="circle">
              <a:fillToRect l="50000" t="50000" r="50000" b="50000"/>
            </a:path>
            <a:tileRect/>
          </a:gradFill>
          <a:ln w="34925"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7" name="TextBox 16"/>
          <p:cNvSpPr txBox="1"/>
          <p:nvPr/>
        </p:nvSpPr>
        <p:spPr>
          <a:xfrm>
            <a:off x="2971020" y="3750578"/>
            <a:ext cx="39149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b="1" dirty="0" smtClean="0">
                <a:solidFill>
                  <a:srgbClr val="008000"/>
                </a:solidFill>
                <a:latin typeface="Century Gothic"/>
                <a:cs typeface="Century Gothic"/>
              </a:rPr>
              <a:t>I</a:t>
            </a:r>
            <a:endParaRPr lang="en-US" sz="3600" b="1" dirty="0">
              <a:solidFill>
                <a:srgbClr val="008000"/>
              </a:solidFill>
              <a:latin typeface="Century Gothic"/>
              <a:cs typeface="Century Gothic"/>
            </a:endParaRPr>
          </a:p>
        </p:txBody>
      </p:sp>
      <p:sp>
        <p:nvSpPr>
          <p:cNvPr id="18" name="Rounded Rectangle 8"/>
          <p:cNvSpPr/>
          <p:nvPr/>
        </p:nvSpPr>
        <p:spPr>
          <a:xfrm>
            <a:off x="4031413" y="3994558"/>
            <a:ext cx="3883887" cy="1130952"/>
          </a:xfrm>
          <a:custGeom>
            <a:avLst/>
            <a:gdLst/>
            <a:ahLst/>
            <a:cxnLst/>
            <a:rect l="l" t="t" r="r" b="b"/>
            <a:pathLst>
              <a:path w="3014646" h="829879">
                <a:moveTo>
                  <a:pt x="800955" y="0"/>
                </a:moveTo>
                <a:lnTo>
                  <a:pt x="2908022" y="0"/>
                </a:lnTo>
                <a:cubicBezTo>
                  <a:pt x="2966909" y="0"/>
                  <a:pt x="3014646" y="47737"/>
                  <a:pt x="3014646" y="106624"/>
                </a:cubicBezTo>
                <a:lnTo>
                  <a:pt x="3014646" y="533106"/>
                </a:lnTo>
                <a:cubicBezTo>
                  <a:pt x="3014646" y="591993"/>
                  <a:pt x="2966909" y="639730"/>
                  <a:pt x="2908022" y="639730"/>
                </a:cubicBezTo>
                <a:lnTo>
                  <a:pt x="800955" y="639730"/>
                </a:lnTo>
                <a:cubicBezTo>
                  <a:pt x="756790" y="639730"/>
                  <a:pt x="718896" y="612878"/>
                  <a:pt x="702710" y="574609"/>
                </a:cubicBezTo>
                <a:lnTo>
                  <a:pt x="695589" y="539337"/>
                </a:lnTo>
                <a:lnTo>
                  <a:pt x="0" y="829879"/>
                </a:lnTo>
                <a:lnTo>
                  <a:pt x="694331" y="270000"/>
                </a:lnTo>
                <a:lnTo>
                  <a:pt x="694331" y="106624"/>
                </a:lnTo>
                <a:cubicBezTo>
                  <a:pt x="694331" y="47737"/>
                  <a:pt x="742068" y="0"/>
                  <a:pt x="800955" y="0"/>
                </a:cubicBezTo>
                <a:close/>
              </a:path>
            </a:pathLst>
          </a:custGeom>
          <a:gradFill flip="none" rotWithShape="1">
            <a:gsLst>
              <a:gs pos="0">
                <a:srgbClr val="FFFF00"/>
              </a:gs>
              <a:gs pos="100000">
                <a:srgbClr val="FFB712"/>
              </a:gs>
            </a:gsLst>
            <a:path path="circle">
              <a:fillToRect l="50000" t="50000" r="50000" b="50000"/>
            </a:path>
            <a:tileRect/>
          </a:gradFill>
          <a:ln w="22225">
            <a:solidFill>
              <a:srgbClr val="008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9" name="Rounded Rectangle 18"/>
          <p:cNvSpPr/>
          <p:nvPr/>
        </p:nvSpPr>
        <p:spPr>
          <a:xfrm rot="18900000">
            <a:off x="3763350" y="4654565"/>
            <a:ext cx="721965" cy="721965"/>
          </a:xfrm>
          <a:prstGeom prst="roundRect">
            <a:avLst/>
          </a:prstGeom>
          <a:gradFill flip="none" rotWithShape="1">
            <a:gsLst>
              <a:gs pos="0">
                <a:srgbClr val="FFFF00"/>
              </a:gs>
              <a:gs pos="100000">
                <a:srgbClr val="FFB712"/>
              </a:gs>
            </a:gsLst>
            <a:path path="circle">
              <a:fillToRect l="50000" t="50000" r="50000" b="50000"/>
            </a:path>
            <a:tileRect/>
          </a:gradFill>
          <a:ln w="34925"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0" name="TextBox 19"/>
          <p:cNvSpPr txBox="1"/>
          <p:nvPr/>
        </p:nvSpPr>
        <p:spPr>
          <a:xfrm>
            <a:off x="3857314" y="4673335"/>
            <a:ext cx="39149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b="1" dirty="0" smtClean="0">
                <a:solidFill>
                  <a:srgbClr val="008000"/>
                </a:solidFill>
                <a:latin typeface="Century Gothic"/>
                <a:cs typeface="Century Gothic"/>
              </a:rPr>
              <a:t>D</a:t>
            </a:r>
            <a:endParaRPr lang="en-US" sz="3600" b="1" dirty="0">
              <a:solidFill>
                <a:srgbClr val="008000"/>
              </a:solidFill>
              <a:latin typeface="Century Gothic"/>
              <a:cs typeface="Century Gothic"/>
            </a:endParaRPr>
          </a:p>
        </p:txBody>
      </p:sp>
      <p:sp>
        <p:nvSpPr>
          <p:cNvPr id="21" name="TextBox 20"/>
          <p:cNvSpPr txBox="1"/>
          <p:nvPr/>
        </p:nvSpPr>
        <p:spPr>
          <a:xfrm>
            <a:off x="5076272" y="4017559"/>
            <a:ext cx="2394856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b="1" u="sng" dirty="0" smtClean="0">
                <a:latin typeface="Century Gothic"/>
                <a:cs typeface="Century Gothic"/>
              </a:rPr>
              <a:t>D</a:t>
            </a:r>
            <a:r>
              <a:rPr lang="en-US" sz="2400" dirty="0" smtClean="0">
                <a:latin typeface="Century Gothic"/>
                <a:cs typeface="Century Gothic"/>
              </a:rPr>
              <a:t>etermine </a:t>
            </a:r>
          </a:p>
          <a:p>
            <a:r>
              <a:rPr lang="en-US" sz="2400" dirty="0" smtClean="0">
                <a:latin typeface="Century Gothic"/>
                <a:cs typeface="Century Gothic"/>
              </a:rPr>
              <a:t>consequences</a:t>
            </a:r>
            <a:endParaRPr lang="en-US" sz="2400" dirty="0">
              <a:latin typeface="Century Gothic"/>
              <a:cs typeface="Century Gothic"/>
            </a:endParaRPr>
          </a:p>
        </p:txBody>
      </p:sp>
      <p:sp>
        <p:nvSpPr>
          <p:cNvPr id="22" name="Rounded Rectangle 8"/>
          <p:cNvSpPr/>
          <p:nvPr/>
        </p:nvSpPr>
        <p:spPr>
          <a:xfrm>
            <a:off x="5164418" y="5034133"/>
            <a:ext cx="3193618" cy="929952"/>
          </a:xfrm>
          <a:custGeom>
            <a:avLst/>
            <a:gdLst/>
            <a:ahLst/>
            <a:cxnLst/>
            <a:rect l="l" t="t" r="r" b="b"/>
            <a:pathLst>
              <a:path w="3014646" h="829879">
                <a:moveTo>
                  <a:pt x="800955" y="0"/>
                </a:moveTo>
                <a:lnTo>
                  <a:pt x="2908022" y="0"/>
                </a:lnTo>
                <a:cubicBezTo>
                  <a:pt x="2966909" y="0"/>
                  <a:pt x="3014646" y="47737"/>
                  <a:pt x="3014646" y="106624"/>
                </a:cubicBezTo>
                <a:lnTo>
                  <a:pt x="3014646" y="533106"/>
                </a:lnTo>
                <a:cubicBezTo>
                  <a:pt x="3014646" y="591993"/>
                  <a:pt x="2966909" y="639730"/>
                  <a:pt x="2908022" y="639730"/>
                </a:cubicBezTo>
                <a:lnTo>
                  <a:pt x="800955" y="639730"/>
                </a:lnTo>
                <a:cubicBezTo>
                  <a:pt x="756790" y="639730"/>
                  <a:pt x="718896" y="612878"/>
                  <a:pt x="702710" y="574609"/>
                </a:cubicBezTo>
                <a:lnTo>
                  <a:pt x="695589" y="539337"/>
                </a:lnTo>
                <a:lnTo>
                  <a:pt x="0" y="829879"/>
                </a:lnTo>
                <a:lnTo>
                  <a:pt x="694331" y="270000"/>
                </a:lnTo>
                <a:lnTo>
                  <a:pt x="694331" y="106624"/>
                </a:lnTo>
                <a:cubicBezTo>
                  <a:pt x="694331" y="47737"/>
                  <a:pt x="742068" y="0"/>
                  <a:pt x="800955" y="0"/>
                </a:cubicBezTo>
                <a:close/>
              </a:path>
            </a:pathLst>
          </a:custGeom>
          <a:gradFill flip="none" rotWithShape="1">
            <a:gsLst>
              <a:gs pos="0">
                <a:srgbClr val="FFFF00"/>
              </a:gs>
              <a:gs pos="100000">
                <a:srgbClr val="FFB712"/>
              </a:gs>
            </a:gsLst>
            <a:path path="circle">
              <a:fillToRect l="50000" t="50000" r="50000" b="50000"/>
            </a:path>
            <a:tileRect/>
          </a:gradFill>
          <a:ln w="22225">
            <a:solidFill>
              <a:srgbClr val="008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3" name="Rounded Rectangle 22"/>
          <p:cNvSpPr/>
          <p:nvPr/>
        </p:nvSpPr>
        <p:spPr>
          <a:xfrm rot="18900000">
            <a:off x="4741022" y="5584503"/>
            <a:ext cx="721965" cy="721965"/>
          </a:xfrm>
          <a:prstGeom prst="roundRect">
            <a:avLst/>
          </a:prstGeom>
          <a:gradFill flip="none" rotWithShape="1">
            <a:gsLst>
              <a:gs pos="0">
                <a:srgbClr val="FFFF00"/>
              </a:gs>
              <a:gs pos="100000">
                <a:srgbClr val="FFB712"/>
              </a:gs>
            </a:gsLst>
            <a:path path="circle">
              <a:fillToRect l="50000" t="50000" r="50000" b="50000"/>
            </a:path>
            <a:tileRect/>
          </a:gradFill>
          <a:ln w="34925"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4" name="TextBox 23"/>
          <p:cNvSpPr txBox="1"/>
          <p:nvPr/>
        </p:nvSpPr>
        <p:spPr>
          <a:xfrm>
            <a:off x="4926356" y="5603273"/>
            <a:ext cx="39149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b="1" dirty="0" smtClean="0">
                <a:solidFill>
                  <a:srgbClr val="008000"/>
                </a:solidFill>
                <a:latin typeface="Century Gothic"/>
                <a:cs typeface="Century Gothic"/>
              </a:rPr>
              <a:t>E</a:t>
            </a:r>
            <a:endParaRPr lang="en-US" sz="3600" b="1" dirty="0">
              <a:solidFill>
                <a:srgbClr val="008000"/>
              </a:solidFill>
              <a:latin typeface="Century Gothic"/>
              <a:cs typeface="Century Gothic"/>
            </a:endParaRPr>
          </a:p>
        </p:txBody>
      </p:sp>
      <p:sp>
        <p:nvSpPr>
          <p:cNvPr id="25" name="TextBox 24"/>
          <p:cNvSpPr txBox="1"/>
          <p:nvPr/>
        </p:nvSpPr>
        <p:spPr>
          <a:xfrm>
            <a:off x="5936985" y="5087949"/>
            <a:ext cx="2385188" cy="58477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b="1" u="sng" dirty="0" smtClean="0">
                <a:latin typeface="Century Gothic"/>
                <a:cs typeface="Century Gothic"/>
              </a:rPr>
              <a:t>E</a:t>
            </a:r>
            <a:r>
              <a:rPr lang="en-US" sz="3200" dirty="0" smtClean="0">
                <a:latin typeface="Century Gothic"/>
                <a:cs typeface="Century Gothic"/>
              </a:rPr>
              <a:t>ncourage</a:t>
            </a:r>
            <a:endParaRPr lang="en-US" sz="3200" dirty="0"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424377345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0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5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6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8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9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1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4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9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0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2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3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5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6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8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9" fill="hold">
                      <p:stCondLst>
                        <p:cond delay="indefinite"/>
                      </p:stCondLst>
                      <p:childTnLst>
                        <p:par>
                          <p:cTn id="60" fill="hold">
                            <p:stCondLst>
                              <p:cond delay="0"/>
                            </p:stCondLst>
                            <p:childTnLst>
                              <p:par>
                                <p:cTn id="61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3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6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7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9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0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2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animBg="1"/>
      <p:bldP spid="9" grpId="0"/>
      <p:bldP spid="6" grpId="0" animBg="1"/>
      <p:bldP spid="8" grpId="0"/>
      <p:bldP spid="10" grpId="0" animBg="1"/>
      <p:bldP spid="11" grpId="0" animBg="1"/>
      <p:bldP spid="12" grpId="0"/>
      <p:bldP spid="13" grpId="0"/>
      <p:bldP spid="14" grpId="0" animBg="1"/>
      <p:bldP spid="15" grpId="0"/>
      <p:bldP spid="16" grpId="0" animBg="1"/>
      <p:bldP spid="17" grpId="0"/>
      <p:bldP spid="18" grpId="0" animBg="1"/>
      <p:bldP spid="19" grpId="0" animBg="1"/>
      <p:bldP spid="20" grpId="0"/>
      <p:bldP spid="21" grpId="0"/>
      <p:bldP spid="22" grpId="0" animBg="1"/>
      <p:bldP spid="23" grpId="0" animBg="1"/>
      <p:bldP spid="24" grpId="0"/>
      <p:bldP spid="25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/>
        </p:nvSpPr>
        <p:spPr>
          <a:xfrm>
            <a:off x="469940" y="1707592"/>
            <a:ext cx="324653" cy="4839964"/>
          </a:xfrm>
          <a:prstGeom prst="rect">
            <a:avLst/>
          </a:prstGeom>
          <a:solidFill>
            <a:srgbClr val="17BC36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Rounded Rectangle 8"/>
          <p:cNvSpPr/>
          <p:nvPr/>
        </p:nvSpPr>
        <p:spPr>
          <a:xfrm>
            <a:off x="915646" y="2048510"/>
            <a:ext cx="2849950" cy="829879"/>
          </a:xfrm>
          <a:custGeom>
            <a:avLst/>
            <a:gdLst/>
            <a:ahLst/>
            <a:cxnLst/>
            <a:rect l="l" t="t" r="r" b="b"/>
            <a:pathLst>
              <a:path w="3014646" h="829879">
                <a:moveTo>
                  <a:pt x="800955" y="0"/>
                </a:moveTo>
                <a:lnTo>
                  <a:pt x="2908022" y="0"/>
                </a:lnTo>
                <a:cubicBezTo>
                  <a:pt x="2966909" y="0"/>
                  <a:pt x="3014646" y="47737"/>
                  <a:pt x="3014646" y="106624"/>
                </a:cubicBezTo>
                <a:lnTo>
                  <a:pt x="3014646" y="533106"/>
                </a:lnTo>
                <a:cubicBezTo>
                  <a:pt x="3014646" y="591993"/>
                  <a:pt x="2966909" y="639730"/>
                  <a:pt x="2908022" y="639730"/>
                </a:cubicBezTo>
                <a:lnTo>
                  <a:pt x="800955" y="639730"/>
                </a:lnTo>
                <a:cubicBezTo>
                  <a:pt x="756790" y="639730"/>
                  <a:pt x="718896" y="612878"/>
                  <a:pt x="702710" y="574609"/>
                </a:cubicBezTo>
                <a:lnTo>
                  <a:pt x="695589" y="539337"/>
                </a:lnTo>
                <a:lnTo>
                  <a:pt x="0" y="829879"/>
                </a:lnTo>
                <a:lnTo>
                  <a:pt x="694331" y="270000"/>
                </a:lnTo>
                <a:lnTo>
                  <a:pt x="694331" y="106624"/>
                </a:lnTo>
                <a:cubicBezTo>
                  <a:pt x="694331" y="47737"/>
                  <a:pt x="742068" y="0"/>
                  <a:pt x="800955" y="0"/>
                </a:cubicBezTo>
                <a:close/>
              </a:path>
            </a:pathLst>
          </a:custGeom>
          <a:gradFill flip="none" rotWithShape="1">
            <a:gsLst>
              <a:gs pos="0">
                <a:srgbClr val="FFFF00"/>
              </a:gs>
              <a:gs pos="100000">
                <a:srgbClr val="FFB712"/>
              </a:gs>
            </a:gsLst>
            <a:path path="circle">
              <a:fillToRect l="50000" t="50000" r="50000" b="50000"/>
            </a:path>
            <a:tileRect/>
          </a:gradFill>
          <a:ln w="22225">
            <a:solidFill>
              <a:srgbClr val="008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TextBox 9"/>
          <p:cNvSpPr txBox="1"/>
          <p:nvPr/>
        </p:nvSpPr>
        <p:spPr>
          <a:xfrm>
            <a:off x="1674376" y="2048510"/>
            <a:ext cx="2497369" cy="58477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b="1" u="sng" dirty="0" smtClean="0">
                <a:latin typeface="Century Gothic"/>
                <a:cs typeface="Century Gothic"/>
              </a:rPr>
              <a:t>G</a:t>
            </a:r>
            <a:r>
              <a:rPr lang="en-US" sz="3200" dirty="0" smtClean="0">
                <a:latin typeface="Century Gothic"/>
                <a:cs typeface="Century Gothic"/>
              </a:rPr>
              <a:t>enerate</a:t>
            </a:r>
            <a:endParaRPr lang="en-US" sz="3200" dirty="0">
              <a:latin typeface="Century Gothic"/>
              <a:cs typeface="Century Gothic"/>
            </a:endParaRPr>
          </a:p>
        </p:txBody>
      </p:sp>
      <p:sp>
        <p:nvSpPr>
          <p:cNvPr id="2" name="TextBox 1"/>
          <p:cNvSpPr txBox="1"/>
          <p:nvPr/>
        </p:nvSpPr>
        <p:spPr>
          <a:xfrm>
            <a:off x="1708209" y="3116611"/>
            <a:ext cx="6387625" cy="224676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Arial"/>
              <a:buChar char="•"/>
            </a:pPr>
            <a:r>
              <a:rPr lang="en-US" sz="2800" dirty="0" smtClean="0">
                <a:latin typeface="Century Gothic"/>
                <a:cs typeface="Century Gothic"/>
              </a:rPr>
              <a:t>Involve families and children</a:t>
            </a:r>
          </a:p>
          <a:p>
            <a:endParaRPr lang="en-US" sz="2800" dirty="0" smtClean="0">
              <a:latin typeface="Century Gothic"/>
              <a:cs typeface="Century Gothic"/>
            </a:endParaRPr>
          </a:p>
          <a:p>
            <a:pPr marL="342900" indent="-342900">
              <a:buFont typeface="Arial"/>
              <a:buChar char="•"/>
            </a:pPr>
            <a:r>
              <a:rPr lang="en-US" sz="2800" dirty="0" smtClean="0">
                <a:latin typeface="Century Gothic"/>
                <a:cs typeface="Century Gothic"/>
              </a:rPr>
              <a:t>Use prior experiences and knowledge of developmentally appropriate practices</a:t>
            </a:r>
          </a:p>
        </p:txBody>
      </p:sp>
      <p:sp>
        <p:nvSpPr>
          <p:cNvPr id="3" name="Title 2"/>
          <p:cNvSpPr>
            <a:spLocks noGrp="1"/>
          </p:cNvSpPr>
          <p:nvPr>
            <p:ph type="ctrTitle"/>
          </p:nvPr>
        </p:nvSpPr>
        <p:spPr>
          <a:xfrm>
            <a:off x="328361" y="555086"/>
            <a:ext cx="8476972" cy="851080"/>
          </a:xfrm>
        </p:spPr>
        <p:txBody>
          <a:bodyPr/>
          <a:lstStyle/>
          <a:p>
            <a:r>
              <a:rPr lang="en-US" b="1" u="sng" dirty="0" smtClean="0"/>
              <a:t>G</a:t>
            </a:r>
            <a:r>
              <a:rPr lang="en-US" dirty="0" smtClean="0"/>
              <a:t>enerate Rules</a:t>
            </a:r>
            <a:endParaRPr lang="en-US" dirty="0"/>
          </a:p>
        </p:txBody>
      </p:sp>
      <p:sp>
        <p:nvSpPr>
          <p:cNvPr id="5" name="Rounded Rectangle 4"/>
          <p:cNvSpPr/>
          <p:nvPr/>
        </p:nvSpPr>
        <p:spPr>
          <a:xfrm rot="18900000">
            <a:off x="473976" y="2571472"/>
            <a:ext cx="721965" cy="721965"/>
          </a:xfrm>
          <a:prstGeom prst="roundRect">
            <a:avLst/>
          </a:prstGeom>
          <a:gradFill flip="none" rotWithShape="1">
            <a:gsLst>
              <a:gs pos="0">
                <a:srgbClr val="FFFF00"/>
              </a:gs>
              <a:gs pos="100000">
                <a:srgbClr val="FFB712"/>
              </a:gs>
            </a:gsLst>
            <a:path path="circle">
              <a:fillToRect l="50000" t="50000" r="50000" b="50000"/>
            </a:path>
            <a:tileRect/>
          </a:gradFill>
          <a:ln w="34925"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6" name="TextBox 5"/>
          <p:cNvSpPr txBox="1"/>
          <p:nvPr/>
        </p:nvSpPr>
        <p:spPr>
          <a:xfrm>
            <a:off x="567940" y="2590242"/>
            <a:ext cx="39149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b="1" dirty="0" smtClean="0">
                <a:solidFill>
                  <a:srgbClr val="008000"/>
                </a:solidFill>
                <a:latin typeface="Century Gothic"/>
                <a:cs typeface="Century Gothic"/>
              </a:rPr>
              <a:t>G</a:t>
            </a:r>
            <a:endParaRPr lang="en-US" sz="3600" b="1" dirty="0">
              <a:solidFill>
                <a:srgbClr val="008000"/>
              </a:solidFill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310385256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Rules-Ask-Families-and-Children_subs.wmv">
            <a:hlinkClick r:id="" action="ppaction://media"/>
          </p:cNvPr>
          <p:cNvPicPr/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407621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/>
        </p:nvSpPr>
        <p:spPr>
          <a:xfrm>
            <a:off x="469940" y="1707592"/>
            <a:ext cx="324653" cy="4839964"/>
          </a:xfrm>
          <a:prstGeom prst="rect">
            <a:avLst/>
          </a:prstGeom>
          <a:solidFill>
            <a:srgbClr val="17BC36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Rounded Rectangle 8"/>
          <p:cNvSpPr/>
          <p:nvPr/>
        </p:nvSpPr>
        <p:spPr>
          <a:xfrm>
            <a:off x="742039" y="1911465"/>
            <a:ext cx="3883887" cy="1130952"/>
          </a:xfrm>
          <a:custGeom>
            <a:avLst/>
            <a:gdLst/>
            <a:ahLst/>
            <a:cxnLst/>
            <a:rect l="l" t="t" r="r" b="b"/>
            <a:pathLst>
              <a:path w="3014646" h="829879">
                <a:moveTo>
                  <a:pt x="800955" y="0"/>
                </a:moveTo>
                <a:lnTo>
                  <a:pt x="2908022" y="0"/>
                </a:lnTo>
                <a:cubicBezTo>
                  <a:pt x="2966909" y="0"/>
                  <a:pt x="3014646" y="47737"/>
                  <a:pt x="3014646" y="106624"/>
                </a:cubicBezTo>
                <a:lnTo>
                  <a:pt x="3014646" y="533106"/>
                </a:lnTo>
                <a:cubicBezTo>
                  <a:pt x="3014646" y="591993"/>
                  <a:pt x="2966909" y="639730"/>
                  <a:pt x="2908022" y="639730"/>
                </a:cubicBezTo>
                <a:lnTo>
                  <a:pt x="800955" y="639730"/>
                </a:lnTo>
                <a:cubicBezTo>
                  <a:pt x="756790" y="639730"/>
                  <a:pt x="718896" y="612878"/>
                  <a:pt x="702710" y="574609"/>
                </a:cubicBezTo>
                <a:lnTo>
                  <a:pt x="695589" y="539337"/>
                </a:lnTo>
                <a:lnTo>
                  <a:pt x="0" y="829879"/>
                </a:lnTo>
                <a:lnTo>
                  <a:pt x="694331" y="270000"/>
                </a:lnTo>
                <a:lnTo>
                  <a:pt x="694331" y="106624"/>
                </a:lnTo>
                <a:cubicBezTo>
                  <a:pt x="694331" y="47737"/>
                  <a:pt x="742068" y="0"/>
                  <a:pt x="800955" y="0"/>
                </a:cubicBezTo>
                <a:close/>
              </a:path>
            </a:pathLst>
          </a:custGeom>
          <a:gradFill flip="none" rotWithShape="1">
            <a:gsLst>
              <a:gs pos="0">
                <a:srgbClr val="FFFF00"/>
              </a:gs>
              <a:gs pos="100000">
                <a:srgbClr val="FFB712"/>
              </a:gs>
            </a:gsLst>
            <a:path path="circle">
              <a:fillToRect l="50000" t="50000" r="50000" b="50000"/>
            </a:path>
            <a:tileRect/>
          </a:gradFill>
          <a:ln w="22225">
            <a:solidFill>
              <a:srgbClr val="008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extBox 1"/>
          <p:cNvSpPr txBox="1"/>
          <p:nvPr/>
        </p:nvSpPr>
        <p:spPr>
          <a:xfrm>
            <a:off x="1729199" y="2843708"/>
            <a:ext cx="6387625" cy="34163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 smtClean="0">
                <a:latin typeface="Century Gothic"/>
                <a:cs typeface="Century Gothic"/>
              </a:rPr>
              <a:t>Use statements that are</a:t>
            </a:r>
          </a:p>
          <a:p>
            <a:pPr marL="342900" indent="-342900">
              <a:buFont typeface="Arial"/>
              <a:buChar char="•"/>
            </a:pPr>
            <a:r>
              <a:rPr lang="en-US" sz="2400" dirty="0">
                <a:latin typeface="Century Gothic"/>
                <a:cs typeface="Century Gothic"/>
              </a:rPr>
              <a:t>Positive</a:t>
            </a:r>
          </a:p>
          <a:p>
            <a:pPr marL="342900" indent="-342900">
              <a:buFont typeface="Arial"/>
              <a:buChar char="•"/>
            </a:pPr>
            <a:r>
              <a:rPr lang="en-US" sz="2400" dirty="0" smtClean="0">
                <a:latin typeface="Century Gothic"/>
                <a:cs typeface="Century Gothic"/>
              </a:rPr>
              <a:t>Short</a:t>
            </a:r>
          </a:p>
          <a:p>
            <a:pPr marL="342900" indent="-342900">
              <a:buFont typeface="Arial"/>
              <a:buChar char="•"/>
            </a:pPr>
            <a:r>
              <a:rPr lang="en-US" sz="2400" dirty="0" smtClean="0">
                <a:latin typeface="Century Gothic"/>
                <a:cs typeface="Century Gothic"/>
              </a:rPr>
              <a:t>Clear</a:t>
            </a:r>
          </a:p>
          <a:p>
            <a:pPr marL="342900" indent="-342900">
              <a:buFont typeface="Arial"/>
              <a:buChar char="•"/>
            </a:pPr>
            <a:r>
              <a:rPr lang="en-US" sz="2400" dirty="0" smtClean="0">
                <a:latin typeface="Century Gothic"/>
                <a:cs typeface="Century Gothic"/>
              </a:rPr>
              <a:t>Limited</a:t>
            </a:r>
          </a:p>
          <a:p>
            <a:pPr marL="342900" indent="-342900">
              <a:buFont typeface="Arial"/>
              <a:buChar char="•"/>
            </a:pPr>
            <a:endParaRPr lang="en-US" sz="2400" dirty="0" smtClean="0">
              <a:latin typeface="Century Gothic"/>
              <a:cs typeface="Century Gothic"/>
            </a:endParaRPr>
          </a:p>
          <a:p>
            <a:r>
              <a:rPr lang="en-US" sz="2400" b="1" dirty="0" smtClean="0">
                <a:latin typeface="Century Gothic"/>
                <a:cs typeface="Century Gothic"/>
              </a:rPr>
              <a:t>Post</a:t>
            </a:r>
          </a:p>
          <a:p>
            <a:pPr marL="342900" indent="-342900">
              <a:buFont typeface="Arial"/>
              <a:buChar char="•"/>
            </a:pPr>
            <a:r>
              <a:rPr lang="en-US" sz="2400" dirty="0" smtClean="0">
                <a:latin typeface="Century Gothic"/>
                <a:cs typeface="Century Gothic"/>
              </a:rPr>
              <a:t>At child’s eye level</a:t>
            </a:r>
          </a:p>
          <a:p>
            <a:pPr marL="342900" indent="-342900">
              <a:buFont typeface="Arial"/>
              <a:buChar char="•"/>
            </a:pPr>
            <a:r>
              <a:rPr lang="en-US" sz="2400" dirty="0" smtClean="0">
                <a:latin typeface="Century Gothic"/>
                <a:cs typeface="Century Gothic"/>
              </a:rPr>
              <a:t>Detailed version for adults</a:t>
            </a:r>
          </a:p>
        </p:txBody>
      </p:sp>
      <p:sp>
        <p:nvSpPr>
          <p:cNvPr id="3" name="Title 2"/>
          <p:cNvSpPr>
            <a:spLocks noGrp="1"/>
          </p:cNvSpPr>
          <p:nvPr>
            <p:ph type="ctrTitle"/>
          </p:nvPr>
        </p:nvSpPr>
        <p:spPr>
          <a:xfrm>
            <a:off x="328361" y="555086"/>
            <a:ext cx="8476972" cy="851080"/>
          </a:xfrm>
        </p:spPr>
        <p:txBody>
          <a:bodyPr/>
          <a:lstStyle/>
          <a:p>
            <a:r>
              <a:rPr lang="en-US" dirty="0" smtClean="0"/>
              <a:t>Make </a:t>
            </a:r>
            <a:r>
              <a:rPr lang="en-US" b="1" u="sng" dirty="0" smtClean="0"/>
              <a:t>u</a:t>
            </a:r>
            <a:r>
              <a:rPr lang="en-US" dirty="0" smtClean="0"/>
              <a:t>nderstandable</a:t>
            </a:r>
            <a:endParaRPr lang="en-US" dirty="0"/>
          </a:p>
        </p:txBody>
      </p:sp>
      <p:sp>
        <p:nvSpPr>
          <p:cNvPr id="5" name="Rounded Rectangle 4"/>
          <p:cNvSpPr/>
          <p:nvPr/>
        </p:nvSpPr>
        <p:spPr>
          <a:xfrm rot="18900000">
            <a:off x="473976" y="2571472"/>
            <a:ext cx="721965" cy="721965"/>
          </a:xfrm>
          <a:prstGeom prst="roundRect">
            <a:avLst/>
          </a:prstGeom>
          <a:gradFill flip="none" rotWithShape="1">
            <a:gsLst>
              <a:gs pos="0">
                <a:srgbClr val="FFFF00"/>
              </a:gs>
              <a:gs pos="100000">
                <a:srgbClr val="FFB712"/>
              </a:gs>
            </a:gsLst>
            <a:path path="circle">
              <a:fillToRect l="50000" t="50000" r="50000" b="50000"/>
            </a:path>
            <a:tileRect/>
          </a:gradFill>
          <a:ln w="34925"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6" name="TextBox 5"/>
          <p:cNvSpPr txBox="1"/>
          <p:nvPr/>
        </p:nvSpPr>
        <p:spPr>
          <a:xfrm>
            <a:off x="567940" y="2590242"/>
            <a:ext cx="39149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b="1" dirty="0" smtClean="0">
                <a:solidFill>
                  <a:srgbClr val="008000"/>
                </a:solidFill>
                <a:latin typeface="Century Gothic"/>
                <a:cs typeface="Century Gothic"/>
              </a:rPr>
              <a:t>U</a:t>
            </a:r>
            <a:endParaRPr lang="en-US" sz="3600" b="1" dirty="0">
              <a:solidFill>
                <a:srgbClr val="008000"/>
              </a:solidFill>
              <a:latin typeface="Century Gothic"/>
              <a:cs typeface="Century Gothic"/>
            </a:endParaRPr>
          </a:p>
        </p:txBody>
      </p:sp>
      <p:sp>
        <p:nvSpPr>
          <p:cNvPr id="11" name="TextBox 10"/>
          <p:cNvSpPr txBox="1"/>
          <p:nvPr/>
        </p:nvSpPr>
        <p:spPr>
          <a:xfrm>
            <a:off x="1789746" y="1910328"/>
            <a:ext cx="2587217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>
                <a:latin typeface="Century Gothic"/>
                <a:cs typeface="Century Gothic"/>
              </a:rPr>
              <a:t>make</a:t>
            </a:r>
            <a:r>
              <a:rPr lang="en-US" sz="2400" b="1" dirty="0" smtClean="0">
                <a:latin typeface="Century Gothic"/>
                <a:cs typeface="Century Gothic"/>
              </a:rPr>
              <a:t> </a:t>
            </a:r>
          </a:p>
          <a:p>
            <a:r>
              <a:rPr lang="en-US" sz="2400" b="1" u="sng" dirty="0" smtClean="0">
                <a:latin typeface="Century Gothic"/>
                <a:cs typeface="Century Gothic"/>
              </a:rPr>
              <a:t>U</a:t>
            </a:r>
            <a:r>
              <a:rPr lang="en-US" sz="2400" dirty="0" smtClean="0">
                <a:latin typeface="Century Gothic"/>
                <a:cs typeface="Century Gothic"/>
              </a:rPr>
              <a:t>nderstandable</a:t>
            </a:r>
            <a:endParaRPr lang="en-US" sz="2400" dirty="0"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332406025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CLASSROOM RULES 2re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95878" y="1882172"/>
            <a:ext cx="5334475" cy="4510056"/>
          </a:xfrm>
          <a:prstGeom prst="rect">
            <a:avLst/>
          </a:prstGeom>
          <a:ln w="38100" cmpd="sng">
            <a:solidFill>
              <a:srgbClr val="00A53A"/>
            </a:solidFill>
          </a:ln>
        </p:spPr>
      </p:pic>
      <p:pic>
        <p:nvPicPr>
          <p:cNvPr id="7" name="Picture 6" descr="Feelings wall 2reCR.jp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84248" y="2597584"/>
            <a:ext cx="6753648" cy="2703032"/>
          </a:xfrm>
          <a:prstGeom prst="rect">
            <a:avLst/>
          </a:prstGeom>
          <a:ln w="38100" cmpd="sng">
            <a:solidFill>
              <a:srgbClr val="00A53A"/>
            </a:solidFill>
          </a:ln>
        </p:spPr>
      </p:pic>
      <p:pic>
        <p:nvPicPr>
          <p:cNvPr id="3" name="Picture 2" descr="Environment_Classroom_RulesRE.jp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613383" y="1906292"/>
            <a:ext cx="3914674" cy="4473913"/>
          </a:xfrm>
          <a:prstGeom prst="rect">
            <a:avLst/>
          </a:prstGeom>
          <a:ln w="38100" cap="rnd" cmpd="sng">
            <a:solidFill>
              <a:srgbClr val="00A53A"/>
            </a:solidFill>
          </a:ln>
        </p:spPr>
      </p:pic>
      <p:sp>
        <p:nvSpPr>
          <p:cNvPr id="4" name="Title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Examples </a:t>
            </a:r>
            <a:r>
              <a:rPr lang="en-US" dirty="0"/>
              <a:t>of Classroom Rules</a:t>
            </a:r>
          </a:p>
        </p:txBody>
      </p:sp>
    </p:spTree>
    <p:extLst>
      <p:ext uri="{BB962C8B-B14F-4D97-AF65-F5344CB8AC3E}">
        <p14:creationId xmlns:p14="http://schemas.microsoft.com/office/powerpoint/2010/main" val="426157465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0">
        <p:cut/>
      </p:transition>
    </mc:Choice>
    <mc:Fallback xmlns="" xmlns:mv="urn:schemas-microsoft-com:mac:vml">
      <mp:transition xmlns:mp="http://schemas.microsoft.com/office/mac/powerpoint/2008/main"/>
    </mc:Fallback>
  </mc:AlternateContent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/>
        </p:nvSpPr>
        <p:spPr>
          <a:xfrm>
            <a:off x="469940" y="1707592"/>
            <a:ext cx="324653" cy="4839964"/>
          </a:xfrm>
          <a:prstGeom prst="rect">
            <a:avLst/>
          </a:prstGeom>
          <a:solidFill>
            <a:srgbClr val="17BC36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Rounded Rectangle 8"/>
          <p:cNvSpPr/>
          <p:nvPr/>
        </p:nvSpPr>
        <p:spPr>
          <a:xfrm>
            <a:off x="915646" y="2048510"/>
            <a:ext cx="2849950" cy="829879"/>
          </a:xfrm>
          <a:custGeom>
            <a:avLst/>
            <a:gdLst/>
            <a:ahLst/>
            <a:cxnLst/>
            <a:rect l="l" t="t" r="r" b="b"/>
            <a:pathLst>
              <a:path w="3014646" h="829879">
                <a:moveTo>
                  <a:pt x="800955" y="0"/>
                </a:moveTo>
                <a:lnTo>
                  <a:pt x="2908022" y="0"/>
                </a:lnTo>
                <a:cubicBezTo>
                  <a:pt x="2966909" y="0"/>
                  <a:pt x="3014646" y="47737"/>
                  <a:pt x="3014646" y="106624"/>
                </a:cubicBezTo>
                <a:lnTo>
                  <a:pt x="3014646" y="533106"/>
                </a:lnTo>
                <a:cubicBezTo>
                  <a:pt x="3014646" y="591993"/>
                  <a:pt x="2966909" y="639730"/>
                  <a:pt x="2908022" y="639730"/>
                </a:cubicBezTo>
                <a:lnTo>
                  <a:pt x="800955" y="639730"/>
                </a:lnTo>
                <a:cubicBezTo>
                  <a:pt x="756790" y="639730"/>
                  <a:pt x="718896" y="612878"/>
                  <a:pt x="702710" y="574609"/>
                </a:cubicBezTo>
                <a:lnTo>
                  <a:pt x="695589" y="539337"/>
                </a:lnTo>
                <a:lnTo>
                  <a:pt x="0" y="829879"/>
                </a:lnTo>
                <a:lnTo>
                  <a:pt x="694331" y="270000"/>
                </a:lnTo>
                <a:lnTo>
                  <a:pt x="694331" y="106624"/>
                </a:lnTo>
                <a:cubicBezTo>
                  <a:pt x="694331" y="47737"/>
                  <a:pt x="742068" y="0"/>
                  <a:pt x="800955" y="0"/>
                </a:cubicBezTo>
                <a:close/>
              </a:path>
            </a:pathLst>
          </a:custGeom>
          <a:gradFill flip="none" rotWithShape="1">
            <a:gsLst>
              <a:gs pos="0">
                <a:srgbClr val="FFFF00"/>
              </a:gs>
              <a:gs pos="100000">
                <a:srgbClr val="FFB712"/>
              </a:gs>
            </a:gsLst>
            <a:path path="circle">
              <a:fillToRect l="50000" t="50000" r="50000" b="50000"/>
            </a:path>
            <a:tileRect/>
          </a:gradFill>
          <a:ln w="22225">
            <a:solidFill>
              <a:srgbClr val="008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TextBox 9"/>
          <p:cNvSpPr txBox="1"/>
          <p:nvPr/>
        </p:nvSpPr>
        <p:spPr>
          <a:xfrm>
            <a:off x="1674376" y="2048510"/>
            <a:ext cx="2497369" cy="58477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b="1" u="sng" dirty="0" smtClean="0">
                <a:latin typeface="Century Gothic"/>
                <a:cs typeface="Century Gothic"/>
              </a:rPr>
              <a:t>I</a:t>
            </a:r>
            <a:r>
              <a:rPr lang="en-US" sz="3200" dirty="0" smtClean="0">
                <a:latin typeface="Century Gothic"/>
                <a:cs typeface="Century Gothic"/>
              </a:rPr>
              <a:t>nstruct</a:t>
            </a:r>
            <a:endParaRPr lang="en-US" sz="3200" dirty="0">
              <a:latin typeface="Century Gothic"/>
              <a:cs typeface="Century Gothic"/>
            </a:endParaRPr>
          </a:p>
        </p:txBody>
      </p:sp>
      <p:sp>
        <p:nvSpPr>
          <p:cNvPr id="2" name="TextBox 1"/>
          <p:cNvSpPr txBox="1"/>
          <p:nvPr/>
        </p:nvSpPr>
        <p:spPr>
          <a:xfrm>
            <a:off x="1729199" y="2843708"/>
            <a:ext cx="6387625" cy="33547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 smtClean="0">
                <a:latin typeface="Century Gothic"/>
                <a:cs typeface="Century Gothic"/>
              </a:rPr>
              <a:t>Strategies</a:t>
            </a:r>
          </a:p>
          <a:p>
            <a:pPr marL="342900" indent="-342900">
              <a:buFont typeface="Arial"/>
              <a:buChar char="•"/>
            </a:pPr>
            <a:r>
              <a:rPr lang="en-US" sz="2000" dirty="0" smtClean="0">
                <a:latin typeface="Century Gothic"/>
                <a:cs typeface="Century Gothic"/>
              </a:rPr>
              <a:t>Demonstrate</a:t>
            </a:r>
          </a:p>
          <a:p>
            <a:pPr marL="342900" indent="-342900">
              <a:buFont typeface="Arial"/>
              <a:buChar char="•"/>
            </a:pPr>
            <a:r>
              <a:rPr lang="en-US" sz="2000" dirty="0" smtClean="0">
                <a:latin typeface="Century Gothic"/>
                <a:cs typeface="Century Gothic"/>
              </a:rPr>
              <a:t>Practice</a:t>
            </a:r>
          </a:p>
          <a:p>
            <a:pPr marL="342900" indent="-342900">
              <a:buFont typeface="Arial"/>
              <a:buChar char="•"/>
            </a:pPr>
            <a:r>
              <a:rPr lang="en-US" sz="2000" dirty="0" smtClean="0">
                <a:latin typeface="Century Gothic"/>
                <a:cs typeface="Century Gothic"/>
              </a:rPr>
              <a:t>Consistently apply and reinforce</a:t>
            </a:r>
          </a:p>
          <a:p>
            <a:pPr marL="342900" indent="-342900">
              <a:buFont typeface="Arial"/>
              <a:buChar char="•"/>
            </a:pPr>
            <a:endParaRPr lang="en-US" sz="2400" dirty="0" smtClean="0">
              <a:latin typeface="Century Gothic"/>
              <a:cs typeface="Century Gothic"/>
            </a:endParaRPr>
          </a:p>
          <a:p>
            <a:r>
              <a:rPr lang="en-US" sz="2400" b="1" dirty="0" smtClean="0">
                <a:latin typeface="Century Gothic"/>
                <a:cs typeface="Century Gothic"/>
              </a:rPr>
              <a:t>When to instruct</a:t>
            </a:r>
          </a:p>
          <a:p>
            <a:pPr marL="342900" indent="-342900">
              <a:buFont typeface="Arial"/>
              <a:buChar char="•"/>
            </a:pPr>
            <a:r>
              <a:rPr lang="en-US" sz="2000" dirty="0" smtClean="0">
                <a:latin typeface="Century Gothic"/>
                <a:cs typeface="Century Gothic"/>
              </a:rPr>
              <a:t>Large group</a:t>
            </a:r>
          </a:p>
          <a:p>
            <a:pPr marL="800100" lvl="1" indent="-342900">
              <a:buFont typeface="Arial"/>
              <a:buChar char="•"/>
            </a:pPr>
            <a:r>
              <a:rPr lang="en-US" sz="2000" dirty="0" smtClean="0">
                <a:latin typeface="Century Gothic"/>
                <a:cs typeface="Century Gothic"/>
              </a:rPr>
              <a:t>Class meetings</a:t>
            </a:r>
          </a:p>
          <a:p>
            <a:pPr marL="342900" indent="-342900">
              <a:buFont typeface="Arial"/>
              <a:buChar char="•"/>
            </a:pPr>
            <a:r>
              <a:rPr lang="en-US" sz="2000" dirty="0" smtClean="0">
                <a:latin typeface="Century Gothic"/>
                <a:cs typeface="Century Gothic"/>
              </a:rPr>
              <a:t>Small group</a:t>
            </a:r>
          </a:p>
          <a:p>
            <a:pPr marL="342900" indent="-342900">
              <a:buFont typeface="Arial"/>
              <a:buChar char="•"/>
            </a:pPr>
            <a:r>
              <a:rPr lang="en-US" sz="2000" i="1" dirty="0" smtClean="0">
                <a:latin typeface="Century Gothic"/>
                <a:cs typeface="Century Gothic"/>
              </a:rPr>
              <a:t>Intentionally</a:t>
            </a:r>
            <a:r>
              <a:rPr lang="en-US" sz="2000" dirty="0" smtClean="0">
                <a:latin typeface="Century Gothic"/>
                <a:cs typeface="Century Gothic"/>
              </a:rPr>
              <a:t> throughout the day</a:t>
            </a:r>
          </a:p>
        </p:txBody>
      </p:sp>
      <p:sp>
        <p:nvSpPr>
          <p:cNvPr id="3" name="Title 2"/>
          <p:cNvSpPr>
            <a:spLocks noGrp="1"/>
          </p:cNvSpPr>
          <p:nvPr>
            <p:ph type="ctrTitle"/>
          </p:nvPr>
        </p:nvSpPr>
        <p:spPr>
          <a:xfrm>
            <a:off x="328361" y="555086"/>
            <a:ext cx="8476972" cy="851080"/>
          </a:xfrm>
        </p:spPr>
        <p:txBody>
          <a:bodyPr/>
          <a:lstStyle/>
          <a:p>
            <a:r>
              <a:rPr lang="en-US" b="1" u="sng" dirty="0" smtClean="0"/>
              <a:t>I</a:t>
            </a:r>
            <a:r>
              <a:rPr lang="en-US" dirty="0" smtClean="0"/>
              <a:t>nstruct</a:t>
            </a:r>
            <a:endParaRPr lang="en-US" dirty="0"/>
          </a:p>
        </p:txBody>
      </p:sp>
      <p:sp>
        <p:nvSpPr>
          <p:cNvPr id="5" name="Rounded Rectangle 4"/>
          <p:cNvSpPr/>
          <p:nvPr/>
        </p:nvSpPr>
        <p:spPr>
          <a:xfrm rot="18900000">
            <a:off x="473976" y="2571472"/>
            <a:ext cx="721965" cy="721965"/>
          </a:xfrm>
          <a:prstGeom prst="roundRect">
            <a:avLst/>
          </a:prstGeom>
          <a:gradFill flip="none" rotWithShape="1">
            <a:gsLst>
              <a:gs pos="0">
                <a:srgbClr val="FFFF00"/>
              </a:gs>
              <a:gs pos="100000">
                <a:srgbClr val="FFB712"/>
              </a:gs>
            </a:gsLst>
            <a:path path="circle">
              <a:fillToRect l="50000" t="50000" r="50000" b="50000"/>
            </a:path>
            <a:tileRect/>
          </a:gradFill>
          <a:ln w="34925"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6" name="TextBox 5"/>
          <p:cNvSpPr txBox="1"/>
          <p:nvPr/>
        </p:nvSpPr>
        <p:spPr>
          <a:xfrm>
            <a:off x="659310" y="2590242"/>
            <a:ext cx="39149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b="1" dirty="0" smtClean="0">
                <a:solidFill>
                  <a:srgbClr val="008000"/>
                </a:solidFill>
                <a:latin typeface="Century Gothic"/>
                <a:cs typeface="Century Gothic"/>
              </a:rPr>
              <a:t>I</a:t>
            </a:r>
            <a:endParaRPr lang="en-US" sz="3600" b="1" dirty="0">
              <a:solidFill>
                <a:srgbClr val="008000"/>
              </a:solidFill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356757719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Rules-Providing-Instruction_subs.wmv">
            <a:hlinkClick r:id="" action="ppaction://media"/>
          </p:cNvPr>
          <p:cNvPicPr/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2352759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/>
        </p:nvSpPr>
        <p:spPr>
          <a:xfrm>
            <a:off x="469940" y="1707592"/>
            <a:ext cx="324653" cy="4839964"/>
          </a:xfrm>
          <a:prstGeom prst="rect">
            <a:avLst/>
          </a:prstGeom>
          <a:solidFill>
            <a:srgbClr val="17BC36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Rounded Rectangle 8"/>
          <p:cNvSpPr/>
          <p:nvPr/>
        </p:nvSpPr>
        <p:spPr>
          <a:xfrm>
            <a:off x="742039" y="1911465"/>
            <a:ext cx="3883887" cy="1130952"/>
          </a:xfrm>
          <a:custGeom>
            <a:avLst/>
            <a:gdLst/>
            <a:ahLst/>
            <a:cxnLst/>
            <a:rect l="l" t="t" r="r" b="b"/>
            <a:pathLst>
              <a:path w="3014646" h="829879">
                <a:moveTo>
                  <a:pt x="800955" y="0"/>
                </a:moveTo>
                <a:lnTo>
                  <a:pt x="2908022" y="0"/>
                </a:lnTo>
                <a:cubicBezTo>
                  <a:pt x="2966909" y="0"/>
                  <a:pt x="3014646" y="47737"/>
                  <a:pt x="3014646" y="106624"/>
                </a:cubicBezTo>
                <a:lnTo>
                  <a:pt x="3014646" y="533106"/>
                </a:lnTo>
                <a:cubicBezTo>
                  <a:pt x="3014646" y="591993"/>
                  <a:pt x="2966909" y="639730"/>
                  <a:pt x="2908022" y="639730"/>
                </a:cubicBezTo>
                <a:lnTo>
                  <a:pt x="800955" y="639730"/>
                </a:lnTo>
                <a:cubicBezTo>
                  <a:pt x="756790" y="639730"/>
                  <a:pt x="718896" y="612878"/>
                  <a:pt x="702710" y="574609"/>
                </a:cubicBezTo>
                <a:lnTo>
                  <a:pt x="695589" y="539337"/>
                </a:lnTo>
                <a:lnTo>
                  <a:pt x="0" y="829879"/>
                </a:lnTo>
                <a:lnTo>
                  <a:pt x="694331" y="270000"/>
                </a:lnTo>
                <a:lnTo>
                  <a:pt x="694331" y="106624"/>
                </a:lnTo>
                <a:cubicBezTo>
                  <a:pt x="694331" y="47737"/>
                  <a:pt x="742068" y="0"/>
                  <a:pt x="800955" y="0"/>
                </a:cubicBezTo>
                <a:close/>
              </a:path>
            </a:pathLst>
          </a:custGeom>
          <a:gradFill flip="none" rotWithShape="1">
            <a:gsLst>
              <a:gs pos="0">
                <a:srgbClr val="FFFF00"/>
              </a:gs>
              <a:gs pos="100000">
                <a:srgbClr val="FFB712"/>
              </a:gs>
            </a:gsLst>
            <a:path path="circle">
              <a:fillToRect l="50000" t="50000" r="50000" b="50000"/>
            </a:path>
            <a:tileRect/>
          </a:gradFill>
          <a:ln w="22225">
            <a:solidFill>
              <a:srgbClr val="008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extBox 1"/>
          <p:cNvSpPr txBox="1"/>
          <p:nvPr/>
        </p:nvSpPr>
        <p:spPr>
          <a:xfrm>
            <a:off x="1729199" y="2843708"/>
            <a:ext cx="6387625" cy="34163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 smtClean="0">
                <a:latin typeface="Century Gothic"/>
                <a:cs typeface="Century Gothic"/>
              </a:rPr>
              <a:t>Consequences are:</a:t>
            </a:r>
          </a:p>
          <a:p>
            <a:pPr marL="342900" indent="-342900">
              <a:buFont typeface="Arial"/>
              <a:buChar char="•"/>
            </a:pPr>
            <a:r>
              <a:rPr lang="en-US" sz="2400" dirty="0" smtClean="0">
                <a:latin typeface="Century Gothic"/>
                <a:cs typeface="Century Gothic"/>
              </a:rPr>
              <a:t>Planned</a:t>
            </a:r>
          </a:p>
          <a:p>
            <a:pPr marL="342900" indent="-342900">
              <a:buFont typeface="Arial"/>
              <a:buChar char="•"/>
            </a:pPr>
            <a:r>
              <a:rPr lang="en-US" sz="2400" dirty="0" smtClean="0">
                <a:latin typeface="Century Gothic"/>
                <a:cs typeface="Century Gothic"/>
              </a:rPr>
              <a:t>Predictable</a:t>
            </a:r>
          </a:p>
          <a:p>
            <a:pPr marL="342900" indent="-342900">
              <a:buFont typeface="Arial"/>
              <a:buChar char="•"/>
            </a:pPr>
            <a:r>
              <a:rPr lang="en-US" sz="2400" dirty="0" smtClean="0">
                <a:latin typeface="Century Gothic"/>
                <a:cs typeface="Century Gothic"/>
              </a:rPr>
              <a:t>Consistently applied</a:t>
            </a:r>
          </a:p>
          <a:p>
            <a:pPr marL="342900" indent="-342900">
              <a:buFont typeface="Arial"/>
              <a:buChar char="•"/>
            </a:pPr>
            <a:endParaRPr lang="en-US" sz="2400" dirty="0" smtClean="0">
              <a:latin typeface="Century Gothic"/>
              <a:cs typeface="Century Gothic"/>
            </a:endParaRPr>
          </a:p>
          <a:p>
            <a:r>
              <a:rPr lang="en-US" sz="2400" b="1" dirty="0" smtClean="0">
                <a:latin typeface="Century Gothic"/>
                <a:cs typeface="Century Gothic"/>
              </a:rPr>
              <a:t>Logical</a:t>
            </a:r>
          </a:p>
          <a:p>
            <a:pPr marL="342900" indent="-342900">
              <a:buFont typeface="Arial"/>
              <a:buChar char="•"/>
            </a:pPr>
            <a:r>
              <a:rPr lang="en-US" sz="2400" dirty="0" smtClean="0">
                <a:latin typeface="Century Gothic"/>
                <a:cs typeface="Century Gothic"/>
              </a:rPr>
              <a:t>To child</a:t>
            </a:r>
          </a:p>
          <a:p>
            <a:pPr marL="342900" indent="-342900">
              <a:buFont typeface="Arial"/>
              <a:buChar char="•"/>
            </a:pPr>
            <a:r>
              <a:rPr lang="en-US" sz="2400" dirty="0" smtClean="0">
                <a:latin typeface="Century Gothic"/>
                <a:cs typeface="Century Gothic"/>
              </a:rPr>
              <a:t>To adult</a:t>
            </a:r>
          </a:p>
          <a:p>
            <a:pPr marL="342900" indent="-342900">
              <a:buFont typeface="Arial"/>
              <a:buChar char="•"/>
            </a:pPr>
            <a:r>
              <a:rPr lang="en-US" sz="2400" dirty="0" smtClean="0">
                <a:latin typeface="Century Gothic"/>
                <a:cs typeface="Century Gothic"/>
              </a:rPr>
              <a:t>To situation</a:t>
            </a:r>
          </a:p>
        </p:txBody>
      </p:sp>
      <p:sp>
        <p:nvSpPr>
          <p:cNvPr id="3" name="Title 2"/>
          <p:cNvSpPr>
            <a:spLocks noGrp="1"/>
          </p:cNvSpPr>
          <p:nvPr>
            <p:ph type="ctrTitle"/>
          </p:nvPr>
        </p:nvSpPr>
        <p:spPr>
          <a:xfrm>
            <a:off x="328361" y="555086"/>
            <a:ext cx="8476972" cy="851080"/>
          </a:xfrm>
        </p:spPr>
        <p:txBody>
          <a:bodyPr/>
          <a:lstStyle/>
          <a:p>
            <a:r>
              <a:rPr lang="en-US" b="1" u="sng" dirty="0" smtClean="0"/>
              <a:t>D</a:t>
            </a:r>
            <a:r>
              <a:rPr lang="en-US" dirty="0" smtClean="0"/>
              <a:t>etermine Consequences</a:t>
            </a:r>
            <a:endParaRPr lang="en-US" dirty="0"/>
          </a:p>
        </p:txBody>
      </p:sp>
      <p:sp>
        <p:nvSpPr>
          <p:cNvPr id="5" name="Rounded Rectangle 4"/>
          <p:cNvSpPr/>
          <p:nvPr/>
        </p:nvSpPr>
        <p:spPr>
          <a:xfrm rot="18900000">
            <a:off x="473976" y="2571472"/>
            <a:ext cx="721965" cy="721965"/>
          </a:xfrm>
          <a:prstGeom prst="roundRect">
            <a:avLst/>
          </a:prstGeom>
          <a:gradFill flip="none" rotWithShape="1">
            <a:gsLst>
              <a:gs pos="0">
                <a:srgbClr val="FFFF00"/>
              </a:gs>
              <a:gs pos="100000">
                <a:srgbClr val="FFB712"/>
              </a:gs>
            </a:gsLst>
            <a:path path="circle">
              <a:fillToRect l="50000" t="50000" r="50000" b="50000"/>
            </a:path>
            <a:tileRect/>
          </a:gradFill>
          <a:ln w="34925"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6" name="TextBox 5"/>
          <p:cNvSpPr txBox="1"/>
          <p:nvPr/>
        </p:nvSpPr>
        <p:spPr>
          <a:xfrm>
            <a:off x="567940" y="2590242"/>
            <a:ext cx="39149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b="1" dirty="0" smtClean="0">
                <a:solidFill>
                  <a:srgbClr val="008000"/>
                </a:solidFill>
                <a:latin typeface="Century Gothic"/>
                <a:cs typeface="Century Gothic"/>
              </a:rPr>
              <a:t>D</a:t>
            </a:r>
            <a:endParaRPr lang="en-US" sz="3600" b="1" dirty="0">
              <a:solidFill>
                <a:srgbClr val="008000"/>
              </a:solidFill>
              <a:latin typeface="Century Gothic"/>
              <a:cs typeface="Century Gothic"/>
            </a:endParaRPr>
          </a:p>
        </p:txBody>
      </p:sp>
      <p:sp>
        <p:nvSpPr>
          <p:cNvPr id="10" name="TextBox 9"/>
          <p:cNvSpPr txBox="1"/>
          <p:nvPr/>
        </p:nvSpPr>
        <p:spPr>
          <a:xfrm>
            <a:off x="1786898" y="1934466"/>
            <a:ext cx="2394856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b="1" u="sng" dirty="0" smtClean="0">
                <a:latin typeface="Century Gothic"/>
                <a:cs typeface="Century Gothic"/>
              </a:rPr>
              <a:t>D</a:t>
            </a:r>
            <a:r>
              <a:rPr lang="en-US" sz="2400" dirty="0" smtClean="0">
                <a:latin typeface="Century Gothic"/>
                <a:cs typeface="Century Gothic"/>
              </a:rPr>
              <a:t>etermine </a:t>
            </a:r>
          </a:p>
          <a:p>
            <a:r>
              <a:rPr lang="en-US" sz="2400" dirty="0" smtClean="0">
                <a:latin typeface="Century Gothic"/>
                <a:cs typeface="Century Gothic"/>
              </a:rPr>
              <a:t>consequences</a:t>
            </a:r>
            <a:endParaRPr lang="en-US" sz="2400" dirty="0"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132917292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/>
        </p:nvSpPr>
        <p:spPr>
          <a:xfrm>
            <a:off x="469940" y="1707592"/>
            <a:ext cx="324653" cy="4839964"/>
          </a:xfrm>
          <a:prstGeom prst="rect">
            <a:avLst/>
          </a:prstGeom>
          <a:solidFill>
            <a:srgbClr val="17BC36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Rounded Rectangle 8"/>
          <p:cNvSpPr/>
          <p:nvPr/>
        </p:nvSpPr>
        <p:spPr>
          <a:xfrm>
            <a:off x="897372" y="2021102"/>
            <a:ext cx="3193618" cy="929952"/>
          </a:xfrm>
          <a:custGeom>
            <a:avLst/>
            <a:gdLst/>
            <a:ahLst/>
            <a:cxnLst/>
            <a:rect l="l" t="t" r="r" b="b"/>
            <a:pathLst>
              <a:path w="3014646" h="829879">
                <a:moveTo>
                  <a:pt x="800955" y="0"/>
                </a:moveTo>
                <a:lnTo>
                  <a:pt x="2908022" y="0"/>
                </a:lnTo>
                <a:cubicBezTo>
                  <a:pt x="2966909" y="0"/>
                  <a:pt x="3014646" y="47737"/>
                  <a:pt x="3014646" y="106624"/>
                </a:cubicBezTo>
                <a:lnTo>
                  <a:pt x="3014646" y="533106"/>
                </a:lnTo>
                <a:cubicBezTo>
                  <a:pt x="3014646" y="591993"/>
                  <a:pt x="2966909" y="639730"/>
                  <a:pt x="2908022" y="639730"/>
                </a:cubicBezTo>
                <a:lnTo>
                  <a:pt x="800955" y="639730"/>
                </a:lnTo>
                <a:cubicBezTo>
                  <a:pt x="756790" y="639730"/>
                  <a:pt x="718896" y="612878"/>
                  <a:pt x="702710" y="574609"/>
                </a:cubicBezTo>
                <a:lnTo>
                  <a:pt x="695589" y="539337"/>
                </a:lnTo>
                <a:lnTo>
                  <a:pt x="0" y="829879"/>
                </a:lnTo>
                <a:lnTo>
                  <a:pt x="694331" y="270000"/>
                </a:lnTo>
                <a:lnTo>
                  <a:pt x="694331" y="106624"/>
                </a:lnTo>
                <a:cubicBezTo>
                  <a:pt x="694331" y="47737"/>
                  <a:pt x="742068" y="0"/>
                  <a:pt x="800955" y="0"/>
                </a:cubicBezTo>
                <a:close/>
              </a:path>
            </a:pathLst>
          </a:custGeom>
          <a:gradFill flip="none" rotWithShape="1">
            <a:gsLst>
              <a:gs pos="0">
                <a:srgbClr val="FFFF00"/>
              </a:gs>
              <a:gs pos="100000">
                <a:srgbClr val="FFB712"/>
              </a:gs>
            </a:gsLst>
            <a:path path="circle">
              <a:fillToRect l="50000" t="50000" r="50000" b="50000"/>
            </a:path>
            <a:tileRect/>
          </a:gradFill>
          <a:ln w="22225">
            <a:solidFill>
              <a:srgbClr val="008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extBox 1"/>
          <p:cNvSpPr txBox="1"/>
          <p:nvPr/>
        </p:nvSpPr>
        <p:spPr>
          <a:xfrm>
            <a:off x="1729199" y="2843708"/>
            <a:ext cx="6387625" cy="273921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 err="1" smtClean="0">
                <a:latin typeface="Century Gothic"/>
                <a:cs typeface="Century Gothic"/>
              </a:rPr>
              <a:t>Classwide</a:t>
            </a:r>
            <a:endParaRPr lang="en-US" sz="2400" b="1" dirty="0" smtClean="0">
              <a:latin typeface="Century Gothic"/>
              <a:cs typeface="Century Gothic"/>
            </a:endParaRPr>
          </a:p>
          <a:p>
            <a:pPr marL="342900" indent="-342900">
              <a:buFont typeface="Arial"/>
              <a:buChar char="•"/>
            </a:pPr>
            <a:r>
              <a:rPr lang="en-US" sz="2000" dirty="0" smtClean="0">
                <a:latin typeface="Century Gothic"/>
                <a:cs typeface="Century Gothic"/>
              </a:rPr>
              <a:t>Cultivate an encouraging classroom culture</a:t>
            </a:r>
          </a:p>
          <a:p>
            <a:pPr marL="342900" indent="-342900">
              <a:buFont typeface="Arial"/>
              <a:buChar char="•"/>
            </a:pPr>
            <a:endParaRPr lang="en-US" sz="2400" dirty="0" smtClean="0">
              <a:latin typeface="Century Gothic"/>
              <a:cs typeface="Century Gothic"/>
            </a:endParaRPr>
          </a:p>
          <a:p>
            <a:r>
              <a:rPr lang="en-US" sz="2400" b="1" dirty="0" smtClean="0">
                <a:latin typeface="Century Gothic"/>
                <a:cs typeface="Century Gothic"/>
              </a:rPr>
              <a:t>Individual</a:t>
            </a:r>
          </a:p>
          <a:p>
            <a:pPr marL="342900" indent="-342900">
              <a:buFont typeface="Arial"/>
              <a:buChar char="•"/>
            </a:pPr>
            <a:r>
              <a:rPr lang="en-US" sz="2000" dirty="0" smtClean="0">
                <a:latin typeface="Century Gothic"/>
                <a:cs typeface="Century Gothic"/>
              </a:rPr>
              <a:t>Specific to child</a:t>
            </a:r>
          </a:p>
          <a:p>
            <a:pPr marL="342900" indent="-342900">
              <a:buFont typeface="Arial"/>
              <a:buChar char="•"/>
            </a:pPr>
            <a:r>
              <a:rPr lang="en-US" sz="2000" dirty="0" smtClean="0">
                <a:latin typeface="Century Gothic"/>
                <a:cs typeface="Century Gothic"/>
              </a:rPr>
              <a:t>Appropriate to age</a:t>
            </a:r>
          </a:p>
          <a:p>
            <a:pPr marL="342900" indent="-342900">
              <a:buFont typeface="Arial"/>
              <a:buChar char="•"/>
            </a:pPr>
            <a:r>
              <a:rPr lang="en-US" sz="2000" dirty="0" smtClean="0">
                <a:latin typeface="Century Gothic"/>
                <a:cs typeface="Century Gothic"/>
              </a:rPr>
              <a:t>Scaffold child’s thinking</a:t>
            </a:r>
          </a:p>
          <a:p>
            <a:pPr marL="342900" indent="-342900">
              <a:buFont typeface="Arial"/>
              <a:buChar char="•"/>
            </a:pPr>
            <a:r>
              <a:rPr lang="en-US" sz="2000" dirty="0" smtClean="0">
                <a:latin typeface="Century Gothic"/>
                <a:cs typeface="Century Gothic"/>
              </a:rPr>
              <a:t>Frequent</a:t>
            </a:r>
          </a:p>
        </p:txBody>
      </p:sp>
      <p:sp>
        <p:nvSpPr>
          <p:cNvPr id="3" name="Title 2"/>
          <p:cNvSpPr>
            <a:spLocks noGrp="1"/>
          </p:cNvSpPr>
          <p:nvPr>
            <p:ph type="ctrTitle"/>
          </p:nvPr>
        </p:nvSpPr>
        <p:spPr>
          <a:xfrm>
            <a:off x="328361" y="555086"/>
            <a:ext cx="8476972" cy="851080"/>
          </a:xfrm>
        </p:spPr>
        <p:txBody>
          <a:bodyPr/>
          <a:lstStyle/>
          <a:p>
            <a:r>
              <a:rPr lang="en-US" b="1" u="sng" dirty="0" smtClean="0"/>
              <a:t>E</a:t>
            </a:r>
            <a:r>
              <a:rPr lang="en-US" dirty="0" smtClean="0"/>
              <a:t>ncourage</a:t>
            </a:r>
            <a:endParaRPr lang="en-US" dirty="0"/>
          </a:p>
        </p:txBody>
      </p:sp>
      <p:sp>
        <p:nvSpPr>
          <p:cNvPr id="5" name="Rounded Rectangle 4"/>
          <p:cNvSpPr/>
          <p:nvPr/>
        </p:nvSpPr>
        <p:spPr>
          <a:xfrm rot="18900000">
            <a:off x="473976" y="2571472"/>
            <a:ext cx="721965" cy="721965"/>
          </a:xfrm>
          <a:prstGeom prst="roundRect">
            <a:avLst/>
          </a:prstGeom>
          <a:gradFill flip="none" rotWithShape="1">
            <a:gsLst>
              <a:gs pos="0">
                <a:srgbClr val="FFFF00"/>
              </a:gs>
              <a:gs pos="100000">
                <a:srgbClr val="FFB712"/>
              </a:gs>
            </a:gsLst>
            <a:path path="circle">
              <a:fillToRect l="50000" t="50000" r="50000" b="50000"/>
            </a:path>
            <a:tileRect/>
          </a:gradFill>
          <a:ln w="34925"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6" name="TextBox 5"/>
          <p:cNvSpPr txBox="1"/>
          <p:nvPr/>
        </p:nvSpPr>
        <p:spPr>
          <a:xfrm>
            <a:off x="659310" y="2590242"/>
            <a:ext cx="39149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b="1" dirty="0" smtClean="0">
                <a:solidFill>
                  <a:srgbClr val="008000"/>
                </a:solidFill>
                <a:latin typeface="Century Gothic"/>
                <a:cs typeface="Century Gothic"/>
              </a:rPr>
              <a:t>E</a:t>
            </a:r>
            <a:endParaRPr lang="en-US" sz="3600" b="1" dirty="0">
              <a:solidFill>
                <a:srgbClr val="008000"/>
              </a:solidFill>
              <a:latin typeface="Century Gothic"/>
              <a:cs typeface="Century Gothic"/>
            </a:endParaRPr>
          </a:p>
        </p:txBody>
      </p:sp>
      <p:sp>
        <p:nvSpPr>
          <p:cNvPr id="11" name="TextBox 10"/>
          <p:cNvSpPr txBox="1"/>
          <p:nvPr/>
        </p:nvSpPr>
        <p:spPr>
          <a:xfrm>
            <a:off x="1669939" y="2074918"/>
            <a:ext cx="2385188" cy="58477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b="1" u="sng" dirty="0" smtClean="0">
                <a:latin typeface="Century Gothic"/>
                <a:cs typeface="Century Gothic"/>
              </a:rPr>
              <a:t>E</a:t>
            </a:r>
            <a:r>
              <a:rPr lang="en-US" sz="3200" dirty="0" smtClean="0">
                <a:latin typeface="Century Gothic"/>
                <a:cs typeface="Century Gothic"/>
              </a:rPr>
              <a:t>ncourage</a:t>
            </a:r>
            <a:endParaRPr lang="en-US" sz="3200" dirty="0"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348211882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ectangle 14"/>
          <p:cNvSpPr/>
          <p:nvPr/>
        </p:nvSpPr>
        <p:spPr>
          <a:xfrm>
            <a:off x="420309" y="1397867"/>
            <a:ext cx="8314804" cy="648684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8" name="Picture 7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419" t="10932" r="15212" b="27974"/>
          <a:stretch/>
        </p:blipFill>
        <p:spPr>
          <a:xfrm>
            <a:off x="3420787" y="4183654"/>
            <a:ext cx="3093090" cy="2193637"/>
          </a:xfrm>
          <a:prstGeom prst="rect">
            <a:avLst/>
          </a:prstGeom>
          <a:ln w="38100" cmpd="sng">
            <a:solidFill>
              <a:srgbClr val="00A53A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</p:pic>
      <p:pic>
        <p:nvPicPr>
          <p:cNvPr id="12" name="Content Placeholder 4"/>
          <p:cNvPicPr>
            <a:picLocks noGrp="1" noChangeAspect="1"/>
          </p:cNvPicPr>
          <p:nvPr>
            <p:ph idx="1"/>
          </p:nvPr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1838" t="4001" r="25120" b="37798"/>
          <a:stretch/>
        </p:blipFill>
        <p:spPr>
          <a:xfrm>
            <a:off x="5365249" y="1190123"/>
            <a:ext cx="3013364" cy="2183142"/>
          </a:xfrm>
          <a:ln w="38100" cmpd="sng">
            <a:solidFill>
              <a:srgbClr val="00A53A"/>
            </a:solidFill>
          </a:ln>
        </p:spPr>
      </p:pic>
      <p:sp>
        <p:nvSpPr>
          <p:cNvPr id="16" name="Rounded Rectangle 15"/>
          <p:cNvSpPr/>
          <p:nvPr/>
        </p:nvSpPr>
        <p:spPr>
          <a:xfrm rot="18900000">
            <a:off x="4834420" y="638616"/>
            <a:ext cx="1550366" cy="1550366"/>
          </a:xfrm>
          <a:prstGeom prst="roundRect">
            <a:avLst/>
          </a:prstGeom>
          <a:gradFill flip="none" rotWithShape="1">
            <a:gsLst>
              <a:gs pos="0">
                <a:srgbClr val="FFFF00"/>
              </a:gs>
              <a:gs pos="100000">
                <a:srgbClr val="FFB712"/>
              </a:gs>
            </a:gsLst>
            <a:path path="circle">
              <a:fillToRect l="50000" t="50000" r="50000" b="50000"/>
            </a:path>
            <a:tileRect/>
          </a:gradFill>
          <a:ln w="34925">
            <a:solidFill>
              <a:schemeClr val="tx1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8" name="Rounded Rectangle 17"/>
          <p:cNvSpPr/>
          <p:nvPr/>
        </p:nvSpPr>
        <p:spPr>
          <a:xfrm rot="18900000">
            <a:off x="2408192" y="3739210"/>
            <a:ext cx="1550366" cy="1550366"/>
          </a:xfrm>
          <a:prstGeom prst="roundRect">
            <a:avLst/>
          </a:prstGeom>
          <a:gradFill flip="none" rotWithShape="1">
            <a:gsLst>
              <a:gs pos="0">
                <a:srgbClr val="FFFF00"/>
              </a:gs>
              <a:gs pos="100000">
                <a:srgbClr val="FFB712"/>
              </a:gs>
            </a:gsLst>
            <a:path path="circle">
              <a:fillToRect l="50000" t="50000" r="50000" b="50000"/>
            </a:path>
            <a:tileRect/>
          </a:gradFill>
          <a:ln w="34925">
            <a:solidFill>
              <a:schemeClr val="tx1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9" name="Rectangle 18"/>
          <p:cNvSpPr/>
          <p:nvPr/>
        </p:nvSpPr>
        <p:spPr>
          <a:xfrm>
            <a:off x="4811074" y="917220"/>
            <a:ext cx="1570182" cy="116955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1400" dirty="0">
                <a:latin typeface="Century Gothic"/>
                <a:cs typeface="Century Gothic"/>
              </a:rPr>
              <a:t>Yeah! I </a:t>
            </a:r>
            <a:r>
              <a:rPr lang="en-US" sz="1400" dirty="0" smtClean="0">
                <a:latin typeface="Century Gothic"/>
                <a:cs typeface="Century Gothic"/>
              </a:rPr>
              <a:t>got to put </a:t>
            </a:r>
            <a:r>
              <a:rPr lang="en-US" sz="1400" dirty="0">
                <a:latin typeface="Century Gothic"/>
                <a:cs typeface="Century Gothic"/>
              </a:rPr>
              <a:t>a </a:t>
            </a:r>
            <a:r>
              <a:rPr lang="en-US" sz="1400" dirty="0" smtClean="0">
                <a:latin typeface="Century Gothic"/>
                <a:cs typeface="Century Gothic"/>
              </a:rPr>
              <a:t>fan in the stadium </a:t>
            </a:r>
            <a:r>
              <a:rPr lang="en-US" sz="1400" dirty="0">
                <a:latin typeface="Century Gothic"/>
                <a:cs typeface="Century Gothic"/>
              </a:rPr>
              <a:t>because I was safe.</a:t>
            </a:r>
          </a:p>
        </p:txBody>
      </p:sp>
      <p:sp>
        <p:nvSpPr>
          <p:cNvPr id="22" name="Rectangle 21"/>
          <p:cNvSpPr/>
          <p:nvPr/>
        </p:nvSpPr>
        <p:spPr>
          <a:xfrm>
            <a:off x="2212935" y="4041228"/>
            <a:ext cx="1916545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1400" dirty="0">
                <a:latin typeface="Century Gothic"/>
                <a:cs typeface="Century Gothic"/>
              </a:rPr>
              <a:t>High 5! </a:t>
            </a:r>
            <a:endParaRPr lang="en-US" sz="1400" dirty="0" smtClean="0">
              <a:latin typeface="Century Gothic"/>
              <a:cs typeface="Century Gothic"/>
            </a:endParaRPr>
          </a:p>
          <a:p>
            <a:pPr algn="ctr"/>
            <a:r>
              <a:rPr lang="en-US" sz="1400" dirty="0" smtClean="0">
                <a:latin typeface="Century Gothic"/>
                <a:cs typeface="Century Gothic"/>
              </a:rPr>
              <a:t>You </a:t>
            </a:r>
            <a:r>
              <a:rPr lang="en-US" sz="1400" dirty="0">
                <a:latin typeface="Century Gothic"/>
                <a:cs typeface="Century Gothic"/>
              </a:rPr>
              <a:t>really played safely with your friends!</a:t>
            </a:r>
          </a:p>
        </p:txBody>
      </p:sp>
      <p:pic>
        <p:nvPicPr>
          <p:cNvPr id="2" name="Picture 1" descr="P1030185.JPG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5693" t="15129" r="14560" b="5380"/>
          <a:stretch/>
        </p:blipFill>
        <p:spPr>
          <a:xfrm>
            <a:off x="1511317" y="1175583"/>
            <a:ext cx="3033131" cy="2193719"/>
          </a:xfrm>
          <a:prstGeom prst="rect">
            <a:avLst/>
          </a:prstGeom>
          <a:ln w="38100">
            <a:solidFill>
              <a:srgbClr val="00A53A"/>
            </a:solidFill>
          </a:ln>
        </p:spPr>
      </p:pic>
      <p:sp>
        <p:nvSpPr>
          <p:cNvPr id="17" name="Rounded Rectangle 16"/>
          <p:cNvSpPr/>
          <p:nvPr/>
        </p:nvSpPr>
        <p:spPr>
          <a:xfrm rot="18900000">
            <a:off x="569477" y="624034"/>
            <a:ext cx="1550366" cy="1550366"/>
          </a:xfrm>
          <a:prstGeom prst="roundRect">
            <a:avLst/>
          </a:prstGeom>
          <a:gradFill flip="none" rotWithShape="1">
            <a:gsLst>
              <a:gs pos="0">
                <a:srgbClr val="FFFF00"/>
              </a:gs>
              <a:gs pos="100000">
                <a:srgbClr val="FFB712"/>
              </a:gs>
            </a:gsLst>
            <a:path path="circle">
              <a:fillToRect l="50000" t="50000" r="50000" b="50000"/>
            </a:path>
            <a:tileRect/>
          </a:gradFill>
          <a:ln w="34925">
            <a:solidFill>
              <a:schemeClr val="tx1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0" name="Rectangle 19"/>
          <p:cNvSpPr/>
          <p:nvPr/>
        </p:nvSpPr>
        <p:spPr>
          <a:xfrm>
            <a:off x="489673" y="1053053"/>
            <a:ext cx="1683327" cy="73866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1400" dirty="0" smtClean="0">
                <a:latin typeface="Century Gothic"/>
                <a:cs typeface="Century Gothic"/>
              </a:rPr>
              <a:t>Thank you for taking care of our classroom.</a:t>
            </a:r>
            <a:endParaRPr lang="en-US" sz="1400" dirty="0"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227970036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7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44343" y="3200935"/>
            <a:ext cx="7778297" cy="1233404"/>
          </a:xfrm>
        </p:spPr>
        <p:txBody>
          <a:bodyPr>
            <a:noAutofit/>
          </a:bodyPr>
          <a:lstStyle/>
          <a:p>
            <a:pPr algn="l"/>
            <a:r>
              <a:rPr lang="en-US" sz="2400" cap="none" dirty="0" smtClean="0"/>
              <a:t>“Rule-making is a part of the general atmosphere of mutual respect…and derives from an internal need to relate to other people in moral ways.” </a:t>
            </a:r>
            <a:r>
              <a:rPr lang="en-US" sz="2400" dirty="0" smtClean="0"/>
              <a:t/>
            </a:r>
            <a:br>
              <a:rPr lang="en-US" sz="2400" dirty="0" smtClean="0"/>
            </a:br>
            <a:r>
              <a:rPr lang="en-US" sz="2400" dirty="0" smtClean="0"/>
              <a:t/>
            </a:r>
            <a:br>
              <a:rPr lang="en-US" sz="2400" dirty="0" smtClean="0"/>
            </a:br>
            <a:r>
              <a:rPr lang="en-US" sz="1800" dirty="0" smtClean="0"/>
              <a:t>(D</a:t>
            </a:r>
            <a:r>
              <a:rPr lang="en-US" sz="1800" cap="none" dirty="0" smtClean="0"/>
              <a:t>evries</a:t>
            </a:r>
            <a:r>
              <a:rPr lang="en-US" sz="1800" dirty="0" smtClean="0"/>
              <a:t> &amp; </a:t>
            </a:r>
            <a:r>
              <a:rPr lang="en-US" sz="1800" dirty="0" err="1" smtClean="0"/>
              <a:t>z</a:t>
            </a:r>
            <a:r>
              <a:rPr lang="en-US" sz="1800" cap="none" dirty="0" err="1" smtClean="0"/>
              <a:t>an</a:t>
            </a:r>
            <a:r>
              <a:rPr lang="en-US" sz="1800" cap="none" dirty="0" smtClean="0"/>
              <a:t>,</a:t>
            </a:r>
            <a:r>
              <a:rPr lang="en-US" sz="1800" dirty="0" smtClean="0"/>
              <a:t> 2003, </a:t>
            </a:r>
            <a:r>
              <a:rPr lang="en-US" sz="1800" cap="none" dirty="0" smtClean="0"/>
              <a:t>pg. 64</a:t>
            </a:r>
            <a:r>
              <a:rPr lang="en-US" sz="1800" dirty="0" smtClean="0"/>
              <a:t> )</a:t>
            </a:r>
            <a:r>
              <a:rPr lang="en-US" sz="1100" dirty="0"/>
              <a:t/>
            </a:r>
            <a:br>
              <a:rPr lang="en-US" sz="1100" dirty="0"/>
            </a:br>
            <a:r>
              <a:rPr lang="en-US" sz="1200" dirty="0" smtClean="0"/>
              <a:t/>
            </a:r>
            <a:br>
              <a:rPr lang="en-US" sz="1200" dirty="0" smtClean="0"/>
            </a:br>
            <a:r>
              <a:rPr lang="en-US" dirty="0" smtClean="0"/>
              <a:t> </a:t>
            </a:r>
            <a:endParaRPr lang="en-US" dirty="0"/>
          </a:p>
        </p:txBody>
      </p:sp>
      <p:sp>
        <p:nvSpPr>
          <p:cNvPr id="6" name="Title 3"/>
          <p:cNvSpPr txBox="1">
            <a:spLocks/>
          </p:cNvSpPr>
          <p:nvPr/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3600" kern="1200" cap="all">
                <a:solidFill>
                  <a:schemeClr val="tx1"/>
                </a:solidFill>
                <a:latin typeface="Century Gothic"/>
                <a:ea typeface="+mj-ea"/>
                <a:cs typeface="Century Gothic"/>
              </a:defRPr>
            </a:lvl1pPr>
          </a:lstStyle>
          <a:p>
            <a:r>
              <a:rPr lang="en-US" dirty="0" smtClean="0"/>
              <a:t>review</a:t>
            </a:r>
            <a:endParaRPr lang="en-US" dirty="0"/>
          </a:p>
        </p:txBody>
      </p:sp>
      <p:sp>
        <p:nvSpPr>
          <p:cNvPr id="7" name="Rectangle 6"/>
          <p:cNvSpPr/>
          <p:nvPr/>
        </p:nvSpPr>
        <p:spPr>
          <a:xfrm>
            <a:off x="319800" y="5518378"/>
            <a:ext cx="8506684" cy="338046"/>
          </a:xfrm>
          <a:prstGeom prst="rect">
            <a:avLst/>
          </a:prstGeom>
          <a:solidFill>
            <a:srgbClr val="17BC36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ounded Rectangle 7"/>
          <p:cNvSpPr/>
          <p:nvPr/>
        </p:nvSpPr>
        <p:spPr>
          <a:xfrm rot="18900000">
            <a:off x="3595155" y="5354341"/>
            <a:ext cx="656332" cy="656332"/>
          </a:xfrm>
          <a:prstGeom prst="roundRect">
            <a:avLst/>
          </a:prstGeom>
          <a:gradFill flip="none" rotWithShape="1">
            <a:gsLst>
              <a:gs pos="0">
                <a:srgbClr val="FFFF00"/>
              </a:gs>
              <a:gs pos="100000">
                <a:srgbClr val="FFB712"/>
              </a:gs>
            </a:gsLst>
            <a:path path="circle">
              <a:fillToRect l="50000" t="50000" r="50000" b="50000"/>
            </a:path>
            <a:tileRect/>
          </a:gradFill>
          <a:ln w="34925"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9" name="TextBox 8"/>
          <p:cNvSpPr txBox="1"/>
          <p:nvPr/>
        </p:nvSpPr>
        <p:spPr>
          <a:xfrm>
            <a:off x="3646687" y="5351401"/>
            <a:ext cx="355904" cy="58757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b="1" dirty="0" smtClean="0">
                <a:solidFill>
                  <a:srgbClr val="008000"/>
                </a:solidFill>
                <a:latin typeface="Century Gothic"/>
                <a:cs typeface="Century Gothic"/>
              </a:rPr>
              <a:t>G</a:t>
            </a:r>
            <a:endParaRPr lang="en-US" sz="3600" b="1" dirty="0">
              <a:solidFill>
                <a:srgbClr val="008000"/>
              </a:solidFill>
              <a:latin typeface="Century Gothic"/>
              <a:cs typeface="Century Gothic"/>
            </a:endParaRPr>
          </a:p>
        </p:txBody>
      </p:sp>
      <p:sp>
        <p:nvSpPr>
          <p:cNvPr id="10" name="Rounded Rectangle 9"/>
          <p:cNvSpPr/>
          <p:nvPr/>
        </p:nvSpPr>
        <p:spPr>
          <a:xfrm rot="18900000">
            <a:off x="4655064" y="5354341"/>
            <a:ext cx="656332" cy="656332"/>
          </a:xfrm>
          <a:prstGeom prst="roundRect">
            <a:avLst/>
          </a:prstGeom>
          <a:gradFill flip="none" rotWithShape="1">
            <a:gsLst>
              <a:gs pos="0">
                <a:srgbClr val="FFFF00"/>
              </a:gs>
              <a:gs pos="100000">
                <a:srgbClr val="FFB712"/>
              </a:gs>
            </a:gsLst>
            <a:path path="circle">
              <a:fillToRect l="50000" t="50000" r="50000" b="50000"/>
            </a:path>
            <a:tileRect/>
          </a:gradFill>
          <a:ln w="34925"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1" name="TextBox 10"/>
          <p:cNvSpPr txBox="1"/>
          <p:nvPr/>
        </p:nvSpPr>
        <p:spPr>
          <a:xfrm>
            <a:off x="4734007" y="5351401"/>
            <a:ext cx="355904" cy="58757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b="1" dirty="0" smtClean="0">
                <a:solidFill>
                  <a:srgbClr val="008000"/>
                </a:solidFill>
                <a:latin typeface="Century Gothic"/>
                <a:cs typeface="Century Gothic"/>
              </a:rPr>
              <a:t>U</a:t>
            </a:r>
            <a:endParaRPr lang="en-US" sz="3600" b="1" dirty="0">
              <a:solidFill>
                <a:srgbClr val="008000"/>
              </a:solidFill>
              <a:latin typeface="Century Gothic"/>
              <a:cs typeface="Century Gothic"/>
            </a:endParaRPr>
          </a:p>
        </p:txBody>
      </p:sp>
      <p:sp>
        <p:nvSpPr>
          <p:cNvPr id="12" name="Rounded Rectangle 11"/>
          <p:cNvSpPr/>
          <p:nvPr/>
        </p:nvSpPr>
        <p:spPr>
          <a:xfrm rot="18900000">
            <a:off x="5705837" y="5354339"/>
            <a:ext cx="656332" cy="656332"/>
          </a:xfrm>
          <a:prstGeom prst="roundRect">
            <a:avLst/>
          </a:prstGeom>
          <a:gradFill flip="none" rotWithShape="1">
            <a:gsLst>
              <a:gs pos="0">
                <a:srgbClr val="FFFF00"/>
              </a:gs>
              <a:gs pos="100000">
                <a:srgbClr val="FFB712"/>
              </a:gs>
            </a:gsLst>
            <a:path path="circle">
              <a:fillToRect l="50000" t="50000" r="50000" b="50000"/>
            </a:path>
            <a:tileRect/>
          </a:gradFill>
          <a:ln w="34925"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3" name="TextBox 12"/>
          <p:cNvSpPr txBox="1"/>
          <p:nvPr/>
        </p:nvSpPr>
        <p:spPr>
          <a:xfrm>
            <a:off x="5876150" y="5351399"/>
            <a:ext cx="355904" cy="58757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b="1" dirty="0" smtClean="0">
                <a:solidFill>
                  <a:srgbClr val="008000"/>
                </a:solidFill>
                <a:latin typeface="Century Gothic"/>
                <a:cs typeface="Century Gothic"/>
              </a:rPr>
              <a:t>I</a:t>
            </a:r>
            <a:endParaRPr lang="en-US" sz="3600" b="1" dirty="0">
              <a:solidFill>
                <a:srgbClr val="008000"/>
              </a:solidFill>
              <a:latin typeface="Century Gothic"/>
              <a:cs typeface="Century Gothic"/>
            </a:endParaRPr>
          </a:p>
        </p:txBody>
      </p:sp>
      <p:sp>
        <p:nvSpPr>
          <p:cNvPr id="14" name="Rounded Rectangle 13"/>
          <p:cNvSpPr/>
          <p:nvPr/>
        </p:nvSpPr>
        <p:spPr>
          <a:xfrm rot="18900000">
            <a:off x="6738334" y="5336067"/>
            <a:ext cx="656332" cy="656332"/>
          </a:xfrm>
          <a:prstGeom prst="roundRect">
            <a:avLst/>
          </a:prstGeom>
          <a:gradFill flip="none" rotWithShape="1">
            <a:gsLst>
              <a:gs pos="0">
                <a:srgbClr val="FFFF00"/>
              </a:gs>
              <a:gs pos="100000">
                <a:srgbClr val="FFB712"/>
              </a:gs>
            </a:gsLst>
            <a:path path="circle">
              <a:fillToRect l="50000" t="50000" r="50000" b="50000"/>
            </a:path>
            <a:tileRect/>
          </a:gradFill>
          <a:ln w="34925"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5" name="TextBox 14"/>
          <p:cNvSpPr txBox="1"/>
          <p:nvPr/>
        </p:nvSpPr>
        <p:spPr>
          <a:xfrm>
            <a:off x="6817277" y="5333127"/>
            <a:ext cx="355904" cy="58757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b="1" dirty="0" smtClean="0">
                <a:solidFill>
                  <a:srgbClr val="008000"/>
                </a:solidFill>
                <a:latin typeface="Century Gothic"/>
                <a:cs typeface="Century Gothic"/>
              </a:rPr>
              <a:t>D</a:t>
            </a:r>
            <a:endParaRPr lang="en-US" sz="3600" b="1" dirty="0">
              <a:solidFill>
                <a:srgbClr val="008000"/>
              </a:solidFill>
              <a:latin typeface="Century Gothic"/>
              <a:cs typeface="Century Gothic"/>
            </a:endParaRPr>
          </a:p>
        </p:txBody>
      </p:sp>
      <p:sp>
        <p:nvSpPr>
          <p:cNvPr id="16" name="Rounded Rectangle 15"/>
          <p:cNvSpPr/>
          <p:nvPr/>
        </p:nvSpPr>
        <p:spPr>
          <a:xfrm rot="18900000">
            <a:off x="7740487" y="5333149"/>
            <a:ext cx="656332" cy="656332"/>
          </a:xfrm>
          <a:prstGeom prst="roundRect">
            <a:avLst/>
          </a:prstGeom>
          <a:gradFill flip="none" rotWithShape="1">
            <a:gsLst>
              <a:gs pos="0">
                <a:srgbClr val="FFFF00"/>
              </a:gs>
              <a:gs pos="100000">
                <a:srgbClr val="FFB712"/>
              </a:gs>
            </a:gsLst>
            <a:path path="circle">
              <a:fillToRect l="50000" t="50000" r="50000" b="50000"/>
            </a:path>
            <a:tileRect/>
          </a:gradFill>
          <a:ln w="34925"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7" name="TextBox 16"/>
          <p:cNvSpPr txBox="1"/>
          <p:nvPr/>
        </p:nvSpPr>
        <p:spPr>
          <a:xfrm>
            <a:off x="7855978" y="5330209"/>
            <a:ext cx="35590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b="1" dirty="0" smtClean="0">
                <a:solidFill>
                  <a:srgbClr val="008000"/>
                </a:solidFill>
                <a:latin typeface="Century Gothic"/>
                <a:cs typeface="Century Gothic"/>
              </a:rPr>
              <a:t>E</a:t>
            </a:r>
            <a:endParaRPr lang="en-US" sz="3600" b="1" dirty="0">
              <a:solidFill>
                <a:srgbClr val="008000"/>
              </a:solidFill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228235657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/>
          <p:cNvSpPr txBox="1"/>
          <p:nvPr/>
        </p:nvSpPr>
        <p:spPr>
          <a:xfrm>
            <a:off x="6280311" y="6233482"/>
            <a:ext cx="1676400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800" dirty="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FALL 2012</a:t>
            </a:r>
            <a:endParaRPr lang="en-US" sz="8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316777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theme/theme1.xml><?xml version="1.0" encoding="utf-8"?>
<a:theme xmlns:a="http://schemas.openxmlformats.org/drawingml/2006/main" name="Powerpoint_templat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1_Powerpoint_templat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4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Powerpoint_template.pptx</Template>
  <TotalTime>7193</TotalTime>
  <Words>265</Words>
  <Application>Microsoft Macintosh PowerPoint</Application>
  <PresentationFormat>On-screen Show (4:3)</PresentationFormat>
  <Paragraphs>104</Paragraphs>
  <Slides>17</Slides>
  <Notes>3</Notes>
  <HiddenSlides>0</HiddenSlides>
  <MMClips>3</MMClips>
  <ScaleCrop>false</ScaleCrop>
  <HeadingPairs>
    <vt:vector size="4" baseType="variant">
      <vt:variant>
        <vt:lpstr>Theme</vt:lpstr>
      </vt:variant>
      <vt:variant>
        <vt:i4>2</vt:i4>
      </vt:variant>
      <vt:variant>
        <vt:lpstr>Slide Titles</vt:lpstr>
      </vt:variant>
      <vt:variant>
        <vt:i4>17</vt:i4>
      </vt:variant>
    </vt:vector>
  </HeadingPairs>
  <TitlesOfParts>
    <vt:vector size="19" baseType="lpstr">
      <vt:lpstr>Powerpoint_template</vt:lpstr>
      <vt:lpstr>1_Powerpoint_template</vt:lpstr>
      <vt:lpstr>Behavior Guidance: CREATING CLASSROOM RULES</vt:lpstr>
      <vt:lpstr>FRAMEWORK FOR EFFECTIVE PRACTICE  SUPPORTING SCHOOL READINESS FOR ALL CHILDREN</vt:lpstr>
      <vt:lpstr>Objectives</vt:lpstr>
      <vt:lpstr>PowerPoint Presentation</vt:lpstr>
      <vt:lpstr>Rules </vt:lpstr>
      <vt:lpstr>The Guide Process</vt:lpstr>
      <vt:lpstr>Generate Rules</vt:lpstr>
      <vt:lpstr>PowerPoint Presentation</vt:lpstr>
      <vt:lpstr>Make understandable</vt:lpstr>
      <vt:lpstr>Examples of Classroom Rules</vt:lpstr>
      <vt:lpstr>Instruct</vt:lpstr>
      <vt:lpstr>PowerPoint Presentation</vt:lpstr>
      <vt:lpstr>Determine Consequences</vt:lpstr>
      <vt:lpstr>Encourage</vt:lpstr>
      <vt:lpstr>PowerPoint Presentation</vt:lpstr>
      <vt:lpstr>“Rule-making is a part of the general atmosphere of mutual respect…and derives from an internal need to relate to other people in moral ways.”   (Devries &amp; zan, 2003, pg. 64 )   </vt:lpstr>
      <vt:lpstr>PowerPoint Presentation</vt:lpstr>
    </vt:vector>
  </TitlesOfParts>
  <Company>UW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Joan M. Davis</dc:creator>
  <cp:lastModifiedBy>Prakarn</cp:lastModifiedBy>
  <cp:revision>341</cp:revision>
  <cp:lastPrinted>2011-11-16T17:56:46Z</cp:lastPrinted>
  <dcterms:created xsi:type="dcterms:W3CDTF">2012-08-24T17:13:40Z</dcterms:created>
  <dcterms:modified xsi:type="dcterms:W3CDTF">2012-08-28T17:08:07Z</dcterms:modified>
</cp:coreProperties>
</file>