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64"/>
  </p:notesMasterIdLst>
  <p:sldIdLst>
    <p:sldId id="338" r:id="rId2"/>
    <p:sldId id="257" r:id="rId3"/>
    <p:sldId id="258" r:id="rId4"/>
    <p:sldId id="262" r:id="rId5"/>
    <p:sldId id="260" r:id="rId6"/>
    <p:sldId id="261" r:id="rId7"/>
    <p:sldId id="269" r:id="rId8"/>
    <p:sldId id="271" r:id="rId9"/>
    <p:sldId id="340" r:id="rId10"/>
    <p:sldId id="332" r:id="rId11"/>
    <p:sldId id="268" r:id="rId12"/>
    <p:sldId id="264" r:id="rId13"/>
    <p:sldId id="263" r:id="rId14"/>
    <p:sldId id="265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3" r:id="rId30"/>
    <p:sldId id="294" r:id="rId31"/>
    <p:sldId id="330" r:id="rId32"/>
    <p:sldId id="344" r:id="rId33"/>
    <p:sldId id="339" r:id="rId34"/>
    <p:sldId id="345" r:id="rId35"/>
    <p:sldId id="346" r:id="rId36"/>
    <p:sldId id="347" r:id="rId37"/>
    <p:sldId id="296" r:id="rId38"/>
    <p:sldId id="297" r:id="rId39"/>
    <p:sldId id="298" r:id="rId40"/>
    <p:sldId id="302" r:id="rId41"/>
    <p:sldId id="301" r:id="rId42"/>
    <p:sldId id="328" r:id="rId43"/>
    <p:sldId id="348" r:id="rId44"/>
    <p:sldId id="349" r:id="rId45"/>
    <p:sldId id="351" r:id="rId46"/>
    <p:sldId id="319" r:id="rId47"/>
    <p:sldId id="323" r:id="rId48"/>
    <p:sldId id="325" r:id="rId49"/>
    <p:sldId id="326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Desrochers" initials="" lastIdx="18" clrIdx="0"/>
  <p:cmAuthor id="7" name="Joan M Davis" initials="JMD [2]" lastIdx="1" clrIdx="7"/>
  <p:cmAuthor id="1" name="NC PFCE" initials="" lastIdx="4" clrIdx="1"/>
  <p:cmAuthor id="2" name="" initials="" lastIdx="2" clrIdx="2"/>
  <p:cmAuthor id="3" name="John Hornstein" initials="" lastIdx="14" clrIdx="3"/>
  <p:cmAuthor id="4" name="Liz Wimmer" initials="LW" lastIdx="34" clrIdx="4"/>
  <p:cmAuthor id="5" name="Patron Internet" initials="PI" lastIdx="14" clrIdx="5"/>
  <p:cmAuthor id="6" name="Joan M Davis" initials="JMD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7DB"/>
    <a:srgbClr val="0B7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385" autoAdjust="0"/>
  </p:normalViewPr>
  <p:slideViewPr>
    <p:cSldViewPr snapToGrid="0">
      <p:cViewPr varScale="1">
        <p:scale>
          <a:sx n="91" d="100"/>
          <a:sy n="91" d="100"/>
        </p:scale>
        <p:origin x="90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Lopez" userId="9e10a160-e2d2-45df-bba0-d1560b1cee54" providerId="ADAL" clId="{D2C7F590-356B-463E-8522-750AAB6AA795}"/>
    <pc:docChg chg="modSld">
      <pc:chgData name="Bernard Lopez" userId="9e10a160-e2d2-45df-bba0-d1560b1cee54" providerId="ADAL" clId="{D2C7F590-356B-463E-8522-750AAB6AA795}" dt="2020-07-02T18:33:23.666" v="26" actId="962"/>
      <pc:docMkLst>
        <pc:docMk/>
      </pc:docMkLst>
      <pc:sldChg chg="modSp">
        <pc:chgData name="Bernard Lopez" userId="9e10a160-e2d2-45df-bba0-d1560b1cee54" providerId="ADAL" clId="{D2C7F590-356B-463E-8522-750AAB6AA795}" dt="2020-07-02T18:31:42.735" v="2" actId="962"/>
        <pc:sldMkLst>
          <pc:docMk/>
          <pc:sldMk cId="0" sldId="258"/>
        </pc:sldMkLst>
        <pc:picChg chg="mod">
          <ac:chgData name="Bernard Lopez" userId="9e10a160-e2d2-45df-bba0-d1560b1cee54" providerId="ADAL" clId="{D2C7F590-356B-463E-8522-750AAB6AA795}" dt="2020-07-02T18:31:42.735" v="2" actId="962"/>
          <ac:picMkLst>
            <pc:docMk/>
            <pc:sldMk cId="0" sldId="258"/>
            <ac:picMk id="7" creationId="{C25F1A72-5348-1A4D-A379-6D3DCDE204A9}"/>
          </ac:picMkLst>
        </pc:picChg>
      </pc:sldChg>
      <pc:sldChg chg="modSp">
        <pc:chgData name="Bernard Lopez" userId="9e10a160-e2d2-45df-bba0-d1560b1cee54" providerId="ADAL" clId="{D2C7F590-356B-463E-8522-750AAB6AA795}" dt="2020-07-02T18:32:52.465" v="18" actId="962"/>
        <pc:sldMkLst>
          <pc:docMk/>
          <pc:sldMk cId="0" sldId="263"/>
        </pc:sldMkLst>
        <pc:spChg chg="mod">
          <ac:chgData name="Bernard Lopez" userId="9e10a160-e2d2-45df-bba0-d1560b1cee54" providerId="ADAL" clId="{D2C7F590-356B-463E-8522-750AAB6AA795}" dt="2020-07-02T18:31:54.822" v="5" actId="962"/>
          <ac:spMkLst>
            <pc:docMk/>
            <pc:sldMk cId="0" sldId="263"/>
            <ac:spMk id="6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2:52.465" v="18" actId="962"/>
          <ac:grpSpMkLst>
            <pc:docMk/>
            <pc:sldMk cId="0" sldId="263"/>
            <ac:grpSpMk id="7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2:48.097" v="17" actId="962"/>
        <pc:sldMkLst>
          <pc:docMk/>
          <pc:sldMk cId="0" sldId="264"/>
        </pc:sldMkLst>
        <pc:spChg chg="mod">
          <ac:chgData name="Bernard Lopez" userId="9e10a160-e2d2-45df-bba0-d1560b1cee54" providerId="ADAL" clId="{D2C7F590-356B-463E-8522-750AAB6AA795}" dt="2020-07-02T18:31:52.930" v="4" actId="962"/>
          <ac:spMkLst>
            <pc:docMk/>
            <pc:sldMk cId="0" sldId="264"/>
            <ac:spMk id="7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2:48.097" v="17" actId="962"/>
          <ac:grpSpMkLst>
            <pc:docMk/>
            <pc:sldMk cId="0" sldId="264"/>
            <ac:grpSpMk id="8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2:55.785" v="19" actId="962"/>
        <pc:sldMkLst>
          <pc:docMk/>
          <pc:sldMk cId="0" sldId="281"/>
        </pc:sldMkLst>
        <pc:spChg chg="mod">
          <ac:chgData name="Bernard Lopez" userId="9e10a160-e2d2-45df-bba0-d1560b1cee54" providerId="ADAL" clId="{D2C7F590-356B-463E-8522-750AAB6AA795}" dt="2020-07-02T18:31:56.548" v="6" actId="962"/>
          <ac:spMkLst>
            <pc:docMk/>
            <pc:sldMk cId="0" sldId="281"/>
            <ac:spMk id="6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2:55.785" v="19" actId="962"/>
          <ac:grpSpMkLst>
            <pc:docMk/>
            <pc:sldMk cId="0" sldId="281"/>
            <ac:grpSpMk id="7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3:09.923" v="22" actId="962"/>
        <pc:sldMkLst>
          <pc:docMk/>
          <pc:sldMk cId="0" sldId="297"/>
        </pc:sldMkLst>
        <pc:spChg chg="mod">
          <ac:chgData name="Bernard Lopez" userId="9e10a160-e2d2-45df-bba0-d1560b1cee54" providerId="ADAL" clId="{D2C7F590-356B-463E-8522-750AAB6AA795}" dt="2020-07-02T18:32:08.141" v="9" actId="962"/>
          <ac:spMkLst>
            <pc:docMk/>
            <pc:sldMk cId="0" sldId="297"/>
            <ac:spMk id="6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09.923" v="22" actId="962"/>
          <ac:grpSpMkLst>
            <pc:docMk/>
            <pc:sldMk cId="0" sldId="297"/>
            <ac:grpSpMk id="7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3:12.982" v="23" actId="962"/>
        <pc:sldMkLst>
          <pc:docMk/>
          <pc:sldMk cId="0" sldId="298"/>
        </pc:sldMkLst>
        <pc:spChg chg="mod">
          <ac:chgData name="Bernard Lopez" userId="9e10a160-e2d2-45df-bba0-d1560b1cee54" providerId="ADAL" clId="{D2C7F590-356B-463E-8522-750AAB6AA795}" dt="2020-07-02T18:32:09.979" v="10" actId="962"/>
          <ac:spMkLst>
            <pc:docMk/>
            <pc:sldMk cId="0" sldId="298"/>
            <ac:spMk id="11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12.982" v="23" actId="962"/>
          <ac:grpSpMkLst>
            <pc:docMk/>
            <pc:sldMk cId="0" sldId="298"/>
            <ac:grpSpMk id="12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3:18.417" v="25" actId="962"/>
        <pc:sldMkLst>
          <pc:docMk/>
          <pc:sldMk cId="0" sldId="301"/>
        </pc:sldMkLst>
        <pc:spChg chg="mod">
          <ac:chgData name="Bernard Lopez" userId="9e10a160-e2d2-45df-bba0-d1560b1cee54" providerId="ADAL" clId="{D2C7F590-356B-463E-8522-750AAB6AA795}" dt="2020-07-02T18:32:14.106" v="12" actId="962"/>
          <ac:spMkLst>
            <pc:docMk/>
            <pc:sldMk cId="0" sldId="301"/>
            <ac:spMk id="10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18.417" v="25" actId="962"/>
          <ac:grpSpMkLst>
            <pc:docMk/>
            <pc:sldMk cId="0" sldId="301"/>
            <ac:grpSpMk id="11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3:16.076" v="24" actId="962"/>
        <pc:sldMkLst>
          <pc:docMk/>
          <pc:sldMk cId="0" sldId="302"/>
        </pc:sldMkLst>
        <pc:spChg chg="mod">
          <ac:chgData name="Bernard Lopez" userId="9e10a160-e2d2-45df-bba0-d1560b1cee54" providerId="ADAL" clId="{D2C7F590-356B-463E-8522-750AAB6AA795}" dt="2020-07-02T18:32:12.179" v="11" actId="962"/>
          <ac:spMkLst>
            <pc:docMk/>
            <pc:sldMk cId="0" sldId="302"/>
            <ac:spMk id="6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16.076" v="24" actId="962"/>
          <ac:grpSpMkLst>
            <pc:docMk/>
            <pc:sldMk cId="0" sldId="302"/>
            <ac:grpSpMk id="7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2:25.504" v="15" actId="962"/>
        <pc:sldMkLst>
          <pc:docMk/>
          <pc:sldMk cId="0" sldId="311"/>
        </pc:sldMkLst>
        <pc:picChg chg="mod">
          <ac:chgData name="Bernard Lopez" userId="9e10a160-e2d2-45df-bba0-d1560b1cee54" providerId="ADAL" clId="{D2C7F590-356B-463E-8522-750AAB6AA795}" dt="2020-07-02T18:32:25.504" v="15" actId="962"/>
          <ac:picMkLst>
            <pc:docMk/>
            <pc:sldMk cId="0" sldId="311"/>
            <ac:picMk id="8" creationId="{F9C37709-73E4-A14C-B71F-6D9A3010F9E0}"/>
          </ac:picMkLst>
        </pc:picChg>
      </pc:sldChg>
      <pc:sldChg chg="modSp">
        <pc:chgData name="Bernard Lopez" userId="9e10a160-e2d2-45df-bba0-d1560b1cee54" providerId="ADAL" clId="{D2C7F590-356B-463E-8522-750AAB6AA795}" dt="2020-07-02T18:33:23.666" v="26" actId="962"/>
        <pc:sldMkLst>
          <pc:docMk/>
          <pc:sldMk cId="2960436208" sldId="323"/>
        </pc:sldMkLst>
        <pc:spChg chg="mod">
          <ac:chgData name="Bernard Lopez" userId="9e10a160-e2d2-45df-bba0-d1560b1cee54" providerId="ADAL" clId="{D2C7F590-356B-463E-8522-750AAB6AA795}" dt="2020-07-02T18:32:16.676" v="13" actId="962"/>
          <ac:spMkLst>
            <pc:docMk/>
            <pc:sldMk cId="2960436208" sldId="323"/>
            <ac:spMk id="7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23.666" v="26" actId="962"/>
          <ac:grpSpMkLst>
            <pc:docMk/>
            <pc:sldMk cId="2960436208" sldId="323"/>
            <ac:grpSpMk id="8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3:01.525" v="20" actId="962"/>
        <pc:sldMkLst>
          <pc:docMk/>
          <pc:sldMk cId="763913793" sldId="330"/>
        </pc:sldMkLst>
        <pc:spChg chg="mod">
          <ac:chgData name="Bernard Lopez" userId="9e10a160-e2d2-45df-bba0-d1560b1cee54" providerId="ADAL" clId="{D2C7F590-356B-463E-8522-750AAB6AA795}" dt="2020-07-02T18:31:58.586" v="7" actId="962"/>
          <ac:spMkLst>
            <pc:docMk/>
            <pc:sldMk cId="763913793" sldId="330"/>
            <ac:spMk id="6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01.525" v="20" actId="962"/>
          <ac:grpSpMkLst>
            <pc:docMk/>
            <pc:sldMk cId="763913793" sldId="330"/>
            <ac:grpSpMk id="7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2:41.410" v="16" actId="962"/>
        <pc:sldMkLst>
          <pc:docMk/>
          <pc:sldMk cId="4240787193" sldId="332"/>
        </pc:sldMkLst>
        <pc:spChg chg="mod">
          <ac:chgData name="Bernard Lopez" userId="9e10a160-e2d2-45df-bba0-d1560b1cee54" providerId="ADAL" clId="{D2C7F590-356B-463E-8522-750AAB6AA795}" dt="2020-07-02T18:31:50.785" v="3" actId="962"/>
          <ac:spMkLst>
            <pc:docMk/>
            <pc:sldMk cId="4240787193" sldId="332"/>
            <ac:spMk id="9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2:41.410" v="16" actId="962"/>
          <ac:grpSpMkLst>
            <pc:docMk/>
            <pc:sldMk cId="4240787193" sldId="332"/>
            <ac:grpSpMk id="10" creationId="{00000000-0000-0000-0000-000000000000}"/>
          </ac:grpSpMkLst>
        </pc:grpChg>
      </pc:sldChg>
      <pc:sldChg chg="modSp">
        <pc:chgData name="Bernard Lopez" userId="9e10a160-e2d2-45df-bba0-d1560b1cee54" providerId="ADAL" clId="{D2C7F590-356B-463E-8522-750AAB6AA795}" dt="2020-07-02T18:31:17.773" v="0" actId="962"/>
        <pc:sldMkLst>
          <pc:docMk/>
          <pc:sldMk cId="1207689101" sldId="338"/>
        </pc:sldMkLst>
        <pc:spChg chg="mod">
          <ac:chgData name="Bernard Lopez" userId="9e10a160-e2d2-45df-bba0-d1560b1cee54" providerId="ADAL" clId="{D2C7F590-356B-463E-8522-750AAB6AA795}" dt="2020-07-02T18:31:17.773" v="0" actId="962"/>
          <ac:spMkLst>
            <pc:docMk/>
            <pc:sldMk cId="1207689101" sldId="338"/>
            <ac:spMk id="10" creationId="{00000000-0000-0000-0000-000000000000}"/>
          </ac:spMkLst>
        </pc:spChg>
      </pc:sldChg>
      <pc:sldChg chg="modSp">
        <pc:chgData name="Bernard Lopez" userId="9e10a160-e2d2-45df-bba0-d1560b1cee54" providerId="ADAL" clId="{D2C7F590-356B-463E-8522-750AAB6AA795}" dt="2020-07-02T18:33:04.610" v="21" actId="962"/>
        <pc:sldMkLst>
          <pc:docMk/>
          <pc:sldMk cId="2277103459" sldId="346"/>
        </pc:sldMkLst>
        <pc:spChg chg="mod">
          <ac:chgData name="Bernard Lopez" userId="9e10a160-e2d2-45df-bba0-d1560b1cee54" providerId="ADAL" clId="{D2C7F590-356B-463E-8522-750AAB6AA795}" dt="2020-07-02T18:32:00.568" v="8" actId="962"/>
          <ac:spMkLst>
            <pc:docMk/>
            <pc:sldMk cId="2277103459" sldId="346"/>
            <ac:spMk id="7" creationId="{00000000-0000-0000-0000-000000000000}"/>
          </ac:spMkLst>
        </pc:spChg>
        <pc:grpChg chg="mod">
          <ac:chgData name="Bernard Lopez" userId="9e10a160-e2d2-45df-bba0-d1560b1cee54" providerId="ADAL" clId="{D2C7F590-356B-463E-8522-750AAB6AA795}" dt="2020-07-02T18:33:04.610" v="21" actId="962"/>
          <ac:grpSpMkLst>
            <pc:docMk/>
            <pc:sldMk cId="2277103459" sldId="346"/>
            <ac:grpSpMk id="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88995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77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963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15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84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8156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4214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657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11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099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445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1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633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521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209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8394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8635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6379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1421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193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1760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2313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769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305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637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97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5062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6471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52936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245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637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217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0737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43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9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34464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8937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3498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dirty="0"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47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9737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48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972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  <a:buFont typeface="Times New Roman"/>
                <a:buNone/>
              </a:pPr>
              <a:t>49</a:t>
            </a:fld>
            <a:endParaRPr lang="en-US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867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36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9874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122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360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969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6022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4934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695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15090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542" name="Shape 5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15690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1534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948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0632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079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824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9410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827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72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6343" y="-399937"/>
            <a:ext cx="7431313" cy="7431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32294"/>
            <a:ext cx="9144000" cy="225706"/>
          </a:xfrm>
          <a:prstGeom prst="rect">
            <a:avLst/>
          </a:prstGeom>
          <a:solidFill>
            <a:srgbClr val="0E46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2225" y="-427"/>
            <a:ext cx="4781774" cy="6632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3340" y="2744221"/>
            <a:ext cx="7960659" cy="1143000"/>
          </a:xfr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Section Title May Run</a:t>
            </a:r>
            <a:br>
              <a:rPr lang="en-US" dirty="0"/>
            </a:br>
            <a:r>
              <a:rPr lang="en-US" dirty="0"/>
              <a:t>Two Lines in Title Case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Revie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4" y="707500"/>
            <a:ext cx="1301750" cy="165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view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 title="Review Activ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03" y="707668"/>
            <a:ext cx="1295400" cy="192405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Resour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4" y="713555"/>
            <a:ext cx="1435100" cy="1657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Assig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12845"/>
            <a:ext cx="1549400" cy="169545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 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5298728" y="6356350"/>
            <a:ext cx="374159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sz="900" dirty="0">
                <a:solidFill>
                  <a:srgbClr val="FFFFFF">
                    <a:lumMod val="65000"/>
                  </a:srgbClr>
                </a:solidFill>
              </a:rPr>
              <a:t>© 2017 University of Washington. All rights reserved.</a:t>
            </a:r>
          </a:p>
        </p:txBody>
      </p:sp>
      <p:pic>
        <p:nvPicPr>
          <p:cNvPr id="6" name="Picture 5" title="Video Assign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3" y="707912"/>
            <a:ext cx="1549400" cy="192405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ss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title="Session Summ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59" y="707912"/>
            <a:ext cx="1441450" cy="191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ide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2697351" y="1758496"/>
            <a:ext cx="6310583" cy="464379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 title="Vide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40" y="2072598"/>
            <a:ext cx="1295400" cy="16552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53134" y="-694267"/>
            <a:ext cx="4876800" cy="487680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  <p:sp>
        <p:nvSpPr>
          <p:cNvPr id="8" name="Rectangle 7"/>
          <p:cNvSpPr/>
          <p:nvPr/>
        </p:nvSpPr>
        <p:spPr>
          <a:xfrm>
            <a:off x="0" y="2833815"/>
            <a:ext cx="9144000" cy="3830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122" y="4317540"/>
            <a:ext cx="7659111" cy="1143000"/>
          </a:xfrm>
          <a:ln w="12700" cmpd="sng">
            <a:solidFill>
              <a:schemeClr val="bg1"/>
            </a:solidFill>
          </a:ln>
        </p:spPr>
        <p:txBody>
          <a:bodyPr/>
          <a:lstStyle>
            <a:lvl1pPr>
              <a:defRPr sz="3600">
                <a:solidFill>
                  <a:srgbClr val="1077D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122" y="5463184"/>
            <a:ext cx="7651222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1077D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657600" y="-44026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b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 title="Vide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28248"/>
            <a:ext cx="1295400" cy="1655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Content Placeholder 3" title="Reflec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44201"/>
            <a:ext cx="1454150" cy="160819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.S. Department of Health and Human Service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302" y="2578588"/>
            <a:ext cx="1146544" cy="1146544"/>
          </a:xfrm>
          <a:prstGeom prst="rect">
            <a:avLst/>
          </a:prstGeom>
        </p:spPr>
      </p:pic>
      <p:pic>
        <p:nvPicPr>
          <p:cNvPr id="10" name="Picture 9" title="Administration for Children and Familie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92" y="3016756"/>
            <a:ext cx="1758096" cy="270206"/>
          </a:xfrm>
          <a:prstGeom prst="rect">
            <a:avLst/>
          </a:prstGeom>
        </p:spPr>
      </p:pic>
      <p:pic>
        <p:nvPicPr>
          <p:cNvPr id="11" name="Picture 10" title="National Center on Parent, Family, and Community Engagement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642" y="2700413"/>
            <a:ext cx="3477175" cy="90289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741501" y="5968103"/>
            <a:ext cx="54689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" baseline="0" dirty="0"/>
          </a:p>
          <a:p>
            <a:pPr algn="ctr"/>
            <a:r>
              <a:rPr lang="en-US" sz="900" dirty="0"/>
              <a:t>Developed in collaboration with </a:t>
            </a:r>
            <a:r>
              <a:rPr lang="en-US" sz="900" dirty="0" err="1"/>
              <a:t>EarlyEdU</a:t>
            </a:r>
            <a:r>
              <a:rPr lang="en-US" sz="900" dirty="0"/>
              <a:t> Alliance: A Higher Education Collaborative for Head </a:t>
            </a:r>
            <a:br>
              <a:rPr lang="en-US" sz="900" dirty="0"/>
            </a:br>
            <a:r>
              <a:rPr lang="en-US" sz="900" dirty="0"/>
              <a:t>Start</a:t>
            </a:r>
            <a:r>
              <a:rPr lang="en-US" sz="900" baseline="0" dirty="0"/>
              <a:t> </a:t>
            </a:r>
            <a:r>
              <a:rPr lang="en-US" sz="900" dirty="0"/>
              <a:t>and Early Childhood Teaching.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79883" y="4542615"/>
            <a:ext cx="5192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0" dirty="0"/>
              <a:t>For more information about this resource, please contact us: 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</a:rPr>
              <a:t>PFCE@ecetta.info</a:t>
            </a:r>
            <a:r>
              <a:rPr lang="en-US" sz="1100" b="1" dirty="0">
                <a:solidFill>
                  <a:schemeClr val="tx1"/>
                </a:solidFill>
              </a:rPr>
              <a:t> | 1-866-763-6481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741500" y="5175990"/>
            <a:ext cx="546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This document was developed with funds from Grant #90HC0014 for the U.S. Department of Health and Human Services, Administration for Children and Families, Office of Head Start,</a:t>
            </a:r>
            <a:r>
              <a:rPr lang="en-US" sz="900" baseline="0" dirty="0"/>
              <a:t> and</a:t>
            </a:r>
            <a:r>
              <a:rPr lang="en-US" sz="900" dirty="0"/>
              <a:t> Office of Child Care, by the National Center on Parent, Family, and Community Engagement. This resource may be duplicated for noncommercial uses without permission.</a:t>
            </a:r>
            <a:r>
              <a:rPr lang="en-US" sz="900" baseline="0" dirty="0"/>
              <a:t> </a:t>
            </a:r>
          </a:p>
          <a:p>
            <a:pPr algn="ctr"/>
            <a:endParaRPr lang="en-US" sz="400" baseline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9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Sub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2440592"/>
            <a:ext cx="9144000" cy="4132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78D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358" y="2835825"/>
            <a:ext cx="9144000" cy="3591691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1077D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 Can Run Up </a:t>
            </a:r>
            <a:br>
              <a:rPr lang="en-US" dirty="0"/>
            </a:br>
            <a:r>
              <a:rPr lang="en-US" dirty="0"/>
              <a:t>to Two Lines Maximum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with Solid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34185" y="-1460522"/>
            <a:ext cx="5098387" cy="5098387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675" y="8096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0" y="311727"/>
            <a:ext cx="9144000" cy="6151418"/>
          </a:xfrm>
          <a:prstGeom prst="rect">
            <a:avLst/>
          </a:prstGeom>
          <a:solidFill>
            <a:srgbClr val="107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2565320"/>
            <a:ext cx="9144000" cy="3142209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2868928" y="1417528"/>
            <a:ext cx="3356533" cy="943513"/>
          </a:xfrm>
          <a:ln w="28575" cmpd="sng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Master title style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350027"/>
            <a:ext cx="8229601" cy="1143000"/>
          </a:xfrm>
        </p:spPr>
        <p:txBody>
          <a:bodyPr>
            <a:noAutofit/>
          </a:bodyPr>
          <a:lstStyle>
            <a:lvl1pPr>
              <a:defRPr>
                <a:solidFill>
                  <a:srgbClr val="1077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683359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BC453A-6B12-3E4E-8E5B-4BFBFD851DC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 title="Objectiv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5" y="702848"/>
            <a:ext cx="1490069" cy="1682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 title="Learning Activit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" y="715548"/>
            <a:ext cx="1295400" cy="1917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Content Placeholder 3" title="Discuss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722797"/>
            <a:ext cx="1454150" cy="165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97351" y="697673"/>
            <a:ext cx="6310583" cy="577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Content Placeholder 5" title="Knowledge Che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1" y="713440"/>
            <a:ext cx="1555750" cy="19240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271" y="350027"/>
            <a:ext cx="8274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78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2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9" r:id="rId2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077DB"/>
          </a:solidFill>
          <a:latin typeface="Arial"/>
          <a:ea typeface="+mj-ea"/>
          <a:cs typeface="Arial"/>
        </a:defRPr>
      </a:lvl1pPr>
    </p:titleStyle>
    <p:bodyStyle>
      <a:lvl1pPr marL="347663" indent="-339725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9224" indent="-27432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me-yo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_5u8-QSh6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partnerships-foster-development-learning-real-reel-everyday-tal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National Center on Parent, Family, and Community Engagement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982" y="6056351"/>
            <a:ext cx="3279749" cy="478843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8349" y="3472749"/>
            <a:ext cx="832587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077DB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4000" dirty="0"/>
              <a:t>Family Engagement in </a:t>
            </a:r>
            <a:br>
              <a:rPr lang="en-US" sz="4000" dirty="0"/>
            </a:br>
            <a:r>
              <a:rPr lang="en-US" sz="4000" dirty="0"/>
              <a:t>Early Care and Education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831" y="4816281"/>
            <a:ext cx="6296065" cy="48760"/>
          </a:xfrm>
          <a:prstGeom prst="rect">
            <a:avLst/>
          </a:prstGeom>
          <a:solidFill>
            <a:srgbClr val="0A6F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16"/>
          <p:cNvSpPr txBox="1">
            <a:spLocks/>
          </p:cNvSpPr>
          <p:nvPr/>
        </p:nvSpPr>
        <p:spPr>
          <a:xfrm>
            <a:off x="278349" y="4876228"/>
            <a:ext cx="8846906" cy="93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tabLst/>
              <a:defRPr sz="4000" b="1" kern="1200">
                <a:solidFill>
                  <a:srgbClr val="1077DB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Partnerships That Foster Development </a:t>
            </a:r>
            <a:br>
              <a:rPr lang="en-US" sz="2800" b="0" dirty="0"/>
            </a:br>
            <a:r>
              <a:rPr lang="en-US" sz="2800" b="0" dirty="0"/>
              <a:t>and Learning</a:t>
            </a:r>
          </a:p>
        </p:txBody>
      </p:sp>
      <p:pic>
        <p:nvPicPr>
          <p:cNvPr id="11" name="Picture 10" title="Parent reads to child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579" y="0"/>
            <a:ext cx="3187564" cy="3187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07689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24715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4" y="221691"/>
            <a:ext cx="8229601" cy="1143000"/>
          </a:xfrm>
        </p:spPr>
        <p:txBody>
          <a:bodyPr/>
          <a:lstStyle/>
          <a:p>
            <a:r>
              <a:rPr lang="en-US" dirty="0"/>
              <a:t>A Strengths-Based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79763" y="1847128"/>
            <a:ext cx="4434661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3000" dirty="0"/>
              <a:t>Families . . .</a:t>
            </a:r>
          </a:p>
          <a:p>
            <a:pPr marL="457200" indent="-457200"/>
            <a:r>
              <a:rPr lang="en-US" sz="3000" dirty="0"/>
              <a:t>Are our partners in supporting children’s development.</a:t>
            </a:r>
          </a:p>
          <a:p>
            <a:pPr marL="457200" indent="-457200"/>
            <a:r>
              <a:rPr lang="en-US" sz="3000" dirty="0"/>
              <a:t>Are experts on their children.</a:t>
            </a:r>
          </a:p>
          <a:p>
            <a:pPr marL="457200" indent="-457200"/>
            <a:r>
              <a:rPr lang="en-US" sz="3000" dirty="0"/>
              <a:t>Have something valuable to contribute.</a:t>
            </a:r>
          </a:p>
          <a:p>
            <a:pPr marL="457201" indent="0">
              <a:buNone/>
            </a:pPr>
            <a:endParaRPr lang="en-US" dirty="0"/>
          </a:p>
        </p:txBody>
      </p:sp>
      <p:sp>
        <p:nvSpPr>
          <p:cNvPr id="5" name="Shape 220"/>
          <p:cNvSpPr txBox="1"/>
          <p:nvPr/>
        </p:nvSpPr>
        <p:spPr>
          <a:xfrm>
            <a:off x="422499" y="6373091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476795"/>
            <a:ext cx="4678659" cy="4678659"/>
            <a:chOff x="-677688" y="522933"/>
            <a:chExt cx="4678659" cy="4678659"/>
          </a:xfrm>
        </p:grpSpPr>
        <p:sp>
          <p:nvSpPr>
            <p:cNvPr id="11" name="Oval 10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7" title="Parent and child at piano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611" y="1559819"/>
            <a:ext cx="4470868" cy="44708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078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title="Child puts eyeglasses on father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68710" y="6600211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2895" y="3302000"/>
            <a:ext cx="3180758" cy="3180758"/>
            <a:chOff x="252725" y="3068060"/>
            <a:chExt cx="3180758" cy="3180758"/>
          </a:xfrm>
        </p:grpSpPr>
        <p:sp>
          <p:nvSpPr>
            <p:cNvPr id="17" name="Oval 16"/>
            <p:cNvSpPr/>
            <p:nvPr/>
          </p:nvSpPr>
          <p:spPr>
            <a:xfrm>
              <a:off x="252725" y="3068060"/>
              <a:ext cx="3180758" cy="3180758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7349" y="3622445"/>
              <a:ext cx="287151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lt1"/>
                </a:buClr>
                <a:buSzPct val="25000"/>
              </a:pPr>
              <a:r>
                <a:rPr lang="en-US" sz="2800" b="1" dirty="0">
                  <a:solidFill>
                    <a:srgbClr val="C00000"/>
                  </a:solidFill>
                </a:rPr>
                <a:t>Parents are their children’s </a:t>
              </a:r>
            </a:p>
            <a:p>
              <a:pPr lvl="0" algn="ctr">
                <a:buClr>
                  <a:schemeClr val="lt1"/>
                </a:buClr>
                <a:buSzPct val="25000"/>
              </a:pPr>
              <a:r>
                <a:rPr lang="en-US" sz="2800" b="1" dirty="0">
                  <a:solidFill>
                    <a:srgbClr val="C00000"/>
                  </a:solidFill>
                </a:rPr>
                <a:t>first and most important teacher.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711137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940779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2" name="Shape 192"/>
          <p:cNvSpPr txBox="1">
            <a:spLocks noGrp="1"/>
          </p:cNvSpPr>
          <p:nvPr>
            <p:ph idx="1"/>
          </p:nvPr>
        </p:nvSpPr>
        <p:spPr>
          <a:xfrm>
            <a:off x="4541533" y="1141601"/>
            <a:ext cx="3975983" cy="4922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800" dirty="0"/>
              <a:t>When parents and other family members have strong, trusting relationships with those who support them, including educators, they are more likely to actively participate in young children’s learning and development.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2" name="Picture 1" title="Mother and child play with 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90"/>
          <a:stretch/>
        </p:blipFill>
        <p:spPr>
          <a:xfrm>
            <a:off x="-177715" y="1011735"/>
            <a:ext cx="4482936" cy="4482936"/>
          </a:xfrm>
          <a:prstGeom prst="ellipse">
            <a:avLst/>
          </a:prstGeom>
        </p:spPr>
      </p:pic>
      <p:sp>
        <p:nvSpPr>
          <p:cNvPr id="5" name="Shape 220"/>
          <p:cNvSpPr txBox="1"/>
          <p:nvPr/>
        </p:nvSpPr>
        <p:spPr>
          <a:xfrm>
            <a:off x="422499" y="6405175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2736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Effect on Children’s Learning</a:t>
            </a:r>
            <a:endParaRPr lang="en-US" b="1" i="0" u="none" strike="noStrike" cap="none" dirty="0"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4537240" y="2369556"/>
            <a:ext cx="3805713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Children’s learning and development depend on the quality of the interactions with important adults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their lives.</a:t>
            </a:r>
          </a:p>
        </p:txBody>
      </p:sp>
      <p:pic>
        <p:nvPicPr>
          <p:cNvPr id="2" name="Picture 1" title="Child talks with educato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3"/>
          <a:stretch/>
        </p:blipFill>
        <p:spPr>
          <a:xfrm>
            <a:off x="-122733" y="1669422"/>
            <a:ext cx="4453823" cy="4453823"/>
          </a:xfrm>
          <a:prstGeom prst="ellipse">
            <a:avLst/>
          </a:prstGeom>
        </p:spPr>
      </p:pic>
      <p:sp>
        <p:nvSpPr>
          <p:cNvPr id="5" name="Shape 220"/>
          <p:cNvSpPr txBox="1"/>
          <p:nvPr/>
        </p:nvSpPr>
        <p:spPr>
          <a:xfrm>
            <a:off x="435009" y="6411071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u="none" strike="noStrike" cap="none" dirty="0">
                <a:solidFill>
                  <a:schemeClr val="dk1"/>
                </a:solidFill>
                <a:sym typeface="Arial"/>
              </a:rPr>
              <a:t>Me and You</a:t>
            </a: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sym typeface="Arial"/>
              </a:rPr>
              <a:t>As you watch this video, </a:t>
            </a:r>
            <a:br>
              <a:rPr lang="en-US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en-US" dirty="0"/>
              <a:t>think about</a:t>
            </a:r>
            <a:r>
              <a:rPr lang="en-US" b="0" i="0" u="none" strike="noStrike" cap="none" dirty="0">
                <a:solidFill>
                  <a:schemeClr val="dk1"/>
                </a:solidFill>
                <a:sym typeface="Arial"/>
              </a:rPr>
              <a:t>:</a:t>
            </a:r>
            <a:endParaRPr lang="en-US" dirty="0"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What types of interactions lead to children’s healthy development and learning?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282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0" y="3971367"/>
            <a:ext cx="9144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Me and You</a:t>
            </a:r>
          </a:p>
        </p:txBody>
      </p:sp>
      <p:pic>
        <p:nvPicPr>
          <p:cNvPr id="4" name="Shape 433" descr="Click the icon to go to the &quot;Me and You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Debrief</a:t>
            </a:r>
            <a:endParaRPr lang="en-US"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interactions </a:t>
            </a:r>
            <a:r>
              <a:rPr lang="en-US" dirty="0"/>
              <a:t>that encourage healthy development and learning include:</a:t>
            </a:r>
          </a:p>
          <a:p>
            <a:pPr marL="320040" indent="-320040">
              <a:spcBef>
                <a:spcPts val="0"/>
              </a:spcBef>
              <a:spcAft>
                <a:spcPts val="300"/>
              </a:spcAft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eye contact</a:t>
            </a:r>
          </a:p>
          <a:p>
            <a:pPr marL="320040" indent="-32004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Talking</a:t>
            </a:r>
          </a:p>
          <a:p>
            <a:pPr marL="320040" indent="-320040">
              <a:spcBef>
                <a:spcPts val="0"/>
              </a:spcBef>
              <a:spcAft>
                <a:spcPts val="300"/>
              </a:spcAft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communication</a:t>
            </a:r>
          </a:p>
          <a:p>
            <a:pPr marL="320040" indent="-32004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Responding with interest </a:t>
            </a:r>
            <a:br>
              <a:rPr lang="en-US" dirty="0"/>
            </a:br>
            <a:r>
              <a:rPr lang="en-US" dirty="0"/>
              <a:t>and respect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711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Everyday </a:t>
            </a:r>
            <a:r>
              <a:rPr lang="en-US" dirty="0"/>
              <a:t>Interactions</a:t>
            </a:r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idx="1"/>
          </p:nvPr>
        </p:nvSpPr>
        <p:spPr>
          <a:xfrm>
            <a:off x="466165" y="1362518"/>
            <a:ext cx="8229600" cy="3624137"/>
          </a:xfrm>
          <a:prstGeom prst="rect">
            <a:avLst/>
          </a:prstGeom>
          <a:solidFill>
            <a:srgbClr val="0B78E3"/>
          </a:solidFill>
          <a:ln>
            <a:noFill/>
          </a:ln>
        </p:spPr>
        <p:txBody>
          <a:bodyPr lIns="274320" tIns="45700" rIns="27432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“The day-to-day interactions between infants and young children and their parents help drive their emotional, physical, and intellectual development (</a:t>
            </a:r>
            <a:r>
              <a:rPr lang="en-US" sz="32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Brazelton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&amp; Cramer, 1990).”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331495" y="5108575"/>
            <a:ext cx="6761573" cy="32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 Head Start</a:t>
            </a: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Early Childhood Learning and Knowledge Center, 2013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p. 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 and Return</a:t>
            </a:r>
            <a:endParaRPr lang="en-US" dirty="0">
              <a:solidFill>
                <a:schemeClr val="dk1"/>
              </a:solidFill>
              <a:ea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this video carefully about everyday interactions and brain development.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66164" y="3474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466165" y="1683359"/>
            <a:ext cx="8229600" cy="4637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i="0" u="none" strike="noStrike" cap="none" dirty="0">
                <a:ea typeface="Arial"/>
                <a:sym typeface="Arial"/>
              </a:rPr>
              <a:t>This module will focus on:</a:t>
            </a:r>
          </a:p>
          <a:p>
            <a:pPr marL="347472" marR="0" lvl="0" indent="-34747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 importance of relationships for children’s learning and development.</a:t>
            </a:r>
            <a:endParaRPr lang="en-US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7472" marR="0" lvl="0" indent="-34747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Responsive interactions that build </a:t>
            </a:r>
            <a:b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</a:b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children’s abilities. </a:t>
            </a:r>
          </a:p>
          <a:p>
            <a:pPr marL="347472" marR="0" lvl="0" indent="-34747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Ways to partner with parents to boost children’s learning outcomes.</a:t>
            </a:r>
            <a:endParaRPr lang="en-US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7472" marR="0" lvl="0" indent="-34747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Identifying community resources </a:t>
            </a:r>
            <a:r>
              <a:rPr lang="en-US" dirty="0">
                <a:solidFill>
                  <a:srgbClr val="000000"/>
                </a:solidFill>
              </a:rPr>
              <a:t>with families to encourage children’s learning</a:t>
            </a:r>
            <a:r>
              <a:rPr lang="en-US" b="0" i="0" u="none" strike="noStrike" cap="none" dirty="0">
                <a:solidFill>
                  <a:srgbClr val="000000"/>
                </a:solidFill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0" y="3971367"/>
            <a:ext cx="9144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Serve and Return</a:t>
            </a:r>
          </a:p>
        </p:txBody>
      </p:sp>
      <p:pic>
        <p:nvPicPr>
          <p:cNvPr id="4" name="Shape 433" descr="Click the icon to go to the &quot;Serve and Return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97350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Debrief</a:t>
            </a:r>
            <a:endParaRPr lang="en-US" sz="296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brain architecture depends on a strong foundation built by consistent, responsive relationships with caring adults.</a:t>
            </a:r>
          </a:p>
          <a:p>
            <a:pPr marL="320040" marR="0" lvl="0" indent="-32004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Serve-and-return interactions help shape brain architecture.</a:t>
            </a:r>
          </a:p>
          <a:p>
            <a:pPr marL="320040" marR="0" lvl="0" indent="-320040" algn="l" rtl="0">
              <a:spcBef>
                <a:spcPts val="592"/>
              </a:spcBef>
              <a:spcAft>
                <a:spcPts val="600"/>
              </a:spcAft>
              <a:buClr>
                <a:schemeClr val="dk1"/>
              </a:buClr>
              <a:buSzPct val="9735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brain architecture is essential for young children’s learning and development.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2736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ea typeface="Arial"/>
                <a:sym typeface="Arial"/>
              </a:rPr>
              <a:t>Responding to </a:t>
            </a:r>
            <a:r>
              <a:rPr lang="en-US" dirty="0"/>
              <a:t>Children</a:t>
            </a:r>
            <a:endParaRPr lang="en-US" b="1" i="0" u="none" strike="noStrike" cap="none" dirty="0">
              <a:sym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idx="1"/>
          </p:nvPr>
        </p:nvSpPr>
        <p:spPr>
          <a:xfrm>
            <a:off x="4639486" y="2001412"/>
            <a:ext cx="405627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strategies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responding to children are to:</a:t>
            </a:r>
          </a:p>
          <a:p>
            <a:pPr marL="457200" indent="-457200">
              <a:spcBef>
                <a:spcPts val="0"/>
              </a:spcBef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</a:t>
            </a:r>
            <a:endParaRPr lang="en-US" sz="3200" dirty="0"/>
          </a:p>
          <a:p>
            <a:pPr marL="457200" indent="-457200">
              <a:spcBef>
                <a:spcPts val="0"/>
              </a:spcBef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</a:t>
            </a:r>
            <a:endParaRPr lang="en-US" sz="3200" dirty="0"/>
          </a:p>
          <a:p>
            <a:pPr marL="457200" indent="-457200">
              <a:spcBef>
                <a:spcPts val="0"/>
              </a:spcBef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something new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387514" y="6409584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EarlyEdU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304" title="Child looks in mirror with mother"/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655" y="1636010"/>
            <a:ext cx="4474887" cy="447488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304" title="Child looks in mirror with mother"/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37" y="1493027"/>
            <a:ext cx="3872742" cy="3872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Describe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4294967295"/>
          </p:nvPr>
        </p:nvSpPr>
        <p:spPr>
          <a:xfrm>
            <a:off x="4801105" y="1859379"/>
            <a:ext cx="3785615" cy="3785615"/>
          </a:xfrm>
          <a:prstGeom prst="wedgeEllipseCallout">
            <a:avLst>
              <a:gd name="adj1" fmla="val -68001"/>
              <a:gd name="adj2" fmla="val -23041"/>
            </a:avLst>
          </a:prstGeom>
          <a:solidFill>
            <a:srgbClr val="0B7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“You’re looking   in the mirror.”</a:t>
            </a:r>
          </a:p>
        </p:txBody>
      </p:sp>
      <p:sp>
        <p:nvSpPr>
          <p:cNvPr id="6" name="Shape 303"/>
          <p:cNvSpPr txBox="1"/>
          <p:nvPr/>
        </p:nvSpPr>
        <p:spPr>
          <a:xfrm>
            <a:off x="387514" y="6405050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304" title="Child looks in mirror with mother"/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37" y="1493027"/>
            <a:ext cx="3872742" cy="3872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39271" y="228600"/>
            <a:ext cx="827442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Repeat</a:t>
            </a:r>
          </a:p>
        </p:txBody>
      </p:sp>
      <p:sp>
        <p:nvSpPr>
          <p:cNvPr id="322" name="Shape 322"/>
          <p:cNvSpPr/>
          <p:nvPr/>
        </p:nvSpPr>
        <p:spPr>
          <a:xfrm>
            <a:off x="4852945" y="1220311"/>
            <a:ext cx="3408739" cy="2453331"/>
          </a:xfrm>
          <a:prstGeom prst="wedgeEllipseCallout">
            <a:avLst>
              <a:gd name="adj1" fmla="val -144632"/>
              <a:gd name="adj2" fmla="val 55266"/>
            </a:avLst>
          </a:prstGeom>
          <a:solidFill>
            <a:srgbClr val="0B7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“Mira!”</a:t>
            </a:r>
          </a:p>
        </p:txBody>
      </p:sp>
      <p:sp>
        <p:nvSpPr>
          <p:cNvPr id="7" name="Shape 303"/>
          <p:cNvSpPr txBox="1"/>
          <p:nvPr/>
        </p:nvSpPr>
        <p:spPr>
          <a:xfrm>
            <a:off x="387514" y="6409584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sp>
        <p:nvSpPr>
          <p:cNvPr id="10" name="Shape 331"/>
          <p:cNvSpPr txBox="1">
            <a:spLocks/>
          </p:cNvSpPr>
          <p:nvPr/>
        </p:nvSpPr>
        <p:spPr>
          <a:xfrm>
            <a:off x="6304547" y="4780547"/>
            <a:ext cx="2005263" cy="1106906"/>
          </a:xfrm>
          <a:prstGeom prst="wedgeEllipseCallout">
            <a:avLst>
              <a:gd name="adj1" fmla="val -149972"/>
              <a:gd name="adj2" fmla="val -169552"/>
            </a:avLst>
          </a:prstGeom>
          <a:solidFill>
            <a:srgbClr val="0B7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347663" indent="-3397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ea typeface="Arial"/>
                <a:sym typeface="Arial"/>
              </a:rPr>
              <a:t>“Mira!”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304" title="Child looks in mirror with mother"/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37" y="1493027"/>
            <a:ext cx="3872742" cy="3872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Add Something New</a:t>
            </a:r>
          </a:p>
        </p:txBody>
      </p:sp>
      <p:sp>
        <p:nvSpPr>
          <p:cNvPr id="7" name="Shape 303"/>
          <p:cNvSpPr txBox="1"/>
          <p:nvPr/>
        </p:nvSpPr>
        <p:spPr>
          <a:xfrm>
            <a:off x="387514" y="6405050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sp>
        <p:nvSpPr>
          <p:cNvPr id="11" name="Shape 331"/>
          <p:cNvSpPr txBox="1">
            <a:spLocks/>
          </p:cNvSpPr>
          <p:nvPr/>
        </p:nvSpPr>
        <p:spPr>
          <a:xfrm>
            <a:off x="5614736" y="4491789"/>
            <a:ext cx="3400927" cy="1604211"/>
          </a:xfrm>
          <a:prstGeom prst="wedgeEllipseCallout">
            <a:avLst>
              <a:gd name="adj1" fmla="val -88887"/>
              <a:gd name="adj2" fmla="val -114742"/>
            </a:avLst>
          </a:prstGeom>
          <a:solidFill>
            <a:srgbClr val="0B7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347663" indent="-339725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tabLst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9224" indent="-27432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ea typeface="Arial"/>
                <a:sym typeface="Arial"/>
              </a:rPr>
              <a:t>“Mira! </a:t>
            </a:r>
            <a:br>
              <a:rPr lang="en-US" sz="2800" dirty="0">
                <a:solidFill>
                  <a:schemeClr val="lt1"/>
                </a:solidFill>
                <a:ea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  <a:ea typeface="Arial"/>
                <a:sym typeface="Arial"/>
              </a:rPr>
              <a:t>You look happy.”</a:t>
            </a:r>
          </a:p>
        </p:txBody>
      </p:sp>
      <p:sp>
        <p:nvSpPr>
          <p:cNvPr id="9" name="Shape 322"/>
          <p:cNvSpPr/>
          <p:nvPr/>
        </p:nvSpPr>
        <p:spPr>
          <a:xfrm>
            <a:off x="4852945" y="1220311"/>
            <a:ext cx="3408739" cy="2453331"/>
          </a:xfrm>
          <a:prstGeom prst="wedgeEllipseCallout">
            <a:avLst>
              <a:gd name="adj1" fmla="val -144632"/>
              <a:gd name="adj2" fmla="val 55266"/>
            </a:avLst>
          </a:prstGeom>
          <a:solidFill>
            <a:srgbClr val="0B78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“Mira!”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to Reel: Everyday Talk</a:t>
            </a:r>
            <a:endParaRPr i="1" dirty="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you watch this video: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strategies that families use to support their children’s language development.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ways you can support and encourage families in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everyday interactions with their children.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/>
        </p:nvSpPr>
        <p:spPr>
          <a:xfrm>
            <a:off x="0" y="3971367"/>
            <a:ext cx="9144000" cy="637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VIDEO: Real to Reel: Everyday Talk</a:t>
            </a:r>
          </a:p>
        </p:txBody>
      </p:sp>
      <p:pic>
        <p:nvPicPr>
          <p:cNvPr id="4" name="Shape 433" descr="Click the icon to go to the &quot;Real to Reel: Everyday Talk&quot; video web page." title="Video camera icon">
            <a:hlinkClick r:id="rId3" tooltip="Go to video web pag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916" y="1859794"/>
            <a:ext cx="2908299" cy="174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7462" lvl="0" indent="0">
              <a:spcAft>
                <a:spcPts val="2400"/>
              </a:spcAft>
              <a:buNone/>
            </a:pPr>
            <a:r>
              <a:rPr lang="en-US" b="1" dirty="0"/>
              <a:t>Video Debrief</a:t>
            </a:r>
            <a:endParaRPr lang="en-US" sz="2000" dirty="0"/>
          </a:p>
          <a:p>
            <a:pPr marL="320040" lvl="0" indent="-320040">
              <a:spcAft>
                <a:spcPts val="400"/>
              </a:spcAft>
            </a:pPr>
            <a:r>
              <a:rPr lang="en-US" sz="3000" dirty="0"/>
              <a:t>Adults </a:t>
            </a:r>
            <a:r>
              <a:rPr lang="en-US" sz="3000" dirty="0">
                <a:sym typeface="Arial"/>
              </a:rPr>
              <a:t>can support children’s development and learning by joining in their play, connecting to their interests, and sharing ideas.</a:t>
            </a:r>
          </a:p>
          <a:p>
            <a:pPr marL="320040" lvl="0" indent="-320040">
              <a:spcAft>
                <a:spcPts val="400"/>
              </a:spcAft>
            </a:pPr>
            <a:r>
              <a:rPr lang="en-US" sz="3000" dirty="0">
                <a:sym typeface="Arial"/>
              </a:rPr>
              <a:t>It’s important to respond to children’s vocalizations, words, gestures, and eye contact. </a:t>
            </a:r>
          </a:p>
          <a:p>
            <a:pPr marL="320040" lvl="0" indent="-320040">
              <a:spcAft>
                <a:spcPts val="400"/>
              </a:spcAft>
            </a:pPr>
            <a:r>
              <a:rPr lang="en-US" sz="3000" dirty="0">
                <a:sym typeface="Arial"/>
              </a:rPr>
              <a:t>Building engaging and fun interactions helps make communication with a child easier. </a:t>
            </a:r>
          </a:p>
          <a:p>
            <a:pPr lvl="0"/>
            <a:endParaRPr lang="en-US" sz="2800" dirty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Partnering for Children’s Learning</a:t>
            </a:r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34747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The Head Start Parent, Family, and </a:t>
            </a:r>
            <a:b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Community Engagement Framework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26512" y="6370318"/>
            <a:ext cx="2981909" cy="2069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lang="en-US" sz="900" dirty="0"/>
              <a:t>Office of Head Start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Content Placeholder 4" descr="Framework of Positive and Goal-Oriented Relationships shows Equity, Inclusiveness, Cultural and Linguistic Responsiveness.&#10;The data is present in a tabular form with the headers: Program foundations, Program Impact Areas, Family Outcomes, Child Outcomes.">
            <a:extLst>
              <a:ext uri="{FF2B5EF4-FFF2-40B4-BE49-F238E27FC236}">
                <a16:creationId xmlns:a16="http://schemas.microsoft.com/office/drawing/2014/main" id="{C25F1A72-5348-1A4D-A379-6D3DCDE20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46" y="1279669"/>
            <a:ext cx="5908108" cy="525165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idx="1"/>
          </p:nvPr>
        </p:nvSpPr>
        <p:spPr>
          <a:xfrm>
            <a:off x="2697480" y="697673"/>
            <a:ext cx="6309360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/>
              <a:t>How Would You</a:t>
            </a:r>
            <a:r>
              <a:rPr lang="en-US" sz="3200" b="1" u="none" strike="noStrike" cap="none" dirty="0">
                <a:solidFill>
                  <a:schemeClr val="dk1"/>
                </a:solidFill>
                <a:sym typeface="Arial"/>
              </a:rPr>
              <a:t> . . </a:t>
            </a:r>
            <a:r>
              <a:rPr lang="en-US" b="1" dirty="0">
                <a:solidFill>
                  <a:schemeClr val="dk1"/>
                </a:solidFill>
                <a:sym typeface="Arial"/>
              </a:rPr>
              <a:t>.</a:t>
            </a:r>
            <a:endParaRPr lang="en-US"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Partner with families to </a:t>
            </a:r>
            <a:br>
              <a:rPr lang="en-US" dirty="0"/>
            </a:br>
            <a:r>
              <a:rPr lang="en-US" dirty="0"/>
              <a:t>boost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children’s development and learning?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Support the relationships </a:t>
            </a:r>
            <a:br>
              <a:rPr lang="en-US" dirty="0"/>
            </a:br>
            <a:r>
              <a:rPr lang="en-US" dirty="0"/>
              <a:t>and interactions of parents </a:t>
            </a:r>
            <a:br>
              <a:rPr lang="en-US" dirty="0"/>
            </a:br>
            <a:r>
              <a:rPr lang="en-US" dirty="0"/>
              <a:t>and children?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ecognize and </a:t>
            </a:r>
            <a:r>
              <a:rPr lang="en-US" dirty="0"/>
              <a:t>encourage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parents’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roles as lifelong educators of their children?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73758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286" y="228600"/>
            <a:ext cx="8229601" cy="1143000"/>
          </a:xfrm>
        </p:spPr>
        <p:txBody>
          <a:bodyPr/>
          <a:lstStyle/>
          <a:p>
            <a:r>
              <a:rPr lang="en-US" dirty="0"/>
              <a:t>Share Learning Ideas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085692" y="1922595"/>
            <a:ext cx="4104152" cy="4525963"/>
          </a:xfrm>
        </p:spPr>
        <p:txBody>
          <a:bodyPr/>
          <a:lstStyle/>
          <a:p>
            <a:pPr marL="457201" indent="0">
              <a:buNone/>
            </a:pPr>
            <a:r>
              <a:rPr lang="en-US" sz="3000" dirty="0"/>
              <a:t>Adopt an approach of collaborating with families to share learning goals and ideas to support children’s learning both at home </a:t>
            </a:r>
            <a:br>
              <a:rPr lang="en-US" sz="3000" dirty="0"/>
            </a:br>
            <a:r>
              <a:rPr lang="en-US" sz="3000" dirty="0"/>
              <a:t>and in the early learning program.</a:t>
            </a:r>
          </a:p>
        </p:txBody>
      </p:sp>
      <p:sp>
        <p:nvSpPr>
          <p:cNvPr id="5" name="Shape 303"/>
          <p:cNvSpPr txBox="1"/>
          <p:nvPr/>
        </p:nvSpPr>
        <p:spPr>
          <a:xfrm>
            <a:off x="387514" y="6405050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11" name="Picture 10" title="Mother and child play with plastic vegetable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4"/>
          <a:stretch/>
        </p:blipFill>
        <p:spPr>
          <a:xfrm>
            <a:off x="-126510" y="1657131"/>
            <a:ext cx="4437723" cy="44377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6391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Two family photos displayed on w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"/>
          <a:stretch/>
        </p:blipFill>
        <p:spPr>
          <a:xfrm>
            <a:off x="0" y="-156236"/>
            <a:ext cx="9143999" cy="7014236"/>
          </a:xfrm>
          <a:prstGeom prst="rect">
            <a:avLst/>
          </a:prstGeom>
        </p:spPr>
      </p:pic>
      <p:sp>
        <p:nvSpPr>
          <p:cNvPr id="4" name="Shape 428"/>
          <p:cNvSpPr txBox="1"/>
          <p:nvPr/>
        </p:nvSpPr>
        <p:spPr>
          <a:xfrm>
            <a:off x="32084" y="6599495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54653" y="3850105"/>
            <a:ext cx="2731110" cy="2731110"/>
            <a:chOff x="252725" y="3127694"/>
            <a:chExt cx="3180758" cy="3180758"/>
          </a:xfrm>
        </p:grpSpPr>
        <p:sp>
          <p:nvSpPr>
            <p:cNvPr id="6" name="Oval 5"/>
            <p:cNvSpPr/>
            <p:nvPr/>
          </p:nvSpPr>
          <p:spPr>
            <a:xfrm>
              <a:off x="252725" y="3127694"/>
              <a:ext cx="3180758" cy="3180758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7715" y="3441146"/>
              <a:ext cx="3026134" cy="2437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lt1"/>
                </a:buClr>
                <a:buSzPct val="25000"/>
              </a:pPr>
              <a:r>
                <a:rPr lang="en-US" sz="2600" b="1" dirty="0">
                  <a:solidFill>
                    <a:srgbClr val="C00000"/>
                  </a:solidFill>
                </a:rPr>
                <a:t>Culture influences what and how families teach children.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915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697352" y="697673"/>
            <a:ext cx="6309360" cy="5770836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b="1" dirty="0"/>
              <a:t>Influences of Culture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In small groups, discuss: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What are some of the ways </a:t>
            </a:r>
            <a:br>
              <a:rPr lang="en-US" dirty="0"/>
            </a:br>
            <a:r>
              <a:rPr lang="en-US" dirty="0"/>
              <a:t>that culture can influence </a:t>
            </a:r>
            <a:br>
              <a:rPr lang="en-US" dirty="0"/>
            </a:br>
            <a:r>
              <a:rPr lang="en-US" dirty="0"/>
              <a:t>families’ approaches to teaching their children?</a:t>
            </a:r>
          </a:p>
          <a:p>
            <a:pPr marL="0" indent="0">
              <a:buNone/>
            </a:pPr>
            <a:r>
              <a:rPr lang="en-US" dirty="0"/>
              <a:t>Draw from your own experiences, if possible.</a:t>
            </a:r>
          </a:p>
        </p:txBody>
      </p:sp>
    </p:spTree>
    <p:extLst>
      <p:ext uri="{BB962C8B-B14F-4D97-AF65-F5344CB8AC3E}">
        <p14:creationId xmlns:p14="http://schemas.microsoft.com/office/powerpoint/2010/main" val="868143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Welcoming Families’ Cultures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parents and educators have different cultural perspectives, parents are more likely to partner with educators and advocate for their children when they are able to discuss culture openly.</a:t>
            </a:r>
          </a:p>
          <a:p>
            <a:r>
              <a:rPr lang="en-US" dirty="0"/>
              <a:t>Children can have enhanced brain development when they continue to learn their home language in addition to English.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3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2736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/>
              <a:t>Inviting Families to Share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154905" y="1811695"/>
            <a:ext cx="4540860" cy="4525963"/>
          </a:xfrm>
        </p:spPr>
        <p:txBody>
          <a:bodyPr/>
          <a:lstStyle/>
          <a:p>
            <a:pPr marL="457201" indent="0">
              <a:buNone/>
            </a:pPr>
            <a:r>
              <a:rPr lang="en-US" dirty="0"/>
              <a:t>Educators can </a:t>
            </a:r>
            <a:br>
              <a:rPr lang="en-US" dirty="0"/>
            </a:br>
            <a:r>
              <a:rPr lang="en-US" dirty="0"/>
              <a:t>invite families to bring stories, songs, and other activities from their culture </a:t>
            </a:r>
            <a:br>
              <a:rPr lang="en-US" dirty="0"/>
            </a:br>
            <a:r>
              <a:rPr lang="en-US" dirty="0"/>
              <a:t>and childhood to share in the early learning program.</a:t>
            </a:r>
          </a:p>
        </p:txBody>
      </p:sp>
      <p:sp>
        <p:nvSpPr>
          <p:cNvPr id="6" name="Shape 428"/>
          <p:cNvSpPr txBox="1"/>
          <p:nvPr/>
        </p:nvSpPr>
        <p:spPr>
          <a:xfrm>
            <a:off x="503711" y="6436755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11" name="Picture 10" title="New Year Song lyrics in Asian languag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218" y="1670145"/>
            <a:ext cx="4395552" cy="43955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7103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0" y="347472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>
                <a:sym typeface="Arial"/>
              </a:rPr>
              <a:t>Families May Want To . . .</a:t>
            </a:r>
            <a:endParaRPr lang="en-US" b="1" i="0" u="none" strike="noStrike" cap="none" dirty="0"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870981" y="1753377"/>
            <a:ext cx="7705165" cy="4525960"/>
          </a:xfrm>
          <a:prstGeom prst="diamond">
            <a:avLst/>
          </a:prstGeom>
          <a:solidFill>
            <a:srgbClr val="CFD7E7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6094" y="2151259"/>
            <a:ext cx="3005014" cy="1765124"/>
          </a:xfrm>
          <a:prstGeom prst="rect">
            <a:avLst/>
          </a:prstGeom>
          <a:solidFill>
            <a:srgbClr val="0B7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Lead activities for groups of children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2268" y="2151259"/>
            <a:ext cx="3005014" cy="1765124"/>
          </a:xfrm>
          <a:prstGeom prst="rect">
            <a:avLst/>
          </a:prstGeom>
          <a:solidFill>
            <a:srgbClr val="0B7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Volunteer or help with activities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06094" y="4052161"/>
            <a:ext cx="3005014" cy="1765124"/>
          </a:xfrm>
          <a:prstGeom prst="rect">
            <a:avLst/>
          </a:prstGeom>
          <a:solidFill>
            <a:srgbClr val="0B7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Read and play with children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42268" y="4052161"/>
            <a:ext cx="3005014" cy="1765124"/>
          </a:xfrm>
          <a:prstGeom prst="rect">
            <a:avLst/>
          </a:prstGeom>
          <a:solidFill>
            <a:srgbClr val="0B78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Sit with children and observe</a:t>
            </a:r>
          </a:p>
        </p:txBody>
      </p:sp>
    </p:spTree>
    <p:extLst>
      <p:ext uri="{BB962C8B-B14F-4D97-AF65-F5344CB8AC3E}">
        <p14:creationId xmlns:p14="http://schemas.microsoft.com/office/powerpoint/2010/main" val="3800234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4294967295"/>
          </p:nvPr>
        </p:nvSpPr>
        <p:spPr>
          <a:xfrm>
            <a:off x="2697351" y="882651"/>
            <a:ext cx="5333466" cy="6894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Tell Me A Story Series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503711" y="6409205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2" name="Picture 1" title="Mother reads book to child with educato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484" y="1974692"/>
            <a:ext cx="4006516" cy="35866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4856" y="1207048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33994" y="1557005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0" y="23075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>
                <a:ea typeface="Arial"/>
                <a:sym typeface="Arial"/>
              </a:rPr>
              <a:t>Enjoying Books Together</a:t>
            </a:r>
            <a:endParaRPr lang="en-US" b="1" i="0" u="none" strike="noStrike" cap="none" dirty="0">
              <a:ea typeface="Arial"/>
              <a:sym typeface="Arial"/>
            </a:endParaRPr>
          </a:p>
        </p:txBody>
      </p:sp>
      <p:pic>
        <p:nvPicPr>
          <p:cNvPr id="435" name="Shape 435" title="Father reads book to child"/>
          <p:cNvPicPr preferRelativeResize="0">
            <a:picLocks noGrp="1"/>
          </p:cNvPicPr>
          <p:nvPr>
            <p:ph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240" y="1597227"/>
            <a:ext cx="4454035" cy="445403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6" name="Shape 436"/>
          <p:cNvSpPr txBox="1">
            <a:spLocks noGrp="1"/>
          </p:cNvSpPr>
          <p:nvPr>
            <p:ph type="body" idx="4294967295"/>
          </p:nvPr>
        </p:nvSpPr>
        <p:spPr>
          <a:xfrm>
            <a:off x="4395466" y="1597227"/>
            <a:ext cx="4510665" cy="4792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dirty="0"/>
              <a:t>Invite families 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000" dirty="0"/>
              <a:t>share approaches to engaging children with books.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3000" dirty="0"/>
              <a:t>Some strategies are:</a:t>
            </a:r>
          </a:p>
          <a:p>
            <a:pPr marL="320040" indent="-32004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Look at the pictures.</a:t>
            </a:r>
          </a:p>
          <a:p>
            <a:pPr marL="320040" indent="-320040">
              <a:spcBef>
                <a:spcPts val="0"/>
              </a:spcBef>
            </a:pPr>
            <a:r>
              <a:rPr lang="en-US" sz="3000" dirty="0">
                <a:sym typeface="Arial"/>
              </a:rPr>
              <a:t>A</a:t>
            </a: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ct out parts or skim 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the book</a:t>
            </a: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. </a:t>
            </a:r>
          </a:p>
          <a:p>
            <a:pPr marL="320040" indent="-320040">
              <a:spcBef>
                <a:spcPts val="0"/>
              </a:spcBef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Ask questions.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350192" y="6411899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1394" y="1327363"/>
            <a:ext cx="634910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13" name="Oval 12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>
                <a:ea typeface="Arial"/>
                <a:sym typeface="Arial"/>
              </a:rPr>
              <a:t>Look at</a:t>
            </a:r>
            <a:r>
              <a:rPr lang="en-US" u="none" strike="noStrike" cap="none" dirty="0">
                <a:ea typeface="Arial"/>
                <a:sym typeface="Arial"/>
              </a:rPr>
              <a:t> the Pictures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idx="1"/>
          </p:nvPr>
        </p:nvSpPr>
        <p:spPr>
          <a:xfrm>
            <a:off x="4503210" y="1862262"/>
            <a:ext cx="4192554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Look at the cover:</a:t>
            </a:r>
          </a:p>
          <a:p>
            <a:pPr marL="3683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What do you think this book is about?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Turn to the first page:</a:t>
            </a:r>
          </a:p>
          <a:p>
            <a:pPr marL="401638" marR="0" lvl="0" indent="-40163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   </a:t>
            </a: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Describe what </a:t>
            </a:r>
            <a:b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you </a:t>
            </a:r>
            <a:r>
              <a:rPr lang="en-US" dirty="0"/>
              <a:t>see.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Respond to children’s comments.</a:t>
            </a:r>
          </a:p>
          <a:p>
            <a:pPr marL="3683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dirty="0"/>
          </a:p>
        </p:txBody>
      </p:sp>
      <p:pic>
        <p:nvPicPr>
          <p:cNvPr id="16" name="Picture 15" title="Educator reading to chil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552" y="1627155"/>
            <a:ext cx="4453765" cy="4453765"/>
          </a:xfrm>
          <a:prstGeom prst="ellipse">
            <a:avLst/>
          </a:prstGeom>
        </p:spPr>
      </p:pic>
      <p:sp>
        <p:nvSpPr>
          <p:cNvPr id="10" name="Shape 437"/>
          <p:cNvSpPr txBox="1"/>
          <p:nvPr/>
        </p:nvSpPr>
        <p:spPr>
          <a:xfrm>
            <a:off x="350192" y="6411899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2697350" y="697673"/>
            <a:ext cx="6309360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/>
              <a:t>Partnering</a:t>
            </a:r>
            <a:r>
              <a:rPr lang="en-US" sz="3200" b="1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for </a:t>
            </a:r>
            <a:br>
              <a:rPr lang="en-US" sz="3200" b="1" u="none" strike="noStrike" cap="none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3200" b="1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Children’s Learning</a:t>
            </a: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pieces of chart paper with prompts </a:t>
            </a:r>
            <a:r>
              <a:rPr lang="en-US" dirty="0"/>
              <a:t>are hanging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around the room.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around the room and write your responses to each prompt.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right or wrong answers.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2736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8" name="Oval 7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Act It Out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idx="1"/>
          </p:nvPr>
        </p:nvSpPr>
        <p:spPr>
          <a:xfrm>
            <a:off x="4634762" y="1683359"/>
            <a:ext cx="3912891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sym typeface="Arial"/>
              </a:rPr>
              <a:t>R</a:t>
            </a: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ecreate scenes.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Say the words in characters’ imagined voices.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Arial"/>
                <a:sym typeface="Arial"/>
              </a:rPr>
              <a:t>Use loud and soft voices and pauses for drama.</a:t>
            </a:r>
            <a:endParaRPr lang="en-US" sz="2800" b="0" i="0" u="none" strike="noStrike" cap="none" dirty="0">
              <a:solidFill>
                <a:schemeClr val="dk1"/>
              </a:solidFill>
              <a:ea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Create a new ending or add a plot twist to keep it fun.</a:t>
            </a:r>
          </a:p>
        </p:txBody>
      </p:sp>
      <p:pic>
        <p:nvPicPr>
          <p:cNvPr id="11" name="Shape 480" title="Child reading book to class"/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261" y="1627125"/>
            <a:ext cx="4420080" cy="44200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Shape 437"/>
          <p:cNvSpPr txBox="1"/>
          <p:nvPr/>
        </p:nvSpPr>
        <p:spPr>
          <a:xfrm>
            <a:off x="350192" y="6411899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2736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11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12" name="Oval 11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466164" y="228600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Skim It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4294967295"/>
          </p:nvPr>
        </p:nvSpPr>
        <p:spPr>
          <a:xfrm>
            <a:off x="4564858" y="195256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select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words to emphasize.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important ideas and focus </a:t>
            </a:r>
            <a:br>
              <a:rPr lang="en-US" sz="2800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those.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the child’s lead—if </a:t>
            </a:r>
            <a:r>
              <a:rPr lang="en-US" dirty="0"/>
              <a:t>they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start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lose interest, take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break.</a:t>
            </a:r>
          </a:p>
        </p:txBody>
      </p:sp>
      <p:pic>
        <p:nvPicPr>
          <p:cNvPr id="3" name="Picture 2" title="Two children reading boo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108" y="1643814"/>
            <a:ext cx="4421322" cy="4421322"/>
          </a:xfrm>
          <a:prstGeom prst="ellipse">
            <a:avLst/>
          </a:prstGeom>
        </p:spPr>
      </p:pic>
      <p:sp>
        <p:nvSpPr>
          <p:cNvPr id="14" name="Shape 437"/>
          <p:cNvSpPr txBox="1"/>
          <p:nvPr/>
        </p:nvSpPr>
        <p:spPr>
          <a:xfrm>
            <a:off x="350192" y="6411899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0">
              <a:spcAft>
                <a:spcPts val="2400"/>
              </a:spcAft>
              <a:buNone/>
            </a:pPr>
            <a:r>
              <a:rPr lang="en-US" b="1" dirty="0"/>
              <a:t>Let’s Practice (Optional)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Find a partner and one children’s book for your pair.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Practice the strategies from the previous slides.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35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Mother and father giving snack to chil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hape 428"/>
          <p:cNvSpPr txBox="1"/>
          <p:nvPr/>
        </p:nvSpPr>
        <p:spPr>
          <a:xfrm>
            <a:off x="-1" y="6507504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10039" y="3480903"/>
            <a:ext cx="3180758" cy="3180758"/>
            <a:chOff x="252725" y="3127694"/>
            <a:chExt cx="3180758" cy="3180758"/>
          </a:xfrm>
        </p:grpSpPr>
        <p:sp>
          <p:nvSpPr>
            <p:cNvPr id="9" name="Oval 8"/>
            <p:cNvSpPr/>
            <p:nvPr/>
          </p:nvSpPr>
          <p:spPr>
            <a:xfrm>
              <a:off x="252725" y="3127694"/>
              <a:ext cx="3180758" cy="3180758"/>
            </a:xfrm>
            <a:prstGeom prst="ellipse">
              <a:avLst/>
            </a:prstGeom>
            <a:solidFill>
              <a:schemeClr val="bg1">
                <a:alpha val="92000"/>
              </a:schemeClr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7715" y="3781469"/>
              <a:ext cx="302613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chemeClr val="lt1"/>
                </a:buClr>
                <a:buSzPct val="25000"/>
              </a:pPr>
              <a:r>
                <a:rPr lang="en-US" sz="3600" b="1" dirty="0">
                  <a:solidFill>
                    <a:srgbClr val="C00000"/>
                  </a:solidFill>
                </a:rPr>
                <a:t>Learning During Daily Routines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751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Am I Learning?</a:t>
            </a: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Read each </a:t>
            </a:r>
            <a:r>
              <a:rPr lang="en-US" sz="3000" dirty="0">
                <a:solidFill>
                  <a:schemeClr val="dk1"/>
                </a:solidFill>
                <a:sym typeface="Arial"/>
              </a:rPr>
              <a:t>experience</a:t>
            </a: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 that a child could have with family members. With a partner, discuss:</a:t>
            </a:r>
          </a:p>
          <a:p>
            <a:pPr marL="320040" indent="-320040"/>
            <a:r>
              <a:rPr lang="en-US" sz="3000" dirty="0"/>
              <a:t>W</a:t>
            </a:r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hat children may be learning.</a:t>
            </a:r>
          </a:p>
          <a:p>
            <a:pPr marL="320040" indent="-320040"/>
            <a:r>
              <a:rPr lang="en-US" sz="3000" dirty="0"/>
              <a:t>How families can help </a:t>
            </a:r>
            <a:br>
              <a:rPr lang="en-US" sz="3000" dirty="0"/>
            </a:br>
            <a:r>
              <a:rPr lang="en-US" sz="3000" dirty="0"/>
              <a:t>children learn.</a:t>
            </a:r>
          </a:p>
          <a:p>
            <a:pPr marL="320040" indent="-320040"/>
            <a:r>
              <a:rPr lang="en-US" sz="3000" b="0" i="0" u="none" strike="noStrike" cap="none" dirty="0">
                <a:solidFill>
                  <a:schemeClr val="dk1"/>
                </a:solidFill>
                <a:sym typeface="Arial"/>
              </a:rPr>
              <a:t>How educators and families can work together to help children grow and progress. </a:t>
            </a:r>
          </a:p>
        </p:txBody>
      </p:sp>
    </p:spTree>
    <p:extLst>
      <p:ext uri="{BB962C8B-B14F-4D97-AF65-F5344CB8AC3E}">
        <p14:creationId xmlns:p14="http://schemas.microsoft.com/office/powerpoint/2010/main" val="4254553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Families Face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4" y="1683359"/>
            <a:ext cx="8229601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Some families may face challenges that can impact interactions between parents and children. </a:t>
            </a:r>
          </a:p>
          <a:p>
            <a:pPr>
              <a:spcAft>
                <a:spcPts val="600"/>
              </a:spcAft>
            </a:pPr>
            <a:r>
              <a:rPr lang="en-US" dirty="0"/>
              <a:t>It is important that you continue to build positive and supportive relationships with families and work to understand their perspectives.</a:t>
            </a:r>
          </a:p>
        </p:txBody>
      </p:sp>
    </p:spTree>
    <p:extLst>
      <p:ext uri="{BB962C8B-B14F-4D97-AF65-F5344CB8AC3E}">
        <p14:creationId xmlns:p14="http://schemas.microsoft.com/office/powerpoint/2010/main" val="626157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66164" y="347472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Supporting Families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upport from a healthy web of relationships can offer families:</a:t>
            </a:r>
          </a:p>
          <a:p>
            <a:pPr marL="523875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</a:t>
            </a:r>
          </a:p>
          <a:p>
            <a:pPr marL="523875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Hope</a:t>
            </a:r>
          </a:p>
          <a:p>
            <a:pPr marL="523875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 for their role as lifelong educators of their children</a:t>
            </a:r>
          </a:p>
          <a:p>
            <a:pPr marL="523875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A 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 of competence and confidence</a:t>
            </a:r>
          </a:p>
          <a:p>
            <a:pPr marL="523875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</a:p>
          <a:p>
            <a:pPr marL="461963" marR="0" lvl="0" indent="-2079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953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0144" y="1327363"/>
            <a:ext cx="6610350" cy="6610350"/>
          </a:xfrm>
          <a:prstGeom prst="ellipse">
            <a:avLst/>
          </a:prstGeom>
          <a:solidFill>
            <a:srgbClr val="2C8EE2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77DB"/>
              </a:solidFill>
            </a:endParaRP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5576" y="1557005"/>
            <a:ext cx="4678659" cy="4678659"/>
            <a:chOff x="-677688" y="522933"/>
            <a:chExt cx="4678659" cy="4678659"/>
          </a:xfrm>
        </p:grpSpPr>
        <p:sp>
          <p:nvSpPr>
            <p:cNvPr id="9" name="Oval 8"/>
            <p:cNvSpPr/>
            <p:nvPr/>
          </p:nvSpPr>
          <p:spPr>
            <a:xfrm>
              <a:off x="-677688" y="522933"/>
              <a:ext cx="4678659" cy="4678659"/>
            </a:xfrm>
            <a:prstGeom prst="ellipse">
              <a:avLst/>
            </a:prstGeom>
            <a:solidFill>
              <a:srgbClr val="5BBED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644791" y="522933"/>
              <a:ext cx="4553892" cy="4553892"/>
            </a:xfrm>
            <a:prstGeom prst="ellipse">
              <a:avLst/>
            </a:prstGeom>
            <a:solidFill>
              <a:srgbClr val="0C78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Time Away</a:t>
            </a:r>
            <a:endParaRPr lang="en-US" b="1" i="0" u="none" strike="noStrike" cap="none" dirty="0">
              <a:sym typeface="A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idx="1"/>
          </p:nvPr>
        </p:nvSpPr>
        <p:spPr>
          <a:xfrm>
            <a:off x="4235115" y="1779611"/>
            <a:ext cx="4556902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may </a:t>
            </a:r>
            <a:r>
              <a:rPr lang="en-US" sz="3200" dirty="0"/>
              <a:t>face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separation due to:</a:t>
            </a:r>
          </a:p>
          <a:p>
            <a:pPr marL="746125" marR="0" lvl="1" indent="-365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</a:p>
          <a:p>
            <a:pPr marL="746125" marR="0" lvl="1" indent="-365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Immigration issues</a:t>
            </a:r>
          </a:p>
          <a:p>
            <a:pPr marL="746125" marR="0" lvl="1" indent="-365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Hospitalization, long-term care</a:t>
            </a:r>
          </a:p>
          <a:p>
            <a:pPr marL="746125" marR="0" lvl="1" indent="-365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Deployment</a:t>
            </a:r>
          </a:p>
          <a:p>
            <a:pPr marL="746125" marR="0" lvl="1" indent="-365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Custody issues</a:t>
            </a:r>
          </a:p>
        </p:txBody>
      </p:sp>
      <p:pic>
        <p:nvPicPr>
          <p:cNvPr id="14" name="Picture 13" title="Educator smiling at infan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4"/>
          <a:stretch/>
        </p:blipFill>
        <p:spPr>
          <a:xfrm>
            <a:off x="-149175" y="1636710"/>
            <a:ext cx="4492472" cy="4492472"/>
          </a:xfrm>
          <a:prstGeom prst="ellipse">
            <a:avLst/>
          </a:prstGeom>
        </p:spPr>
      </p:pic>
      <p:sp>
        <p:nvSpPr>
          <p:cNvPr id="11" name="Shape 437"/>
          <p:cNvSpPr txBox="1"/>
          <p:nvPr/>
        </p:nvSpPr>
        <p:spPr>
          <a:xfrm>
            <a:off x="350192" y="6411899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2960436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Keeping Connected</a:t>
            </a:r>
          </a:p>
        </p:txBody>
      </p:sp>
      <p:sp>
        <p:nvSpPr>
          <p:cNvPr id="378" name="Shape 378"/>
          <p:cNvSpPr txBox="1">
            <a:spLocks noGrp="1" noChangeAspect="1"/>
          </p:cNvSpPr>
          <p:nvPr>
            <p:ph type="body" idx="4294967295"/>
          </p:nvPr>
        </p:nvSpPr>
        <p:spPr>
          <a:xfrm>
            <a:off x="5169569" y="2269875"/>
            <a:ext cx="3749842" cy="358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Photographs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Phone calls</a:t>
            </a:r>
            <a:endParaRPr lang="en-US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Video chats</a:t>
            </a:r>
            <a:endParaRPr lang="en-US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Recorded stories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title="Educator talking with child through toy phon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37" y="2426515"/>
            <a:ext cx="4132628" cy="2755085"/>
          </a:xfrm>
          <a:prstGeom prst="rect">
            <a:avLst/>
          </a:prstGeom>
        </p:spPr>
      </p:pic>
      <p:sp>
        <p:nvSpPr>
          <p:cNvPr id="7" name="Shape 437"/>
          <p:cNvSpPr txBox="1"/>
          <p:nvPr/>
        </p:nvSpPr>
        <p:spPr>
          <a:xfrm>
            <a:off x="350192" y="6411899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  <p:extLst>
      <p:ext uri="{BB962C8B-B14F-4D97-AF65-F5344CB8AC3E}">
        <p14:creationId xmlns:p14="http://schemas.microsoft.com/office/powerpoint/2010/main" val="1248736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ea typeface="Arial"/>
                <a:sym typeface="Arial"/>
              </a:rPr>
              <a:t>What Are Your Ideas?</a:t>
            </a:r>
            <a:endParaRPr lang="en-US"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Read the scenario below:</a:t>
            </a:r>
            <a:endParaRPr lang="en-US" sz="3200"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Kiera is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2 years old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/>
              <a:t>father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just started a new job as a truck driver and is gone several nights in a row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each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week. 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could you support Kiera’s </a:t>
            </a:r>
            <a:r>
              <a:rPr lang="en-US" dirty="0"/>
              <a:t>father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in continuing to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engage with her and promote </a:t>
            </a:r>
            <a:r>
              <a:rPr lang="en-US" dirty="0">
                <a:solidFill>
                  <a:schemeClr val="dk1"/>
                </a:solidFill>
                <a:ea typeface="Arial"/>
                <a:sym typeface="Arial"/>
              </a:rPr>
              <a:t>her learning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751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2697480" y="612648"/>
            <a:ext cx="6309360" cy="5769864"/>
          </a:xfrm>
          <a:prstGeom prst="rect">
            <a:avLst/>
          </a:prstGeom>
          <a:noFill/>
          <a:ln>
            <a:noFill/>
          </a:ln>
        </p:spPr>
        <p:txBody>
          <a:bodyPr lIns="9144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5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By the end of this module, you should </a:t>
            </a:r>
            <a:br>
              <a:rPr lang="en-US" sz="265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</a:br>
            <a:r>
              <a:rPr lang="en-US" sz="2650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be able to:</a:t>
            </a:r>
            <a:endParaRPr sz="2650" dirty="0"/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50" dirty="0"/>
              <a:t>Describe the impact of positive relationships on children’s learning and development.</a:t>
            </a:r>
            <a:endParaRPr lang="en-US" sz="265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50" b="0" i="0" u="none" strike="noStrike" cap="none" dirty="0">
                <a:solidFill>
                  <a:schemeClr val="dk1"/>
                </a:solidFill>
                <a:sym typeface="Arial"/>
              </a:rPr>
              <a:t>Identify </a:t>
            </a:r>
            <a:r>
              <a:rPr lang="en-US" sz="2650" dirty="0"/>
              <a:t>and model responsive interactions to build children’s abilities.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50" dirty="0"/>
              <a:t>Partner with families to boost children’s learning and development in the early learning environment and at home.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50" b="0" i="0" u="none" strike="noStrike" cap="none" dirty="0">
                <a:solidFill>
                  <a:schemeClr val="dk1"/>
                </a:solidFill>
                <a:sym typeface="Arial"/>
              </a:rPr>
              <a:t>Identify community resources with families to enhance children’s learning.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Learning Within the Community</a:t>
            </a:r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66164" y="347472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Through a Family’s Eyes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idx="1"/>
          </p:nvPr>
        </p:nvSpPr>
        <p:spPr>
          <a:xfrm>
            <a:off x="4636167" y="1683359"/>
            <a:ext cx="405959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families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share their world with you.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importance of learning opportunities that bring families together.</a:t>
            </a:r>
          </a:p>
          <a:p>
            <a:pPr marL="274320" marR="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the community through a child and family’s eyes.</a:t>
            </a:r>
          </a:p>
        </p:txBody>
      </p:sp>
      <p:pic>
        <p:nvPicPr>
          <p:cNvPr id="496" name="Shape 496" title="Mother and child smiling"/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" y="1809253"/>
            <a:ext cx="3971924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Shape 497"/>
          <p:cNvSpPr txBox="1"/>
          <p:nvPr/>
        </p:nvSpPr>
        <p:spPr>
          <a:xfrm>
            <a:off x="316077" y="6405098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66164" y="347472"/>
            <a:ext cx="822960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Use Family and Child Photos</a:t>
            </a:r>
          </a:p>
        </p:txBody>
      </p:sp>
      <p:sp>
        <p:nvSpPr>
          <p:cNvPr id="5" name="Shape 497"/>
          <p:cNvSpPr txBox="1"/>
          <p:nvPr/>
        </p:nvSpPr>
        <p:spPr>
          <a:xfrm>
            <a:off x="316077" y="6405098"/>
            <a:ext cx="2088985" cy="23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EarlyEdU</a:t>
            </a:r>
          </a:p>
        </p:txBody>
      </p:sp>
      <p:pic>
        <p:nvPicPr>
          <p:cNvPr id="2" name="Picture 1" title="A Family's Story: Community Photos S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395" y="1462089"/>
            <a:ext cx="3423071" cy="48109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Families and Community Resources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community resources valuable to young children and families?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and exchange ideas with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partner.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to share your thoughts with the larger group.</a:t>
            </a: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Possible </a:t>
            </a:r>
            <a:r>
              <a:rPr lang="en-US" b="1" i="0" u="none" strike="noStrike" cap="none" dirty="0">
                <a:ea typeface="Arial"/>
                <a:sym typeface="Arial"/>
              </a:rPr>
              <a:t>Community Partners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indent="-388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ublic libraries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Museums 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ublic </a:t>
            </a:r>
            <a:r>
              <a:rPr lang="en-US" dirty="0"/>
              <a:t>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ealth </a:t>
            </a:r>
            <a:r>
              <a:rPr lang="en-US" dirty="0"/>
              <a:t>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epartments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ospitals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schools and school districts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Faith-based organizations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Parks</a:t>
            </a:r>
          </a:p>
          <a:p>
            <a:pPr marR="0" lvl="0" indent="-38893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Recreation and community centers</a:t>
            </a: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2079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/>
              <a:t>Program-Community Partnerships</a:t>
            </a:r>
            <a:endParaRPr sz="3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How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could you and families plan to </a:t>
            </a:r>
            <a:r>
              <a:rPr lang="en-US" dirty="0"/>
              <a:t>use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resources </a:t>
            </a:r>
            <a:r>
              <a:rPr lang="en-US" dirty="0"/>
              <a:t>to support learning </a:t>
            </a:r>
            <a:br>
              <a:rPr lang="en-US" dirty="0"/>
            </a:br>
            <a:r>
              <a:rPr lang="en-US" dirty="0"/>
              <a:t>in early childhood programs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you work with community resources to help promote families as lifelong educators?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Ideas for Programs</a:t>
            </a:r>
            <a:endParaRPr lang="en-US" b="1" i="0" u="none" strike="noStrike" cap="none" dirty="0">
              <a:sym typeface="Arial"/>
            </a:endParaRPr>
          </a:p>
        </p:txBody>
      </p:sp>
      <p:sp>
        <p:nvSpPr>
          <p:cNvPr id="532" name="Shape 5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 librarian to help lead a family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or children’s story time for children and families.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a bookmobile visit.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 local library, hospital, or business to sponsor a gallery of children’s art.</a:t>
            </a:r>
          </a:p>
          <a:p>
            <a:pPr marL="347472" marR="0" lvl="0" indent="-34747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a museum representative to visit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program.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Bringing It All Together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0" y="35002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latin typeface="Arial"/>
                <a:ea typeface="Arial"/>
                <a:cs typeface="Arial"/>
                <a:sym typeface="Arial"/>
              </a:rPr>
              <a:t>The Head Start Parent, Family, and Community Engagement Framework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62932" y="6403035"/>
            <a:ext cx="2508605" cy="2704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lang="en-US" sz="900" dirty="0"/>
              <a:t>Office of Head Start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Content Placeholder 4" descr="Framework of Positive and Goal-Oriented Relationships shows Equity, Inclusiveness, Cultural and Linguistic Responsiveness.&#10;The data is present in a tabular form with the headers: Program foundations, Program Impact Areas, Family Outcomes, Child Outcomes.">
            <a:extLst>
              <a:ext uri="{FF2B5EF4-FFF2-40B4-BE49-F238E27FC236}">
                <a16:creationId xmlns:a16="http://schemas.microsoft.com/office/drawing/2014/main" id="{F9C37709-73E4-A14C-B71F-6D9A3010F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46" y="1279669"/>
            <a:ext cx="5908108" cy="525165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idx="1"/>
          </p:nvPr>
        </p:nvSpPr>
        <p:spPr>
          <a:xfrm>
            <a:off x="2697351" y="697673"/>
            <a:ext cx="6310583" cy="57698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 dirty="0"/>
              <a:t>Where Does It Fit?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part of the Framework does this module connect with? 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and exchange ideas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partner.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to share your thoughts with the whole group.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Relationships and Learning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idx="1"/>
          </p:nvPr>
        </p:nvSpPr>
        <p:spPr>
          <a:xfrm>
            <a:off x="2697480" y="697673"/>
            <a:ext cx="6309360" cy="577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indent="-32004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900" dirty="0"/>
              <a:t>Family-educator relationships and parent-child relationships influence children’s learning and development.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 dirty="0">
                <a:solidFill>
                  <a:schemeClr val="dk1"/>
                </a:solidFill>
                <a:sym typeface="Arial"/>
              </a:rPr>
              <a:t>Responsive interactions are key to children’s growth.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dirty="0"/>
              <a:t>Educators can partner with families to boost children’s learning at home and in the early learning program.</a:t>
            </a:r>
          </a:p>
          <a:p>
            <a:pPr marL="320040" marR="0" lvl="0" indent="-32004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900" dirty="0"/>
              <a:t>Families and educators can access community resources to support children’s learning.</a:t>
            </a:r>
            <a:endParaRPr lang="en-US" sz="29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idx="1"/>
          </p:nvPr>
        </p:nvSpPr>
        <p:spPr>
          <a:xfrm>
            <a:off x="2697480" y="646818"/>
            <a:ext cx="6309360" cy="59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Resource Map (Optional)</a:t>
            </a: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at least three resources, such as libraries, museums, or recreation centers, that provide family or child activities in a community. </a:t>
            </a:r>
          </a:p>
          <a:p>
            <a:pPr marL="320040" marR="0" lvl="0" indent="-32004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 and gather information about the opportunities they offer.</a:t>
            </a:r>
          </a:p>
          <a:p>
            <a:pPr marL="320040" marR="0" lvl="0" indent="-32004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map of the community and label the kinds of resources available to families.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2697350" y="697673"/>
            <a:ext cx="6309360" cy="5770836"/>
          </a:xfrm>
        </p:spPr>
        <p:txBody>
          <a:bodyPr/>
          <a:lstStyle/>
          <a:p>
            <a:pPr marL="7938" lvl="0" indent="0">
              <a:spcAft>
                <a:spcPts val="2400"/>
              </a:spcAft>
              <a:buNone/>
            </a:pPr>
            <a:r>
              <a:rPr lang="en-US" b="1" dirty="0">
                <a:sym typeface="Arial"/>
              </a:rPr>
              <a:t>Seeking Understanding</a:t>
            </a:r>
            <a:endParaRPr lang="en-US" dirty="0">
              <a:sym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ym typeface="Arial"/>
              </a:rPr>
              <a:t>What do you </a:t>
            </a:r>
            <a:r>
              <a:rPr lang="en-US" dirty="0"/>
              <a:t>think </a:t>
            </a:r>
            <a:r>
              <a:rPr lang="en-US" dirty="0">
                <a:sym typeface="Arial"/>
              </a:rPr>
              <a:t>families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want from you?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ym typeface="Arial"/>
              </a:rPr>
              <a:t>What do you </a:t>
            </a:r>
            <a:r>
              <a:rPr lang="en-US" dirty="0"/>
              <a:t>expect</a:t>
            </a:r>
            <a:r>
              <a:rPr lang="en-US" dirty="0">
                <a:sym typeface="Arial"/>
              </a:rPr>
              <a:t> from families?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</a:t>
            </a:r>
            <a:r>
              <a:rPr lang="en-US" dirty="0">
                <a:sym typeface="Arial"/>
              </a:rPr>
              <a:t> might these interests, desires, needs, and 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wants overlap?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How might they differ?</a:t>
            </a:r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339"/>
              </a:buClr>
              <a:buSzPct val="25000"/>
              <a:buFont typeface="Arial"/>
              <a:buNone/>
            </a:pPr>
            <a:r>
              <a:rPr lang="en-US" dirty="0"/>
              <a:t>Influences on Relationships</a:t>
            </a:r>
            <a:endParaRPr lang="en-US" b="1" i="0" u="none" strike="noStrike" cap="none" dirty="0">
              <a:ea typeface="Arial"/>
              <a:sym typeface="Arial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idx="1"/>
          </p:nvPr>
        </p:nvSpPr>
        <p:spPr>
          <a:xfrm>
            <a:off x="721895" y="1683359"/>
            <a:ext cx="760395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The</a:t>
            </a:r>
            <a:r>
              <a:rPr lang="en-US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interactions, conversations, and experiences that you have </a:t>
            </a:r>
            <a:r>
              <a:rPr lang="en-US" dirty="0"/>
              <a:t>with</a:t>
            </a:r>
            <a:r>
              <a:rPr lang="en-US" i="0" u="none" strike="noStrike" cap="none" dirty="0">
                <a:solidFill>
                  <a:schemeClr val="dk1"/>
                </a:solidFill>
                <a:ea typeface="Arial"/>
                <a:sym typeface="Arial"/>
              </a:rPr>
              <a:t> families are shaped by:</a:t>
            </a:r>
          </a:p>
          <a:p>
            <a:pPr marL="320040" marR="0" lvl="1" indent="-3200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stories and individual experiences in families and school</a:t>
            </a:r>
          </a:p>
          <a:p>
            <a:pPr marL="320040" marR="0" lvl="1" indent="-3200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Identities</a:t>
            </a:r>
          </a:p>
          <a:p>
            <a:pPr marL="320040" marR="0" lvl="1" indent="-3200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and beliefs</a:t>
            </a:r>
          </a:p>
          <a:p>
            <a:pPr marL="320040" marR="0" lvl="1" indent="-3200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</a:p>
          <a:p>
            <a:pPr marL="649224" marR="0" lvl="1" indent="-28092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Seeing Families’ Perspectives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57726" y="1683359"/>
            <a:ext cx="7684170" cy="4525963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When educators and families have different cultural perspectives, they can learn to:</a:t>
            </a:r>
          </a:p>
          <a:p>
            <a:r>
              <a:rPr lang="en-US" dirty="0"/>
              <a:t>See and value each other’s perspectives.</a:t>
            </a:r>
          </a:p>
          <a:p>
            <a:r>
              <a:rPr lang="en-US" dirty="0"/>
              <a:t>Work toward shared goals for children’s learning and development.</a:t>
            </a:r>
          </a:p>
        </p:txBody>
      </p:sp>
    </p:spTree>
    <p:extLst>
      <p:ext uri="{BB962C8B-B14F-4D97-AF65-F5344CB8AC3E}">
        <p14:creationId xmlns:p14="http://schemas.microsoft.com/office/powerpoint/2010/main" val="756722382"/>
      </p:ext>
    </p:extLst>
  </p:cSld>
  <p:clrMapOvr>
    <a:masterClrMapping/>
  </p:clrMapOvr>
</p:sld>
</file>

<file path=ppt/theme/theme1.xml><?xml version="1.0" encoding="utf-8"?>
<a:theme xmlns:a="http://schemas.openxmlformats.org/drawingml/2006/main" name="1_EarlyEdU_PPT_Template">
  <a:themeElements>
    <a:clrScheme name="PFCE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933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z="36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1DB326A-84B3-5843-A2F7-46481A115217}" vid="{D0810A54-BE13-E94A-A20F-5C504E7769B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</TotalTime>
  <Words>1812</Words>
  <Application>Microsoft Office PowerPoint</Application>
  <PresentationFormat>On-screen Show (4:3)</PresentationFormat>
  <Paragraphs>286</Paragraphs>
  <Slides>62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Times New Roman</vt:lpstr>
      <vt:lpstr>1_EarlyEdU_PPT_Template</vt:lpstr>
      <vt:lpstr>PowerPoint Presentation</vt:lpstr>
      <vt:lpstr>Overview</vt:lpstr>
      <vt:lpstr>The Head Start Parent, Family, and  Community Engagement Framework</vt:lpstr>
      <vt:lpstr>PowerPoint Presentation</vt:lpstr>
      <vt:lpstr>PowerPoint Presentation</vt:lpstr>
      <vt:lpstr>Relationships and Learning</vt:lpstr>
      <vt:lpstr>PowerPoint Presentation</vt:lpstr>
      <vt:lpstr>Influences on Relationships</vt:lpstr>
      <vt:lpstr>Seeing Families’ Perspectives</vt:lpstr>
      <vt:lpstr>A Strengths-Based Approach</vt:lpstr>
      <vt:lpstr>PowerPoint Presentation</vt:lpstr>
      <vt:lpstr>PowerPoint Presentation</vt:lpstr>
      <vt:lpstr>Effect on Children’s Learning</vt:lpstr>
      <vt:lpstr>PowerPoint Presentation</vt:lpstr>
      <vt:lpstr>PowerPoint Presentation</vt:lpstr>
      <vt:lpstr>PowerPoint Presentation</vt:lpstr>
      <vt:lpstr>Everyday Interactions</vt:lpstr>
      <vt:lpstr>PowerPoint Presentation</vt:lpstr>
      <vt:lpstr>PowerPoint Presentation</vt:lpstr>
      <vt:lpstr>PowerPoint Presentation</vt:lpstr>
      <vt:lpstr>PowerPoint Presentation</vt:lpstr>
      <vt:lpstr>Responding to Children</vt:lpstr>
      <vt:lpstr>Describe</vt:lpstr>
      <vt:lpstr>Repeat</vt:lpstr>
      <vt:lpstr>Add Something New</vt:lpstr>
      <vt:lpstr>PowerPoint Presentation</vt:lpstr>
      <vt:lpstr>PowerPoint Presentation</vt:lpstr>
      <vt:lpstr>PowerPoint Presentation</vt:lpstr>
      <vt:lpstr>Partnering for Children’s Learning</vt:lpstr>
      <vt:lpstr>PowerPoint Presentation</vt:lpstr>
      <vt:lpstr>Share Learning Ideas</vt:lpstr>
      <vt:lpstr>PowerPoint Presentation</vt:lpstr>
      <vt:lpstr>PowerPoint Presentation</vt:lpstr>
      <vt:lpstr>Welcoming Families’ Cultures</vt:lpstr>
      <vt:lpstr>Inviting Families to Share</vt:lpstr>
      <vt:lpstr>Families May Want To . . .</vt:lpstr>
      <vt:lpstr>PowerPoint Presentation</vt:lpstr>
      <vt:lpstr>Enjoying Books Together</vt:lpstr>
      <vt:lpstr>Look at the Pictures</vt:lpstr>
      <vt:lpstr>Act It Out</vt:lpstr>
      <vt:lpstr>Skim It</vt:lpstr>
      <vt:lpstr>PowerPoint Presentation</vt:lpstr>
      <vt:lpstr>PowerPoint Presentation</vt:lpstr>
      <vt:lpstr>PowerPoint Presentation</vt:lpstr>
      <vt:lpstr>When Families Face Challenges</vt:lpstr>
      <vt:lpstr>Supporting Families</vt:lpstr>
      <vt:lpstr>Time Away</vt:lpstr>
      <vt:lpstr>Keeping Connected</vt:lpstr>
      <vt:lpstr>PowerPoint Presentation</vt:lpstr>
      <vt:lpstr>Learning Within the Community</vt:lpstr>
      <vt:lpstr>Through a Family’s Eyes</vt:lpstr>
      <vt:lpstr>Use Family and Child Photos</vt:lpstr>
      <vt:lpstr>PowerPoint Presentation</vt:lpstr>
      <vt:lpstr>Possible Community Partners</vt:lpstr>
      <vt:lpstr>PowerPoint Presentation</vt:lpstr>
      <vt:lpstr>Ideas for Programs</vt:lpstr>
      <vt:lpstr>Bringing It All Together</vt:lpstr>
      <vt:lpstr>The Head Start Parent, Family, and Community Engagement Framework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 That Foster Development </dc:title>
  <dc:subject>Family Engagement in </dc:subject>
  <dc:creator>HHS/ACF/PFCE</dc:creator>
  <cp:lastModifiedBy>Bernard Lopez</cp:lastModifiedBy>
  <cp:revision>368</cp:revision>
  <cp:lastPrinted>2017-09-02T20:03:49Z</cp:lastPrinted>
  <dcterms:modified xsi:type="dcterms:W3CDTF">2020-07-02T18:33:39Z</dcterms:modified>
</cp:coreProperties>
</file>